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charts/chart11.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2.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xml" ContentType="application/vnd.openxmlformats-officedocument.presentationml.notesSlide+xml"/>
  <Override PartName="/ppt/charts/chart13.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4.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2.xml" ContentType="application/vnd.openxmlformats-officedocument.presentationml.notesSlide+xml"/>
  <Override PartName="/ppt/charts/chart15.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6.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7.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3.xml" ContentType="application/vnd.openxmlformats-officedocument.presentationml.notesSlide+xml"/>
  <Override PartName="/ppt/charts/chart18.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9.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20.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1.xml" ContentType="application/vnd.openxmlformats-officedocument.drawingml.chart+xml"/>
  <Override PartName="/ppt/charts/style20.xml" ContentType="application/vnd.ms-office.chartstyle+xml"/>
  <Override PartName="/ppt/charts/colors20.xml" ContentType="application/vnd.ms-office.chartcolorstyle+xml"/>
  <Override PartName="/ppt/notesSlides/notesSlide4.xml" ContentType="application/vnd.openxmlformats-officedocument.presentationml.notesSlide+xml"/>
  <Override PartName="/ppt/charts/chart22.xml" ContentType="application/vnd.openxmlformats-officedocument.drawingml.chart+xml"/>
  <Override PartName="/ppt/charts/style21.xml" ContentType="application/vnd.ms-office.chartstyle+xml"/>
  <Override PartName="/ppt/charts/colors21.xml" ContentType="application/vnd.ms-office.chartcolorstyle+xml"/>
  <Override PartName="/ppt/notesSlides/notesSlide5.xml" ContentType="application/vnd.openxmlformats-officedocument.presentationml.notesSlide+xml"/>
  <Override PartName="/ppt/charts/chart23.xml" ContentType="application/vnd.openxmlformats-officedocument.drawingml.chart+xml"/>
  <Override PartName="/ppt/charts/style22.xml" ContentType="application/vnd.ms-office.chartstyle+xml"/>
  <Override PartName="/ppt/charts/colors22.xml" ContentType="application/vnd.ms-office.chartcolorstyle+xml"/>
  <Override PartName="/ppt/notesSlides/notesSlide6.xml" ContentType="application/vnd.openxmlformats-officedocument.presentationml.notesSlide+xml"/>
  <Override PartName="/ppt/charts/chart24.xml" ContentType="application/vnd.openxmlformats-officedocument.drawingml.chart+xml"/>
  <Override PartName="/ppt/charts/style23.xml" ContentType="application/vnd.ms-office.chartstyle+xml"/>
  <Override PartName="/ppt/charts/colors23.xml" ContentType="application/vnd.ms-office.chartcolorstyle+xml"/>
  <Override PartName="/ppt/notesSlides/notesSlide7.xml" ContentType="application/vnd.openxmlformats-officedocument.presentationml.notesSlide+xml"/>
  <Override PartName="/ppt/charts/chart25.xml" ContentType="application/vnd.openxmlformats-officedocument.drawingml.chart+xml"/>
  <Override PartName="/ppt/charts/style24.xml" ContentType="application/vnd.ms-office.chartstyle+xml"/>
  <Override PartName="/ppt/charts/colors24.xml" ContentType="application/vnd.ms-office.chartcolorstyle+xml"/>
  <Override PartName="/ppt/charts/chart26.xml" ContentType="application/vnd.openxmlformats-officedocument.drawingml.chart+xml"/>
  <Override PartName="/ppt/charts/style25.xml" ContentType="application/vnd.ms-office.chartstyle+xml"/>
  <Override PartName="/ppt/charts/colors25.xml" ContentType="application/vnd.ms-office.chartcolorstyle+xml"/>
  <Override PartName="/ppt/charts/chart27.xml" ContentType="application/vnd.openxmlformats-officedocument.drawingml.chart+xml"/>
  <Override PartName="/ppt/charts/style26.xml" ContentType="application/vnd.ms-office.chartstyle+xml"/>
  <Override PartName="/ppt/charts/colors26.xml" ContentType="application/vnd.ms-office.chartcolorstyle+xml"/>
  <Override PartName="/ppt/notesSlides/notesSlide8.xml" ContentType="application/vnd.openxmlformats-officedocument.presentationml.notesSlide+xml"/>
  <Override PartName="/ppt/charts/chart28.xml" ContentType="application/vnd.openxmlformats-officedocument.drawingml.chart+xml"/>
  <Override PartName="/ppt/charts/style27.xml" ContentType="application/vnd.ms-office.chartstyle+xml"/>
  <Override PartName="/ppt/charts/colors27.xml" ContentType="application/vnd.ms-office.chartcolorstyle+xml"/>
  <Override PartName="/ppt/charts/chart29.xml" ContentType="application/vnd.openxmlformats-officedocument.drawingml.chart+xml"/>
  <Override PartName="/ppt/charts/style28.xml" ContentType="application/vnd.ms-office.chartstyle+xml"/>
  <Override PartName="/ppt/charts/colors2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1"/>
  </p:notesMasterIdLst>
  <p:sldIdLst>
    <p:sldId id="355" r:id="rId2"/>
    <p:sldId id="333" r:id="rId3"/>
    <p:sldId id="336" r:id="rId4"/>
    <p:sldId id="337" r:id="rId5"/>
    <p:sldId id="338" r:id="rId6"/>
    <p:sldId id="343" r:id="rId7"/>
    <p:sldId id="357" r:id="rId8"/>
    <p:sldId id="339" r:id="rId9"/>
    <p:sldId id="341" r:id="rId10"/>
    <p:sldId id="342" r:id="rId11"/>
    <p:sldId id="340" r:id="rId12"/>
    <p:sldId id="344" r:id="rId13"/>
    <p:sldId id="345" r:id="rId14"/>
    <p:sldId id="346" r:id="rId15"/>
    <p:sldId id="351" r:id="rId16"/>
    <p:sldId id="348" r:id="rId17"/>
    <p:sldId id="349" r:id="rId18"/>
    <p:sldId id="350" r:id="rId19"/>
    <p:sldId id="358" r:id="rId20"/>
    <p:sldId id="362" r:id="rId21"/>
    <p:sldId id="363" r:id="rId22"/>
    <p:sldId id="361" r:id="rId23"/>
    <p:sldId id="359" r:id="rId24"/>
    <p:sldId id="360" r:id="rId25"/>
    <p:sldId id="364" r:id="rId26"/>
    <p:sldId id="352" r:id="rId27"/>
    <p:sldId id="353" r:id="rId28"/>
    <p:sldId id="365" r:id="rId29"/>
    <p:sldId id="366" r:id="rId30"/>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thea Woods" initials="AW" lastIdx="11" clrIdx="0">
    <p:extLst>
      <p:ext uri="{19B8F6BF-5375-455C-9EA6-DF929625EA0E}">
        <p15:presenceInfo xmlns:p15="http://schemas.microsoft.com/office/powerpoint/2012/main" userId="c2eef5f54d267dde" providerId="Windows Live"/>
      </p:ext>
    </p:extLst>
  </p:cmAuthor>
  <p:cmAuthor id="2" name="Alethea Woods" initials="AW [2]" lastIdx="8" clrIdx="1">
    <p:extLst>
      <p:ext uri="{19B8F6BF-5375-455C-9EA6-DF929625EA0E}">
        <p15:presenceInfo xmlns:p15="http://schemas.microsoft.com/office/powerpoint/2012/main" userId="7d5758fa8924bf5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559D"/>
    <a:srgbClr val="FF2007"/>
    <a:srgbClr val="FF7171"/>
    <a:srgbClr val="B1ABA8"/>
    <a:srgbClr val="595958"/>
    <a:srgbClr val="FFFFFC"/>
    <a:srgbClr val="CE2029"/>
    <a:srgbClr val="2F5597"/>
    <a:srgbClr val="FF0000"/>
    <a:srgbClr val="FF30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435" autoAdjust="0"/>
    <p:restoredTop sz="94249" autoAdjust="0"/>
  </p:normalViewPr>
  <p:slideViewPr>
    <p:cSldViewPr snapToGrid="0">
      <p:cViewPr varScale="1">
        <p:scale>
          <a:sx n="79" d="100"/>
          <a:sy n="79" d="100"/>
        </p:scale>
        <p:origin x="292" y="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9.xml"/><Relationship Id="rId1" Type="http://schemas.microsoft.com/office/2011/relationships/chartStyle" Target="style9.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0.xml"/><Relationship Id="rId1" Type="http://schemas.microsoft.com/office/2011/relationships/chartStyle" Target="style10.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1.xml"/><Relationship Id="rId1" Type="http://schemas.microsoft.com/office/2011/relationships/chartStyle" Target="style11.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2.xml"/><Relationship Id="rId1" Type="http://schemas.microsoft.com/office/2011/relationships/chartStyle" Target="style12.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3.xml"/><Relationship Id="rId1" Type="http://schemas.microsoft.com/office/2011/relationships/chartStyle" Target="style13.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4.xml"/><Relationship Id="rId1" Type="http://schemas.microsoft.com/office/2011/relationships/chartStyle" Target="style14.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5.xml"/><Relationship Id="rId1" Type="http://schemas.microsoft.com/office/2011/relationships/chartStyle" Target="style15.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6.xml"/><Relationship Id="rId1" Type="http://schemas.microsoft.com/office/2011/relationships/chartStyle" Target="style16.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7.xml"/><Relationship Id="rId1" Type="http://schemas.microsoft.com/office/2011/relationships/chartStyle" Target="style17.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8.xml"/><Relationship Id="rId1" Type="http://schemas.microsoft.com/office/2011/relationships/chartStyle" Target="style18.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19.xml"/><Relationship Id="rId1" Type="http://schemas.microsoft.com/office/2011/relationships/chartStyle" Target="style19.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20.xml"/><Relationship Id="rId1" Type="http://schemas.microsoft.com/office/2011/relationships/chartStyle" Target="style20.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21.xml"/><Relationship Id="rId1" Type="http://schemas.microsoft.com/office/2011/relationships/chartStyle" Target="style21.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2.xlsx"/><Relationship Id="rId2" Type="http://schemas.microsoft.com/office/2011/relationships/chartColorStyle" Target="colors22.xml"/><Relationship Id="rId1" Type="http://schemas.microsoft.com/office/2011/relationships/chartStyle" Target="style22.xml"/></Relationships>
</file>

<file path=ppt/charts/_rels/chart24.xml.rels><?xml version="1.0" encoding="UTF-8" standalone="yes"?>
<Relationships xmlns="http://schemas.openxmlformats.org/package/2006/relationships"><Relationship Id="rId3" Type="http://schemas.openxmlformats.org/officeDocument/2006/relationships/package" Target="../embeddings/Microsoft_Excel_Worksheet23.xlsx"/><Relationship Id="rId2" Type="http://schemas.microsoft.com/office/2011/relationships/chartColorStyle" Target="colors23.xml"/><Relationship Id="rId1" Type="http://schemas.microsoft.com/office/2011/relationships/chartStyle" Target="style23.xml"/></Relationships>
</file>

<file path=ppt/charts/_rels/chart25.xml.rels><?xml version="1.0" encoding="UTF-8" standalone="yes"?>
<Relationships xmlns="http://schemas.openxmlformats.org/package/2006/relationships"><Relationship Id="rId3" Type="http://schemas.openxmlformats.org/officeDocument/2006/relationships/package" Target="../embeddings/Microsoft_Excel_Worksheet24.xlsx"/><Relationship Id="rId2" Type="http://schemas.microsoft.com/office/2011/relationships/chartColorStyle" Target="colors24.xml"/><Relationship Id="rId1" Type="http://schemas.microsoft.com/office/2011/relationships/chartStyle" Target="style24.xml"/></Relationships>
</file>

<file path=ppt/charts/_rels/chart26.xml.rels><?xml version="1.0" encoding="UTF-8" standalone="yes"?>
<Relationships xmlns="http://schemas.openxmlformats.org/package/2006/relationships"><Relationship Id="rId3" Type="http://schemas.openxmlformats.org/officeDocument/2006/relationships/package" Target="../embeddings/Microsoft_Excel_Worksheet25.xlsx"/><Relationship Id="rId2" Type="http://schemas.microsoft.com/office/2011/relationships/chartColorStyle" Target="colors25.xml"/><Relationship Id="rId1" Type="http://schemas.microsoft.com/office/2011/relationships/chartStyle" Target="style25.xml"/></Relationships>
</file>

<file path=ppt/charts/_rels/chart27.xml.rels><?xml version="1.0" encoding="UTF-8" standalone="yes"?>
<Relationships xmlns="http://schemas.openxmlformats.org/package/2006/relationships"><Relationship Id="rId3" Type="http://schemas.openxmlformats.org/officeDocument/2006/relationships/package" Target="../embeddings/Microsoft_Excel_Worksheet26.xlsx"/><Relationship Id="rId2" Type="http://schemas.microsoft.com/office/2011/relationships/chartColorStyle" Target="colors26.xml"/><Relationship Id="rId1" Type="http://schemas.microsoft.com/office/2011/relationships/chartStyle" Target="style26.xml"/></Relationships>
</file>

<file path=ppt/charts/_rels/chart28.xml.rels><?xml version="1.0" encoding="UTF-8" standalone="yes"?>
<Relationships xmlns="http://schemas.openxmlformats.org/package/2006/relationships"><Relationship Id="rId3" Type="http://schemas.openxmlformats.org/officeDocument/2006/relationships/package" Target="../embeddings/Microsoft_Excel_Worksheet27.xlsx"/><Relationship Id="rId2" Type="http://schemas.microsoft.com/office/2011/relationships/chartColorStyle" Target="colors27.xml"/><Relationship Id="rId1" Type="http://schemas.microsoft.com/office/2011/relationships/chartStyle" Target="style27.xml"/></Relationships>
</file>

<file path=ppt/charts/_rels/chart29.xml.rels><?xml version="1.0" encoding="UTF-8" standalone="yes"?>
<Relationships xmlns="http://schemas.openxmlformats.org/package/2006/relationships"><Relationship Id="rId3" Type="http://schemas.openxmlformats.org/officeDocument/2006/relationships/package" Target="../embeddings/Microsoft_Excel_Worksheet28.xlsx"/><Relationship Id="rId2" Type="http://schemas.microsoft.com/office/2011/relationships/chartColorStyle" Target="colors28.xml"/><Relationship Id="rId1" Type="http://schemas.microsoft.com/office/2011/relationships/chartStyle" Target="style28.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9975713936747533E-2"/>
          <c:y val="0.14270868275926846"/>
          <c:w val="0.79832071722813192"/>
          <c:h val="0.8572913172407316"/>
        </c:manualLayout>
      </c:layout>
      <c:pieChart>
        <c:varyColors val="1"/>
        <c:ser>
          <c:idx val="0"/>
          <c:order val="0"/>
          <c:tx>
            <c:strRef>
              <c:f>Sheet1!$B$1</c:f>
              <c:strCache>
                <c:ptCount val="1"/>
                <c:pt idx="0">
                  <c:v>Series 1</c:v>
                </c:pt>
              </c:strCache>
            </c:strRef>
          </c:tx>
          <c:spPr>
            <a:solidFill>
              <a:srgbClr val="CE2029"/>
            </a:solidFill>
            <a:ln w="19050">
              <a:solidFill>
                <a:schemeClr val="bg1"/>
              </a:solidFill>
            </a:ln>
            <a:effectLst/>
          </c:spPr>
          <c:dPt>
            <c:idx val="0"/>
            <c:bubble3D val="0"/>
            <c:spPr>
              <a:solidFill>
                <a:schemeClr val="accent1">
                  <a:lumMod val="75000"/>
                </a:schemeClr>
              </a:solidFill>
              <a:ln w="19050">
                <a:solidFill>
                  <a:schemeClr val="bg1"/>
                </a:solidFill>
              </a:ln>
              <a:effectLst/>
            </c:spPr>
            <c:extLst>
              <c:ext xmlns:c16="http://schemas.microsoft.com/office/drawing/2014/chart" uri="{C3380CC4-5D6E-409C-BE32-E72D297353CC}">
                <c16:uniqueId val="{00000001-BF35-45D1-A100-D15A31512029}"/>
              </c:ext>
            </c:extLst>
          </c:dPt>
          <c:dPt>
            <c:idx val="1"/>
            <c:bubble3D val="0"/>
            <c:spPr>
              <a:solidFill>
                <a:srgbClr val="FF2007"/>
              </a:solidFill>
              <a:ln w="19050">
                <a:solidFill>
                  <a:schemeClr val="bg1"/>
                </a:solidFill>
              </a:ln>
              <a:effectLst/>
            </c:spPr>
            <c:extLst>
              <c:ext xmlns:c16="http://schemas.microsoft.com/office/drawing/2014/chart" uri="{C3380CC4-5D6E-409C-BE32-E72D297353CC}">
                <c16:uniqueId val="{00000003-BF35-45D1-A100-D15A31512029}"/>
              </c:ext>
            </c:extLst>
          </c:dPt>
          <c:dLbls>
            <c:dLbl>
              <c:idx val="0"/>
              <c:layout>
                <c:manualLayout>
                  <c:x val="-8.5257160088306194E-2"/>
                  <c:y val="-0.21506959446464594"/>
                </c:manualLayout>
              </c:layout>
              <c:tx>
                <c:rich>
                  <a:bodyPr rot="0" spcFirstLastPara="1" vertOverflow="ellipsis" vert="horz" wrap="square" lIns="38100" tIns="19050" rIns="38100" bIns="19050" anchor="ctr" anchorCtr="1">
                    <a:noAutofit/>
                  </a:bodyPr>
                  <a:lstStyle/>
                  <a:p>
                    <a:pPr>
                      <a:defRPr sz="1800" b="0" i="0" u="none" strike="noStrike" kern="1200" baseline="0">
                        <a:solidFill>
                          <a:schemeClr val="bg1"/>
                        </a:solidFill>
                        <a:latin typeface="Franklin Gothic Book" panose="020B0503020102020204" pitchFamily="34" charset="0"/>
                        <a:ea typeface="+mn-ea"/>
                        <a:cs typeface="Arial" panose="020B0604020202020204" pitchFamily="34" charset="0"/>
                      </a:defRPr>
                    </a:pPr>
                    <a:fld id="{36294A0B-F9B3-485C-B1F1-89516C9B7C3A}" type="CATEGORYNAME">
                      <a:rPr lang="en-CA" sz="1600"/>
                      <a:pPr>
                        <a:defRPr b="0"/>
                      </a:pPr>
                      <a:t>[CATEGORY NAME]</a:t>
                    </a:fld>
                    <a:r>
                      <a:rPr lang="en-CA" sz="1600" baseline="0" dirty="0"/>
                      <a:t>, </a:t>
                    </a:r>
                  </a:p>
                  <a:p>
                    <a:pPr>
                      <a:defRPr b="0"/>
                    </a:pPr>
                    <a:fld id="{71C975E3-243D-40D3-8A1E-0B6127EBCB91}" type="VALUE">
                      <a:rPr lang="en-CA" baseline="0" smtClean="0"/>
                      <a:pPr>
                        <a:defRPr b="0"/>
                      </a:pPr>
                      <a:t>[VALUE]</a:t>
                    </a:fld>
                    <a:endParaRPr lang="en-CA"/>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8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29976648977255194"/>
                      <c:h val="0.20244229160796309"/>
                    </c:manualLayout>
                  </c15:layout>
                  <c15:dlblFieldTable/>
                  <c15:showDataLabelsRange val="0"/>
                </c:ext>
                <c:ext xmlns:c16="http://schemas.microsoft.com/office/drawing/2014/chart" uri="{C3380CC4-5D6E-409C-BE32-E72D297353CC}">
                  <c16:uniqueId val="{00000001-BF35-45D1-A100-D15A31512029}"/>
                </c:ext>
              </c:extLst>
            </c:dLbl>
            <c:dLbl>
              <c:idx val="1"/>
              <c:layout>
                <c:manualLayout>
                  <c:x val="0.16552820105078558"/>
                  <c:y val="0.21660997580295285"/>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tx1"/>
                        </a:solidFill>
                        <a:latin typeface="Franklin Gothic Book" panose="020B0503020102020204" pitchFamily="34" charset="0"/>
                        <a:ea typeface="+mn-ea"/>
                        <a:cs typeface="Arial" panose="020B0604020202020204" pitchFamily="34" charset="0"/>
                      </a:defRPr>
                    </a:pPr>
                    <a:fld id="{2E6362CE-AA7A-4B1E-8F2D-57C11F3AF493}" type="CATEGORYNAME">
                      <a:rPr lang="en-CA" sz="1400">
                        <a:solidFill>
                          <a:schemeClr val="bg1"/>
                        </a:solidFill>
                      </a:rPr>
                      <a:pPr>
                        <a:defRPr sz="1400" b="0">
                          <a:solidFill>
                            <a:schemeClr val="tx1"/>
                          </a:solidFill>
                        </a:defRPr>
                      </a:pPr>
                      <a:t>[CATEGORY NAME]</a:t>
                    </a:fld>
                    <a:r>
                      <a:rPr lang="en-CA" sz="1400" baseline="0" dirty="0">
                        <a:solidFill>
                          <a:schemeClr val="bg1"/>
                        </a:solidFill>
                      </a:rPr>
                      <a:t>, </a:t>
                    </a:r>
                  </a:p>
                  <a:p>
                    <a:pPr>
                      <a:defRPr sz="1400" b="0">
                        <a:solidFill>
                          <a:schemeClr val="tx1"/>
                        </a:solidFill>
                      </a:defRPr>
                    </a:pPr>
                    <a:fld id="{C1B529C8-3B70-4B62-9A7E-C108DFAC61B1}" type="VALUE">
                      <a:rPr lang="en-CA" sz="1400" baseline="0" smtClean="0">
                        <a:solidFill>
                          <a:schemeClr val="bg1"/>
                        </a:solidFill>
                      </a:rPr>
                      <a:pPr>
                        <a:defRPr sz="1400" b="0">
                          <a:solidFill>
                            <a:schemeClr val="tx1"/>
                          </a:solidFill>
                        </a:defRPr>
                      </a:pPr>
                      <a:t>[VALUE]</a:t>
                    </a:fld>
                    <a:endParaRPr lang="en-CA"/>
                  </a:p>
                </c:rich>
              </c:tx>
              <c:numFmt formatCode="0%" sourceLinked="0"/>
              <c:spPr>
                <a:solidFill>
                  <a:srgbClr val="FF2007"/>
                </a:solid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28076954875028398"/>
                      <c:h val="0.17736569744298486"/>
                    </c:manualLayout>
                  </c15:layout>
                  <c15:dlblFieldTable/>
                  <c15:showDataLabelsRange val="0"/>
                </c:ext>
                <c:ext xmlns:c16="http://schemas.microsoft.com/office/drawing/2014/chart" uri="{C3380CC4-5D6E-409C-BE32-E72D297353CC}">
                  <c16:uniqueId val="{00000003-BF35-45D1-A100-D15A31512029}"/>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1"/>
            <c:showSerName val="0"/>
            <c:showPercent val="0"/>
            <c:showBubbleSize val="0"/>
            <c:showLeaderLines val="1"/>
            <c:leaderLines>
              <c:spPr>
                <a:ln w="9525" cap="flat" cmpd="sng" algn="ctr">
                  <a:solidFill>
                    <a:srgbClr val="FF2007"/>
                  </a:solidFill>
                  <a:round/>
                </a:ln>
                <a:effectLst/>
              </c:spPr>
            </c:leaderLines>
            <c:extLst>
              <c:ext xmlns:c15="http://schemas.microsoft.com/office/drawing/2012/chart" uri="{CE6537A1-D6FC-4f65-9D91-7224C49458BB}"/>
            </c:extLst>
          </c:dLbls>
          <c:cat>
            <c:strRef>
              <c:f>Sheet1!$A$2:$A$3</c:f>
              <c:strCache>
                <c:ptCount val="2"/>
                <c:pt idx="0">
                  <c:v>Yes, I use the Internet</c:v>
                </c:pt>
                <c:pt idx="1">
                  <c:v>No, I do not use the Internet</c:v>
                </c:pt>
              </c:strCache>
            </c:strRef>
          </c:cat>
          <c:val>
            <c:numRef>
              <c:f>Sheet1!$B$2:$B$3</c:f>
              <c:numCache>
                <c:formatCode>0.00%</c:formatCode>
                <c:ptCount val="2"/>
                <c:pt idx="0">
                  <c:v>0.91100000000000003</c:v>
                </c:pt>
                <c:pt idx="1">
                  <c:v>8.7999999999999995E-2</c:v>
                </c:pt>
              </c:numCache>
            </c:numRef>
          </c:val>
          <c:extLst>
            <c:ext xmlns:c16="http://schemas.microsoft.com/office/drawing/2014/chart" uri="{C3380CC4-5D6E-409C-BE32-E72D297353CC}">
              <c16:uniqueId val="{00000004-BF35-45D1-A100-D15A31512029}"/>
            </c:ext>
          </c:extLst>
        </c:ser>
        <c:dLbls>
          <c:dLblPos val="bestFit"/>
          <c:showLegendKey val="0"/>
          <c:showVal val="1"/>
          <c:showCatName val="0"/>
          <c:showSerName val="0"/>
          <c:showPercent val="0"/>
          <c:showBubbleSize val="0"/>
          <c:showLeaderLines val="1"/>
        </c:dLbls>
        <c:firstSliceAng val="360"/>
      </c:pieChart>
      <c:spPr>
        <a:noFill/>
        <a:ln>
          <a:noFill/>
        </a:ln>
        <a:effectLst/>
      </c:spPr>
    </c:plotArea>
    <c:plotVisOnly val="1"/>
    <c:dispBlanksAs val="gap"/>
    <c:showDLblsOverMax val="0"/>
  </c:chart>
  <c:spPr>
    <a:noFill/>
    <a:ln>
      <a:noFill/>
    </a:ln>
    <a:effectLst/>
  </c:spPr>
  <c:txPr>
    <a:bodyPr/>
    <a:lstStyle/>
    <a:p>
      <a:pPr>
        <a:defRPr sz="1800" b="1">
          <a:solidFill>
            <a:schemeClr val="bg1"/>
          </a:solidFill>
          <a:latin typeface="Franklin Gothic Book" panose="020B0503020102020204" pitchFamily="34" charset="0"/>
          <a:cs typeface="Arial" panose="020B0604020202020204" pitchFamily="34" charset="0"/>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58008625746405"/>
          <c:y val="2.1576575541278303E-3"/>
          <c:w val="0.51356862002604597"/>
          <c:h val="0.99699532759424192"/>
        </c:manualLayout>
      </c:layout>
      <c:barChart>
        <c:barDir val="bar"/>
        <c:grouping val="clustered"/>
        <c:varyColors val="0"/>
        <c:ser>
          <c:idx val="0"/>
          <c:order val="0"/>
          <c:tx>
            <c:strRef>
              <c:f>Sheet1!$B$1</c:f>
              <c:strCache>
                <c:ptCount val="1"/>
                <c:pt idx="0">
                  <c:v>Series 1</c:v>
                </c:pt>
              </c:strCache>
            </c:strRef>
          </c:tx>
          <c:spPr>
            <a:solidFill>
              <a:srgbClr val="2F5597"/>
            </a:solidFill>
            <a:ln>
              <a:noFill/>
            </a:ln>
            <a:effectLst/>
          </c:spPr>
          <c:invertIfNegative val="0"/>
          <c:dLbls>
            <c:numFmt formatCode="0%" sourceLinked="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Other</c:v>
                </c:pt>
                <c:pt idx="1">
                  <c:v>Didn't have any other option</c:v>
                </c:pt>
                <c:pt idx="2">
                  <c:v>Don't live near a service centre/office</c:v>
                </c:pt>
                <c:pt idx="3">
                  <c:v>Takes too long to get through by phone</c:v>
                </c:pt>
                <c:pt idx="4">
                  <c:v>It takes less time</c:v>
                </c:pt>
                <c:pt idx="5">
                  <c:v>It's easier</c:v>
                </c:pt>
                <c:pt idx="6">
                  <c:v>It's more convenient</c:v>
                </c:pt>
              </c:strCache>
            </c:strRef>
          </c:cat>
          <c:val>
            <c:numRef>
              <c:f>Sheet1!$B$2:$B$8</c:f>
              <c:numCache>
                <c:formatCode>0.00%</c:formatCode>
                <c:ptCount val="7"/>
                <c:pt idx="0">
                  <c:v>0.03</c:v>
                </c:pt>
                <c:pt idx="1">
                  <c:v>0.01</c:v>
                </c:pt>
                <c:pt idx="2">
                  <c:v>0.02</c:v>
                </c:pt>
                <c:pt idx="3">
                  <c:v>0.13</c:v>
                </c:pt>
                <c:pt idx="4">
                  <c:v>0.28000000000000003</c:v>
                </c:pt>
                <c:pt idx="5">
                  <c:v>0.43</c:v>
                </c:pt>
                <c:pt idx="6">
                  <c:v>0.59</c:v>
                </c:pt>
              </c:numCache>
            </c:numRef>
          </c:val>
          <c:extLst>
            <c:ext xmlns:c16="http://schemas.microsoft.com/office/drawing/2014/chart" uri="{C3380CC4-5D6E-409C-BE32-E72D297353CC}">
              <c16:uniqueId val="{00000001-6488-4BB7-A0D4-19C0E67CF3D4}"/>
            </c:ext>
          </c:extLst>
        </c:ser>
        <c:dLbls>
          <c:dLblPos val="outEnd"/>
          <c:showLegendKey val="0"/>
          <c:showVal val="1"/>
          <c:showCatName val="0"/>
          <c:showSerName val="0"/>
          <c:showPercent val="0"/>
          <c:showBubbleSize val="0"/>
        </c:dLbls>
        <c:gapWidth val="100"/>
        <c:axId val="60613760"/>
        <c:axId val="60628992"/>
      </c:barChart>
      <c:catAx>
        <c:axId val="60613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60628992"/>
        <c:crosses val="autoZero"/>
        <c:auto val="1"/>
        <c:lblAlgn val="ctr"/>
        <c:lblOffset val="100"/>
        <c:noMultiLvlLbl val="0"/>
      </c:catAx>
      <c:valAx>
        <c:axId val="60628992"/>
        <c:scaling>
          <c:orientation val="minMax"/>
        </c:scaling>
        <c:delete val="1"/>
        <c:axPos val="b"/>
        <c:numFmt formatCode="0.00%" sourceLinked="1"/>
        <c:majorTickMark val="none"/>
        <c:minorTickMark val="none"/>
        <c:tickLblPos val="nextTo"/>
        <c:crossAx val="60613760"/>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0064275708772854"/>
          <c:y val="2.1576575541278303E-3"/>
          <c:w val="0.48656700350987442"/>
          <c:h val="0.99699532759424192"/>
        </c:manualLayout>
      </c:layout>
      <c:barChart>
        <c:barDir val="bar"/>
        <c:grouping val="clustered"/>
        <c:varyColors val="0"/>
        <c:ser>
          <c:idx val="0"/>
          <c:order val="0"/>
          <c:tx>
            <c:strRef>
              <c:f>Sheet1!$B$1</c:f>
              <c:strCache>
                <c:ptCount val="1"/>
                <c:pt idx="0">
                  <c:v>Series 1</c:v>
                </c:pt>
              </c:strCache>
            </c:strRef>
          </c:tx>
          <c:spPr>
            <a:solidFill>
              <a:srgbClr val="2F5597"/>
            </a:solidFill>
            <a:ln>
              <a:noFill/>
            </a:ln>
            <a:effectLst/>
          </c:spPr>
          <c:invertIfNegative val="0"/>
          <c:dLbls>
            <c:numFmt formatCode="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Other</c:v>
                </c:pt>
                <c:pt idx="1">
                  <c:v>Didn't have any other option</c:v>
                </c:pt>
                <c:pt idx="2">
                  <c:v>Usually need to go to complete a transaction </c:v>
                </c:pt>
                <c:pt idx="3">
                  <c:v>It takes less time</c:v>
                </c:pt>
                <c:pt idx="4">
                  <c:v>Takes too long to get through by phone</c:v>
                </c:pt>
                <c:pt idx="5">
                  <c:v>Don't trust online transactions</c:v>
                </c:pt>
                <c:pt idx="6">
                  <c:v>It's easier</c:v>
                </c:pt>
                <c:pt idx="7">
                  <c:v>It's more convenient</c:v>
                </c:pt>
                <c:pt idx="8">
                  <c:v>Prefer to deal with humans</c:v>
                </c:pt>
              </c:strCache>
            </c:strRef>
          </c:cat>
          <c:val>
            <c:numRef>
              <c:f>Sheet1!$B$2:$B$10</c:f>
              <c:numCache>
                <c:formatCode>0.00%</c:formatCode>
                <c:ptCount val="9"/>
                <c:pt idx="0">
                  <c:v>0.01</c:v>
                </c:pt>
                <c:pt idx="1">
                  <c:v>0.01</c:v>
                </c:pt>
                <c:pt idx="2">
                  <c:v>0.02</c:v>
                </c:pt>
                <c:pt idx="3">
                  <c:v>0.04</c:v>
                </c:pt>
                <c:pt idx="4">
                  <c:v>7.0000000000000007E-2</c:v>
                </c:pt>
                <c:pt idx="5">
                  <c:v>0.08</c:v>
                </c:pt>
                <c:pt idx="6">
                  <c:v>0.22</c:v>
                </c:pt>
                <c:pt idx="7">
                  <c:v>0.3</c:v>
                </c:pt>
                <c:pt idx="8">
                  <c:v>0.61</c:v>
                </c:pt>
              </c:numCache>
            </c:numRef>
          </c:val>
          <c:extLst>
            <c:ext xmlns:c16="http://schemas.microsoft.com/office/drawing/2014/chart" uri="{C3380CC4-5D6E-409C-BE32-E72D297353CC}">
              <c16:uniqueId val="{00000000-513B-4565-87C3-AED7A86F0605}"/>
            </c:ext>
          </c:extLst>
        </c:ser>
        <c:dLbls>
          <c:dLblPos val="outEnd"/>
          <c:showLegendKey val="0"/>
          <c:showVal val="1"/>
          <c:showCatName val="0"/>
          <c:showSerName val="0"/>
          <c:showPercent val="0"/>
          <c:showBubbleSize val="0"/>
        </c:dLbls>
        <c:gapWidth val="100"/>
        <c:axId val="60613760"/>
        <c:axId val="60628992"/>
      </c:barChart>
      <c:catAx>
        <c:axId val="60613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60628992"/>
        <c:crosses val="autoZero"/>
        <c:auto val="1"/>
        <c:lblAlgn val="ctr"/>
        <c:lblOffset val="100"/>
        <c:noMultiLvlLbl val="0"/>
      </c:catAx>
      <c:valAx>
        <c:axId val="60628992"/>
        <c:scaling>
          <c:orientation val="minMax"/>
        </c:scaling>
        <c:delete val="1"/>
        <c:axPos val="b"/>
        <c:numFmt formatCode="0.00%" sourceLinked="1"/>
        <c:majorTickMark val="none"/>
        <c:minorTickMark val="none"/>
        <c:tickLblPos val="nextTo"/>
        <c:crossAx val="60613760"/>
        <c:crosses val="autoZero"/>
        <c:crossBetween val="between"/>
      </c:valAx>
      <c:spPr>
        <a:noFill/>
        <a:ln>
          <a:noFill/>
        </a:ln>
        <a:effectLst/>
      </c:spPr>
    </c:plotArea>
    <c:plotVisOnly val="1"/>
    <c:dispBlanksAs val="gap"/>
    <c:showDLblsOverMax val="0"/>
  </c:chart>
  <c:spPr>
    <a:noFill/>
    <a:ln>
      <a:noFill/>
    </a:ln>
    <a:effectLst/>
  </c:spPr>
  <c:txPr>
    <a:bodyPr/>
    <a:lstStyle/>
    <a:p>
      <a:pPr>
        <a:defRPr sz="180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1113653250058444"/>
          <c:w val="1"/>
          <c:h val="0.76283346550266717"/>
        </c:manualLayout>
      </c:layout>
      <c:barChart>
        <c:barDir val="col"/>
        <c:grouping val="stacked"/>
        <c:varyColors val="0"/>
        <c:ser>
          <c:idx val="0"/>
          <c:order val="0"/>
          <c:tx>
            <c:strRef>
              <c:f>Sheet1!$B$1</c:f>
              <c:strCache>
                <c:ptCount val="1"/>
                <c:pt idx="0">
                  <c:v>Definitely true</c:v>
                </c:pt>
              </c:strCache>
            </c:strRef>
          </c:tx>
          <c:spPr>
            <a:solidFill>
              <a:srgbClr val="2B559D"/>
            </a:solidFill>
            <a:ln>
              <a:noFill/>
            </a:ln>
            <a:effectLst/>
          </c:spPr>
          <c:invertIfNegative val="0"/>
          <c:dLbls>
            <c:spPr>
              <a:noFill/>
              <a:ln>
                <a:noFill/>
              </a:ln>
              <a:effectLst/>
            </c:spPr>
            <c:txPr>
              <a:bodyPr rot="0" spcFirstLastPara="1" vertOverflow="ellipsis" vert="horz" wrap="square" anchor="ctr" anchorCtr="1"/>
              <a:lstStyle/>
              <a:p>
                <a:pPr>
                  <a:defRPr sz="22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Sheet1!$B$2:$B$3</c:f>
              <c:numCache>
                <c:formatCode>0%</c:formatCode>
                <c:ptCount val="2"/>
                <c:pt idx="0">
                  <c:v>0.24199999999999999</c:v>
                </c:pt>
                <c:pt idx="1">
                  <c:v>0.216</c:v>
                </c:pt>
              </c:numCache>
            </c:numRef>
          </c:val>
          <c:extLst>
            <c:ext xmlns:c16="http://schemas.microsoft.com/office/drawing/2014/chart" uri="{C3380CC4-5D6E-409C-BE32-E72D297353CC}">
              <c16:uniqueId val="{00000000-7745-432A-9C65-A91C7C96C52B}"/>
            </c:ext>
          </c:extLst>
        </c:ser>
        <c:ser>
          <c:idx val="1"/>
          <c:order val="1"/>
          <c:tx>
            <c:strRef>
              <c:f>Sheet1!$C$1</c:f>
              <c:strCache>
                <c:ptCount val="1"/>
                <c:pt idx="0">
                  <c:v>Probably true</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22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Sheet1!$C$2:$C$3</c:f>
              <c:numCache>
                <c:formatCode>0%</c:formatCode>
                <c:ptCount val="2"/>
                <c:pt idx="0">
                  <c:v>0.47799999999999998</c:v>
                </c:pt>
                <c:pt idx="1">
                  <c:v>0.44600000000000001</c:v>
                </c:pt>
              </c:numCache>
            </c:numRef>
          </c:val>
          <c:extLst>
            <c:ext xmlns:c16="http://schemas.microsoft.com/office/drawing/2014/chart" uri="{C3380CC4-5D6E-409C-BE32-E72D297353CC}">
              <c16:uniqueId val="{00000001-7745-432A-9C65-A91C7C96C52B}"/>
            </c:ext>
          </c:extLst>
        </c:ser>
        <c:ser>
          <c:idx val="2"/>
          <c:order val="2"/>
          <c:tx>
            <c:strRef>
              <c:f>Sheet1!$D$1</c:f>
              <c:strCache>
                <c:ptCount val="1"/>
                <c:pt idx="0">
                  <c:v>Probably false</c:v>
                </c:pt>
              </c:strCache>
            </c:strRef>
          </c:tx>
          <c:spPr>
            <a:solidFill>
              <a:srgbClr val="FF7171"/>
            </a:solidFill>
            <a:ln>
              <a:noFill/>
            </a:ln>
            <a:effectLst/>
          </c:spPr>
          <c:invertIfNegative val="0"/>
          <c:dLbls>
            <c:spPr>
              <a:noFill/>
              <a:ln>
                <a:noFill/>
              </a:ln>
              <a:effectLst/>
            </c:spPr>
            <c:txPr>
              <a:bodyPr rot="0" spcFirstLastPara="1" vertOverflow="ellipsis" vert="horz" wrap="square" anchor="ctr" anchorCtr="1"/>
              <a:lstStyle/>
              <a:p>
                <a:pPr>
                  <a:defRPr sz="22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Sheet1!$D$2:$D$3</c:f>
              <c:numCache>
                <c:formatCode>0%</c:formatCode>
                <c:ptCount val="2"/>
                <c:pt idx="0">
                  <c:v>0.13100000000000001</c:v>
                </c:pt>
                <c:pt idx="1">
                  <c:v>0.17299999999999999</c:v>
                </c:pt>
              </c:numCache>
            </c:numRef>
          </c:val>
          <c:extLst>
            <c:ext xmlns:c16="http://schemas.microsoft.com/office/drawing/2014/chart" uri="{C3380CC4-5D6E-409C-BE32-E72D297353CC}">
              <c16:uniqueId val="{00000003-7745-432A-9C65-A91C7C96C52B}"/>
            </c:ext>
          </c:extLst>
        </c:ser>
        <c:ser>
          <c:idx val="3"/>
          <c:order val="3"/>
          <c:tx>
            <c:strRef>
              <c:f>Sheet1!$E$1</c:f>
              <c:strCache>
                <c:ptCount val="1"/>
                <c:pt idx="0">
                  <c:v>Definitely false</c:v>
                </c:pt>
              </c:strCache>
            </c:strRef>
          </c:tx>
          <c:spPr>
            <a:solidFill>
              <a:srgbClr val="FF2007"/>
            </a:solidFill>
            <a:ln>
              <a:noFill/>
            </a:ln>
            <a:effectLst/>
          </c:spPr>
          <c:invertIfNegative val="0"/>
          <c:dLbls>
            <c:spPr>
              <a:noFill/>
              <a:ln>
                <a:noFill/>
              </a:ln>
              <a:effectLst/>
            </c:spPr>
            <c:txPr>
              <a:bodyPr rot="0" spcFirstLastPara="1" vertOverflow="ellipsis" vert="horz" wrap="square" anchor="ctr" anchorCtr="1"/>
              <a:lstStyle/>
              <a:p>
                <a:pPr>
                  <a:defRPr sz="22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Sheet1!$E$2:$E$3</c:f>
              <c:numCache>
                <c:formatCode>0%</c:formatCode>
                <c:ptCount val="2"/>
                <c:pt idx="0">
                  <c:v>6.6000000000000003E-2</c:v>
                </c:pt>
                <c:pt idx="1">
                  <c:v>8.4000000000000005E-2</c:v>
                </c:pt>
              </c:numCache>
            </c:numRef>
          </c:val>
          <c:extLst>
            <c:ext xmlns:c16="http://schemas.microsoft.com/office/drawing/2014/chart" uri="{C3380CC4-5D6E-409C-BE32-E72D297353CC}">
              <c16:uniqueId val="{00000005-7745-432A-9C65-A91C7C96C52B}"/>
            </c:ext>
          </c:extLst>
        </c:ser>
        <c:dLbls>
          <c:dLblPos val="ctr"/>
          <c:showLegendKey val="0"/>
          <c:showVal val="1"/>
          <c:showCatName val="0"/>
          <c:showSerName val="0"/>
          <c:showPercent val="0"/>
          <c:showBubbleSize val="0"/>
        </c:dLbls>
        <c:gapWidth val="230"/>
        <c:overlap val="100"/>
        <c:axId val="634576864"/>
        <c:axId val="634574568"/>
      </c:barChart>
      <c:catAx>
        <c:axId val="63457686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Franklin Gothic Book" panose="020B0503020102020204" pitchFamily="34" charset="0"/>
                <a:ea typeface="+mn-ea"/>
                <a:cs typeface="+mn-cs"/>
              </a:defRPr>
            </a:pPr>
            <a:endParaRPr lang="en-US"/>
          </a:p>
        </c:txPr>
        <c:crossAx val="634574568"/>
        <c:crosses val="autoZero"/>
        <c:auto val="1"/>
        <c:lblAlgn val="ctr"/>
        <c:lblOffset val="100"/>
        <c:noMultiLvlLbl val="0"/>
      </c:catAx>
      <c:valAx>
        <c:axId val="634574568"/>
        <c:scaling>
          <c:orientation val="minMax"/>
        </c:scaling>
        <c:delete val="1"/>
        <c:axPos val="l"/>
        <c:numFmt formatCode="0%" sourceLinked="1"/>
        <c:majorTickMark val="none"/>
        <c:minorTickMark val="none"/>
        <c:tickLblPos val="nextTo"/>
        <c:crossAx val="634576864"/>
        <c:crosses val="autoZero"/>
        <c:crossBetween val="between"/>
      </c:valAx>
      <c:spPr>
        <a:noFill/>
        <a:ln>
          <a:noFill/>
        </a:ln>
        <a:effectLst/>
      </c:spPr>
    </c:plotArea>
    <c:legend>
      <c:legendPos val="t"/>
      <c:layout>
        <c:manualLayout>
          <c:xMode val="edge"/>
          <c:yMode val="edge"/>
          <c:x val="9.7909776902887158E-2"/>
          <c:y val="0"/>
          <c:w val="0.80001377952755892"/>
          <c:h val="5.7643321634484414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Franklin Gothic Book" panose="020B0503020102020204" pitchFamily="34" charset="0"/>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11079683062650468"/>
          <c:w val="1"/>
          <c:h val="0.78700551556560827"/>
        </c:manualLayout>
      </c:layout>
      <c:barChart>
        <c:barDir val="col"/>
        <c:grouping val="clustered"/>
        <c:varyColors val="0"/>
        <c:ser>
          <c:idx val="0"/>
          <c:order val="0"/>
          <c:tx>
            <c:strRef>
              <c:f>Sheet1!$B$1</c:f>
              <c:strCache>
                <c:ptCount val="1"/>
                <c:pt idx="0">
                  <c:v>Series 1</c:v>
                </c:pt>
              </c:strCache>
            </c:strRef>
          </c:tx>
          <c:spPr>
            <a:solidFill>
              <a:srgbClr val="2F5597"/>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Strongly agree</c:v>
                </c:pt>
                <c:pt idx="1">
                  <c:v>Somewhat agree</c:v>
                </c:pt>
                <c:pt idx="2">
                  <c:v>Neither agree nor disagree</c:v>
                </c:pt>
                <c:pt idx="3">
                  <c:v>Somewhat disagree</c:v>
                </c:pt>
                <c:pt idx="4">
                  <c:v>Strongly disagree</c:v>
                </c:pt>
              </c:strCache>
            </c:strRef>
          </c:cat>
          <c:val>
            <c:numRef>
              <c:f>Sheet1!$B$2:$B$6</c:f>
              <c:numCache>
                <c:formatCode>0%</c:formatCode>
                <c:ptCount val="5"/>
                <c:pt idx="0">
                  <c:v>0.33</c:v>
                </c:pt>
                <c:pt idx="1">
                  <c:v>0.33800000000000002</c:v>
                </c:pt>
                <c:pt idx="2">
                  <c:v>1.6E-2</c:v>
                </c:pt>
                <c:pt idx="3">
                  <c:v>0.111</c:v>
                </c:pt>
                <c:pt idx="4">
                  <c:v>0.18099999999999999</c:v>
                </c:pt>
              </c:numCache>
            </c:numRef>
          </c:val>
          <c:extLst>
            <c:ext xmlns:c16="http://schemas.microsoft.com/office/drawing/2014/chart" uri="{C3380CC4-5D6E-409C-BE32-E72D297353CC}">
              <c16:uniqueId val="{00000000-5066-47B6-ACB4-66834AFE2CBD}"/>
            </c:ext>
          </c:extLst>
        </c:ser>
        <c:dLbls>
          <c:dLblPos val="outEnd"/>
          <c:showLegendKey val="0"/>
          <c:showVal val="1"/>
          <c:showCatName val="0"/>
          <c:showSerName val="0"/>
          <c:showPercent val="0"/>
          <c:showBubbleSize val="0"/>
        </c:dLbls>
        <c:gapWidth val="150"/>
        <c:overlap val="-27"/>
        <c:axId val="61045376"/>
        <c:axId val="61056512"/>
      </c:barChart>
      <c:catAx>
        <c:axId val="61045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61056512"/>
        <c:crosses val="autoZero"/>
        <c:auto val="1"/>
        <c:lblAlgn val="ctr"/>
        <c:lblOffset val="100"/>
        <c:noMultiLvlLbl val="0"/>
      </c:catAx>
      <c:valAx>
        <c:axId val="61056512"/>
        <c:scaling>
          <c:orientation val="minMax"/>
        </c:scaling>
        <c:delete val="1"/>
        <c:axPos val="l"/>
        <c:numFmt formatCode="0%" sourceLinked="1"/>
        <c:majorTickMark val="none"/>
        <c:minorTickMark val="none"/>
        <c:tickLblPos val="nextTo"/>
        <c:crossAx val="61045376"/>
        <c:crosses val="autoZero"/>
        <c:crossBetween val="between"/>
      </c:valAx>
      <c:spPr>
        <a:noFill/>
        <a:ln>
          <a:noFill/>
        </a:ln>
        <a:effectLst/>
      </c:spPr>
    </c:plotArea>
    <c:plotVisOnly val="1"/>
    <c:dispBlanksAs val="gap"/>
    <c:showDLblsOverMax val="0"/>
  </c:chart>
  <c:spPr>
    <a:noFill/>
    <a:ln>
      <a:noFill/>
    </a:ln>
    <a:effectLst/>
  </c:spPr>
  <c:txPr>
    <a:bodyPr/>
    <a:lstStyle/>
    <a:p>
      <a:pPr>
        <a:defRPr b="0" i="0">
          <a:solidFill>
            <a:schemeClr val="tx1"/>
          </a:solidFill>
          <a:latin typeface="Franklin Gothic Book" panose="020B0503020102020204" pitchFamily="34" charset="0"/>
          <a:cs typeface="Arial" panose="020B0604020202020204" pitchFamily="34" charset="0"/>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5.6542774176229632E-2"/>
          <c:w val="1"/>
          <c:h val="0.81765597230886233"/>
        </c:manualLayout>
      </c:layout>
      <c:barChart>
        <c:barDir val="col"/>
        <c:grouping val="stacked"/>
        <c:varyColors val="0"/>
        <c:ser>
          <c:idx val="0"/>
          <c:order val="0"/>
          <c:tx>
            <c:strRef>
              <c:f>Sheet1!$B$1</c:f>
              <c:strCache>
                <c:ptCount val="1"/>
                <c:pt idx="0">
                  <c:v>5 Very comfortable</c:v>
                </c:pt>
              </c:strCache>
            </c:strRef>
          </c:tx>
          <c:spPr>
            <a:solidFill>
              <a:srgbClr val="2B559D"/>
            </a:solidFill>
            <a:ln>
              <a:noFill/>
            </a:ln>
            <a:effectLst/>
          </c:spPr>
          <c:invertIfNegative val="0"/>
          <c:dLbls>
            <c:spPr>
              <a:noFill/>
              <a:ln>
                <a:noFill/>
              </a:ln>
              <a:effectLst/>
            </c:spPr>
            <c:txPr>
              <a:bodyPr rot="0" spcFirstLastPara="1" vertOverflow="ellipsis" vert="horz" wrap="square" anchor="ctr" anchorCtr="1"/>
              <a:lstStyle/>
              <a:p>
                <a:pPr>
                  <a:defRPr sz="22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Sheet1!$B$2:$B$3</c:f>
              <c:numCache>
                <c:formatCode>0%</c:formatCode>
                <c:ptCount val="2"/>
                <c:pt idx="0">
                  <c:v>0.37</c:v>
                </c:pt>
                <c:pt idx="1">
                  <c:v>0.37</c:v>
                </c:pt>
              </c:numCache>
            </c:numRef>
          </c:val>
          <c:extLst>
            <c:ext xmlns:c16="http://schemas.microsoft.com/office/drawing/2014/chart" uri="{C3380CC4-5D6E-409C-BE32-E72D297353CC}">
              <c16:uniqueId val="{00000000-7745-432A-9C65-A91C7C96C52B}"/>
            </c:ext>
          </c:extLst>
        </c:ser>
        <c:ser>
          <c:idx val="1"/>
          <c:order val="1"/>
          <c:tx>
            <c:strRef>
              <c:f>Sheet1!$C$1</c:f>
              <c:strCache>
                <c:ptCount val="1"/>
                <c:pt idx="0">
                  <c:v>4</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22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Sheet1!$C$2:$C$3</c:f>
              <c:numCache>
                <c:formatCode>0%</c:formatCode>
                <c:ptCount val="2"/>
                <c:pt idx="0">
                  <c:v>0.21</c:v>
                </c:pt>
                <c:pt idx="1">
                  <c:v>0.21</c:v>
                </c:pt>
              </c:numCache>
            </c:numRef>
          </c:val>
          <c:extLst>
            <c:ext xmlns:c16="http://schemas.microsoft.com/office/drawing/2014/chart" uri="{C3380CC4-5D6E-409C-BE32-E72D297353CC}">
              <c16:uniqueId val="{00000001-7745-432A-9C65-A91C7C96C52B}"/>
            </c:ext>
          </c:extLst>
        </c:ser>
        <c:ser>
          <c:idx val="2"/>
          <c:order val="2"/>
          <c:tx>
            <c:strRef>
              <c:f>Sheet1!$D$1</c:f>
              <c:strCache>
                <c:ptCount val="1"/>
                <c:pt idx="0">
                  <c:v>3</c:v>
                </c:pt>
              </c:strCache>
            </c:strRef>
          </c:tx>
          <c:spPr>
            <a:solidFill>
              <a:schemeClr val="bg1">
                <a:lumMod val="50000"/>
              </a:schemeClr>
            </a:solidFill>
            <a:ln>
              <a:noFill/>
            </a:ln>
            <a:effectLst/>
          </c:spPr>
          <c:invertIfNegative val="0"/>
          <c:dLbls>
            <c:spPr>
              <a:noFill/>
              <a:ln>
                <a:noFill/>
              </a:ln>
              <a:effectLst/>
            </c:spPr>
            <c:txPr>
              <a:bodyPr rot="0" spcFirstLastPara="1" vertOverflow="ellipsis" vert="horz" wrap="square" anchor="ctr" anchorCtr="1"/>
              <a:lstStyle/>
              <a:p>
                <a:pPr>
                  <a:defRPr sz="22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Sheet1!$D$2:$D$3</c:f>
              <c:numCache>
                <c:formatCode>0%</c:formatCode>
                <c:ptCount val="2"/>
                <c:pt idx="0">
                  <c:v>0.17</c:v>
                </c:pt>
                <c:pt idx="1">
                  <c:v>0.16</c:v>
                </c:pt>
              </c:numCache>
            </c:numRef>
          </c:val>
          <c:extLst>
            <c:ext xmlns:c16="http://schemas.microsoft.com/office/drawing/2014/chart" uri="{C3380CC4-5D6E-409C-BE32-E72D297353CC}">
              <c16:uniqueId val="{00000003-7745-432A-9C65-A91C7C96C52B}"/>
            </c:ext>
          </c:extLst>
        </c:ser>
        <c:ser>
          <c:idx val="3"/>
          <c:order val="3"/>
          <c:tx>
            <c:strRef>
              <c:f>Sheet1!$E$1</c:f>
              <c:strCache>
                <c:ptCount val="1"/>
                <c:pt idx="0">
                  <c:v>2</c:v>
                </c:pt>
              </c:strCache>
            </c:strRef>
          </c:tx>
          <c:spPr>
            <a:solidFill>
              <a:srgbClr val="FF7171"/>
            </a:solidFill>
            <a:ln>
              <a:noFill/>
            </a:ln>
            <a:effectLst/>
          </c:spPr>
          <c:invertIfNegative val="0"/>
          <c:dLbls>
            <c:spPr>
              <a:noFill/>
              <a:ln>
                <a:noFill/>
              </a:ln>
              <a:effectLst/>
            </c:spPr>
            <c:txPr>
              <a:bodyPr rot="0" spcFirstLastPara="1" vertOverflow="ellipsis" vert="horz" wrap="square" anchor="ctr" anchorCtr="1"/>
              <a:lstStyle/>
              <a:p>
                <a:pPr>
                  <a:defRPr sz="22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Sheet1!$E$2:$E$3</c:f>
              <c:numCache>
                <c:formatCode>0%</c:formatCode>
                <c:ptCount val="2"/>
                <c:pt idx="0">
                  <c:v>0.08</c:v>
                </c:pt>
                <c:pt idx="1">
                  <c:v>0.08</c:v>
                </c:pt>
              </c:numCache>
            </c:numRef>
          </c:val>
          <c:extLst>
            <c:ext xmlns:c16="http://schemas.microsoft.com/office/drawing/2014/chart" uri="{C3380CC4-5D6E-409C-BE32-E72D297353CC}">
              <c16:uniqueId val="{00000005-7745-432A-9C65-A91C7C96C52B}"/>
            </c:ext>
          </c:extLst>
        </c:ser>
        <c:ser>
          <c:idx val="4"/>
          <c:order val="4"/>
          <c:tx>
            <c:strRef>
              <c:f>Sheet1!$F$1</c:f>
              <c:strCache>
                <c:ptCount val="1"/>
                <c:pt idx="0">
                  <c:v>1 Not at all comfortable</c:v>
                </c:pt>
              </c:strCache>
            </c:strRef>
          </c:tx>
          <c:spPr>
            <a:solidFill>
              <a:srgbClr val="FF200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2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Sheet1!$F$2:$F$3</c:f>
              <c:numCache>
                <c:formatCode>0%</c:formatCode>
                <c:ptCount val="2"/>
                <c:pt idx="0">
                  <c:v>0.17</c:v>
                </c:pt>
                <c:pt idx="1">
                  <c:v>0.17</c:v>
                </c:pt>
              </c:numCache>
            </c:numRef>
          </c:val>
          <c:extLst>
            <c:ext xmlns:c16="http://schemas.microsoft.com/office/drawing/2014/chart" uri="{C3380CC4-5D6E-409C-BE32-E72D297353CC}">
              <c16:uniqueId val="{00000000-2370-411A-B064-5BF4D3F0263F}"/>
            </c:ext>
          </c:extLst>
        </c:ser>
        <c:dLbls>
          <c:dLblPos val="ctr"/>
          <c:showLegendKey val="0"/>
          <c:showVal val="1"/>
          <c:showCatName val="0"/>
          <c:showSerName val="0"/>
          <c:showPercent val="0"/>
          <c:showBubbleSize val="0"/>
        </c:dLbls>
        <c:gapWidth val="230"/>
        <c:overlap val="100"/>
        <c:axId val="634576864"/>
        <c:axId val="634574568"/>
      </c:barChart>
      <c:catAx>
        <c:axId val="63457686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Franklin Gothic Book" panose="020B0503020102020204" pitchFamily="34" charset="0"/>
                <a:ea typeface="+mn-ea"/>
                <a:cs typeface="+mn-cs"/>
              </a:defRPr>
            </a:pPr>
            <a:endParaRPr lang="en-US"/>
          </a:p>
        </c:txPr>
        <c:crossAx val="634574568"/>
        <c:crosses val="autoZero"/>
        <c:auto val="1"/>
        <c:lblAlgn val="ctr"/>
        <c:lblOffset val="100"/>
        <c:noMultiLvlLbl val="0"/>
      </c:catAx>
      <c:valAx>
        <c:axId val="634574568"/>
        <c:scaling>
          <c:orientation val="minMax"/>
        </c:scaling>
        <c:delete val="1"/>
        <c:axPos val="l"/>
        <c:numFmt formatCode="0%" sourceLinked="1"/>
        <c:majorTickMark val="none"/>
        <c:minorTickMark val="none"/>
        <c:tickLblPos val="nextTo"/>
        <c:crossAx val="634576864"/>
        <c:crosses val="autoZero"/>
        <c:crossBetween val="between"/>
      </c:valAx>
      <c:spPr>
        <a:noFill/>
        <a:ln>
          <a:noFill/>
        </a:ln>
        <a:effectLst/>
      </c:spPr>
    </c:plotArea>
    <c:legend>
      <c:legendPos val="t"/>
      <c:layout>
        <c:manualLayout>
          <c:xMode val="edge"/>
          <c:yMode val="edge"/>
          <c:x val="6.793646106736656E-2"/>
          <c:y val="1.2029745867356044E-2"/>
          <c:w val="0.86134919072615923"/>
          <c:h val="5.7643321634484414E-2"/>
        </c:manualLayout>
      </c:layout>
      <c:overlay val="0"/>
      <c:spPr>
        <a:noFill/>
        <a:ln>
          <a:noFill/>
        </a:ln>
        <a:effectLst/>
      </c:spPr>
      <c:txPr>
        <a:bodyPr rot="0" spcFirstLastPara="1" vertOverflow="ellipsis" vert="horz" wrap="square" anchor="ctr" anchorCtr="1"/>
        <a:lstStyle/>
        <a:p>
          <a:pPr algn="just">
            <a:defRPr sz="16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Franklin Gothic Book" panose="020B0503020102020204" pitchFamily="34" charset="0"/>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404902118665918"/>
          <c:y val="0.10488538593412311"/>
          <c:w val="0.78039541974930515"/>
          <c:h val="0.73382561583209571"/>
        </c:manualLayout>
      </c:layout>
      <c:barChart>
        <c:barDir val="bar"/>
        <c:grouping val="clustered"/>
        <c:varyColors val="0"/>
        <c:ser>
          <c:idx val="0"/>
          <c:order val="0"/>
          <c:tx>
            <c:strRef>
              <c:f>Sheet1!$B$1</c:f>
              <c:strCache>
                <c:ptCount val="1"/>
                <c:pt idx="0">
                  <c:v>Series 1</c:v>
                </c:pt>
              </c:strCache>
            </c:strRef>
          </c:tx>
          <c:spPr>
            <a:solidFill>
              <a:srgbClr val="2F5597"/>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Each time</c:v>
                </c:pt>
                <c:pt idx="1">
                  <c:v>Once only</c:v>
                </c:pt>
              </c:strCache>
            </c:strRef>
          </c:cat>
          <c:val>
            <c:numRef>
              <c:f>Sheet1!$B$2:$B$3</c:f>
              <c:numCache>
                <c:formatCode>0%</c:formatCode>
                <c:ptCount val="2"/>
                <c:pt idx="0">
                  <c:v>0.59899999999999998</c:v>
                </c:pt>
                <c:pt idx="1">
                  <c:v>0.33700000000000002</c:v>
                </c:pt>
              </c:numCache>
            </c:numRef>
          </c:val>
          <c:extLst>
            <c:ext xmlns:c16="http://schemas.microsoft.com/office/drawing/2014/chart" uri="{C3380CC4-5D6E-409C-BE32-E72D297353CC}">
              <c16:uniqueId val="{00000000-5066-47B6-ACB4-66834AFE2CBD}"/>
            </c:ext>
          </c:extLst>
        </c:ser>
        <c:dLbls>
          <c:dLblPos val="outEnd"/>
          <c:showLegendKey val="0"/>
          <c:showVal val="1"/>
          <c:showCatName val="0"/>
          <c:showSerName val="0"/>
          <c:showPercent val="0"/>
          <c:showBubbleSize val="0"/>
        </c:dLbls>
        <c:gapWidth val="150"/>
        <c:axId val="61045376"/>
        <c:axId val="61056512"/>
      </c:barChart>
      <c:catAx>
        <c:axId val="610453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61056512"/>
        <c:crosses val="autoZero"/>
        <c:auto val="1"/>
        <c:lblAlgn val="ctr"/>
        <c:lblOffset val="100"/>
        <c:noMultiLvlLbl val="0"/>
      </c:catAx>
      <c:valAx>
        <c:axId val="61056512"/>
        <c:scaling>
          <c:orientation val="minMax"/>
        </c:scaling>
        <c:delete val="1"/>
        <c:axPos val="t"/>
        <c:numFmt formatCode="0%" sourceLinked="1"/>
        <c:majorTickMark val="none"/>
        <c:minorTickMark val="none"/>
        <c:tickLblPos val="nextTo"/>
        <c:crossAx val="61045376"/>
        <c:crosses val="autoZero"/>
        <c:crossBetween val="between"/>
      </c:valAx>
      <c:spPr>
        <a:noFill/>
        <a:ln>
          <a:noFill/>
        </a:ln>
        <a:effectLst/>
      </c:spPr>
    </c:plotArea>
    <c:plotVisOnly val="1"/>
    <c:dispBlanksAs val="gap"/>
    <c:showDLblsOverMax val="0"/>
  </c:chart>
  <c:spPr>
    <a:noFill/>
    <a:ln>
      <a:noFill/>
    </a:ln>
    <a:effectLst/>
  </c:spPr>
  <c:txPr>
    <a:bodyPr/>
    <a:lstStyle/>
    <a:p>
      <a:pPr>
        <a:defRPr sz="2000" b="0" i="0">
          <a:solidFill>
            <a:schemeClr val="tx1"/>
          </a:solidFill>
          <a:latin typeface="Franklin Gothic Book" panose="020B0503020102020204" pitchFamily="34" charset="0"/>
          <a:cs typeface="Arial" panose="020B0604020202020204" pitchFamily="34" charset="0"/>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2532245838472366"/>
          <c:y val="2.9223266902154636E-3"/>
          <c:w val="0.55620275136736941"/>
          <c:h val="0.99699532759424192"/>
        </c:manualLayout>
      </c:layout>
      <c:barChart>
        <c:barDir val="bar"/>
        <c:grouping val="clustered"/>
        <c:varyColors val="0"/>
        <c:ser>
          <c:idx val="0"/>
          <c:order val="0"/>
          <c:tx>
            <c:strRef>
              <c:f>Sheet1!$B$1</c:f>
              <c:strCache>
                <c:ptCount val="1"/>
                <c:pt idx="0">
                  <c:v>Series 1</c:v>
                </c:pt>
              </c:strCache>
            </c:strRef>
          </c:tx>
          <c:spPr>
            <a:solidFill>
              <a:srgbClr val="2F5597"/>
            </a:solidFill>
            <a:ln>
              <a:noFill/>
            </a:ln>
            <a:effectLst/>
          </c:spPr>
          <c:invertIfNegative val="0"/>
          <c:dPt>
            <c:idx val="0"/>
            <c:invertIfNegative val="0"/>
            <c:bubble3D val="0"/>
            <c:spPr>
              <a:solidFill>
                <a:srgbClr val="FF2007"/>
              </a:solidFill>
              <a:ln>
                <a:noFill/>
              </a:ln>
              <a:effectLst/>
            </c:spPr>
            <c:extLst>
              <c:ext xmlns:c16="http://schemas.microsoft.com/office/drawing/2014/chart" uri="{C3380CC4-5D6E-409C-BE32-E72D297353CC}">
                <c16:uniqueId val="{00000000-DDA7-438D-A03F-4810DAE71918}"/>
              </c:ext>
            </c:extLst>
          </c:dPt>
          <c:dPt>
            <c:idx val="1"/>
            <c:invertIfNegative val="0"/>
            <c:bubble3D val="0"/>
            <c:spPr>
              <a:solidFill>
                <a:schemeClr val="bg2">
                  <a:lumMod val="50000"/>
                </a:schemeClr>
              </a:solidFill>
              <a:ln>
                <a:noFill/>
              </a:ln>
              <a:effectLst/>
            </c:spPr>
            <c:extLst>
              <c:ext xmlns:c16="http://schemas.microsoft.com/office/drawing/2014/chart" uri="{C3380CC4-5D6E-409C-BE32-E72D297353CC}">
                <c16:uniqueId val="{00000002-7E26-4849-BD49-E6EA5AE62D74}"/>
              </c:ext>
            </c:extLst>
          </c:dPt>
          <c:dLbls>
            <c:numFmt formatCode="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No advantages</c:v>
                </c:pt>
                <c:pt idx="1">
                  <c:v>Don't know</c:v>
                </c:pt>
                <c:pt idx="2">
                  <c:v>Other</c:v>
                </c:pt>
                <c:pt idx="3">
                  <c:v>Accountability/eliminates fraud</c:v>
                </c:pt>
                <c:pt idx="4">
                  <c:v>No miscommunication</c:v>
                </c:pt>
                <c:pt idx="5">
                  <c:v>Less bureaucracy/paperwork</c:v>
                </c:pt>
                <c:pt idx="6">
                  <c:v>Less expensive/saves money</c:v>
                </c:pt>
                <c:pt idx="7">
                  <c:v>Eliminates duplication</c:v>
                </c:pt>
                <c:pt idx="8">
                  <c:v>More accurate information</c:v>
                </c:pt>
                <c:pt idx="9">
                  <c:v>More efficient/better service</c:v>
                </c:pt>
                <c:pt idx="10">
                  <c:v>Shorter wait times</c:v>
                </c:pt>
                <c:pt idx="11">
                  <c:v>More convenient</c:v>
                </c:pt>
                <c:pt idx="12">
                  <c:v>Easier access to service</c:v>
                </c:pt>
                <c:pt idx="13">
                  <c:v>Faster service</c:v>
                </c:pt>
              </c:strCache>
            </c:strRef>
          </c:cat>
          <c:val>
            <c:numRef>
              <c:f>Sheet1!$B$2:$B$15</c:f>
              <c:numCache>
                <c:formatCode>0.00%</c:formatCode>
                <c:ptCount val="14"/>
                <c:pt idx="0">
                  <c:v>0.15</c:v>
                </c:pt>
                <c:pt idx="1">
                  <c:v>0.13</c:v>
                </c:pt>
                <c:pt idx="2">
                  <c:v>0.03</c:v>
                </c:pt>
                <c:pt idx="3">
                  <c:v>0.02</c:v>
                </c:pt>
                <c:pt idx="4">
                  <c:v>0.03</c:v>
                </c:pt>
                <c:pt idx="5">
                  <c:v>0.03</c:v>
                </c:pt>
                <c:pt idx="6">
                  <c:v>0.04</c:v>
                </c:pt>
                <c:pt idx="7">
                  <c:v>7.0000000000000007E-2</c:v>
                </c:pt>
                <c:pt idx="8">
                  <c:v>0.08</c:v>
                </c:pt>
                <c:pt idx="9">
                  <c:v>0.09</c:v>
                </c:pt>
                <c:pt idx="10">
                  <c:v>0.09</c:v>
                </c:pt>
                <c:pt idx="11">
                  <c:v>0.18</c:v>
                </c:pt>
                <c:pt idx="12">
                  <c:v>0.2</c:v>
                </c:pt>
                <c:pt idx="13">
                  <c:v>0.21</c:v>
                </c:pt>
              </c:numCache>
            </c:numRef>
          </c:val>
          <c:extLst>
            <c:ext xmlns:c16="http://schemas.microsoft.com/office/drawing/2014/chart" uri="{C3380CC4-5D6E-409C-BE32-E72D297353CC}">
              <c16:uniqueId val="{00000001-54B2-451D-90B5-7D0283347C9E}"/>
            </c:ext>
          </c:extLst>
        </c:ser>
        <c:dLbls>
          <c:dLblPos val="outEnd"/>
          <c:showLegendKey val="0"/>
          <c:showVal val="1"/>
          <c:showCatName val="0"/>
          <c:showSerName val="0"/>
          <c:showPercent val="0"/>
          <c:showBubbleSize val="0"/>
        </c:dLbls>
        <c:gapWidth val="100"/>
        <c:axId val="60613760"/>
        <c:axId val="60628992"/>
      </c:barChart>
      <c:catAx>
        <c:axId val="60613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60628992"/>
        <c:crosses val="autoZero"/>
        <c:auto val="1"/>
        <c:lblAlgn val="ctr"/>
        <c:lblOffset val="100"/>
        <c:noMultiLvlLbl val="0"/>
      </c:catAx>
      <c:valAx>
        <c:axId val="60628992"/>
        <c:scaling>
          <c:orientation val="minMax"/>
        </c:scaling>
        <c:delete val="1"/>
        <c:axPos val="b"/>
        <c:numFmt formatCode="0.00%" sourceLinked="1"/>
        <c:majorTickMark val="none"/>
        <c:minorTickMark val="none"/>
        <c:tickLblPos val="nextTo"/>
        <c:crossAx val="60613760"/>
        <c:crosses val="autoZero"/>
        <c:crossBetween val="between"/>
      </c:valAx>
      <c:spPr>
        <a:noFill/>
        <a:ln>
          <a:noFill/>
        </a:ln>
        <a:effectLst/>
      </c:spPr>
    </c:plotArea>
    <c:plotVisOnly val="1"/>
    <c:dispBlanksAs val="gap"/>
    <c:showDLblsOverMax val="0"/>
  </c:chart>
  <c:spPr>
    <a:noFill/>
    <a:ln>
      <a:noFill/>
    </a:ln>
    <a:effectLst/>
  </c:spPr>
  <c:txPr>
    <a:bodyPr/>
    <a:lstStyle/>
    <a:p>
      <a:pPr>
        <a:defRPr sz="180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58008625746405"/>
          <c:y val="2.1576448561525644E-3"/>
          <c:w val="0.52920113485119791"/>
          <c:h val="0.99699532759424192"/>
        </c:manualLayout>
      </c:layout>
      <c:barChart>
        <c:barDir val="bar"/>
        <c:grouping val="clustered"/>
        <c:varyColors val="0"/>
        <c:ser>
          <c:idx val="0"/>
          <c:order val="0"/>
          <c:tx>
            <c:strRef>
              <c:f>Sheet1!$B$1</c:f>
              <c:strCache>
                <c:ptCount val="1"/>
                <c:pt idx="0">
                  <c:v>Series 1</c:v>
                </c:pt>
              </c:strCache>
            </c:strRef>
          </c:tx>
          <c:spPr>
            <a:solidFill>
              <a:srgbClr val="2F5597"/>
            </a:solidFill>
            <a:ln>
              <a:noFill/>
            </a:ln>
            <a:effectLst/>
          </c:spPr>
          <c:invertIfNegative val="0"/>
          <c:dPt>
            <c:idx val="0"/>
            <c:invertIfNegative val="0"/>
            <c:bubble3D val="0"/>
            <c:spPr>
              <a:solidFill>
                <a:srgbClr val="FF2007"/>
              </a:solidFill>
              <a:ln>
                <a:noFill/>
              </a:ln>
              <a:effectLst/>
            </c:spPr>
            <c:extLst>
              <c:ext xmlns:c16="http://schemas.microsoft.com/office/drawing/2014/chart" uri="{C3380CC4-5D6E-409C-BE32-E72D297353CC}">
                <c16:uniqueId val="{00000000-9560-40EC-AA9F-3BC77FFBF5C4}"/>
              </c:ext>
            </c:extLst>
          </c:dPt>
          <c:dPt>
            <c:idx val="1"/>
            <c:invertIfNegative val="0"/>
            <c:bubble3D val="0"/>
            <c:spPr>
              <a:solidFill>
                <a:schemeClr val="bg2">
                  <a:lumMod val="50000"/>
                </a:schemeClr>
              </a:solidFill>
              <a:ln>
                <a:noFill/>
              </a:ln>
              <a:effectLst/>
            </c:spPr>
            <c:extLst>
              <c:ext xmlns:c16="http://schemas.microsoft.com/office/drawing/2014/chart" uri="{C3380CC4-5D6E-409C-BE32-E72D297353CC}">
                <c16:uniqueId val="{00000002-1E86-4191-B16A-E8AC57BD6A5B}"/>
              </c:ext>
            </c:extLst>
          </c:dPt>
          <c:dLbls>
            <c:numFmt formatCode="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No disadvantages</c:v>
                </c:pt>
                <c:pt idx="1">
                  <c:v>Don’t know</c:v>
                </c:pt>
                <c:pt idx="2">
                  <c:v>Other</c:v>
                </c:pt>
                <c:pt idx="3">
                  <c:v>Errors/mistakes could be made</c:v>
                </c:pt>
                <c:pt idx="4">
                  <c:v>Identity theft</c:v>
                </c:pt>
                <c:pt idx="5">
                  <c:v>Information used for unintended purposes</c:v>
                </c:pt>
                <c:pt idx="6">
                  <c:v>Privacy (unspecified)</c:v>
                </c:pt>
                <c:pt idx="7">
                  <c:v>Privacy breach</c:v>
                </c:pt>
                <c:pt idx="8">
                  <c:v>Security</c:v>
                </c:pt>
              </c:strCache>
            </c:strRef>
          </c:cat>
          <c:val>
            <c:numRef>
              <c:f>Sheet1!$B$2:$B$10</c:f>
              <c:numCache>
                <c:formatCode>0.00%</c:formatCode>
                <c:ptCount val="9"/>
                <c:pt idx="0">
                  <c:v>0.21</c:v>
                </c:pt>
                <c:pt idx="1">
                  <c:v>0.16</c:v>
                </c:pt>
                <c:pt idx="2">
                  <c:v>0.03</c:v>
                </c:pt>
                <c:pt idx="3">
                  <c:v>0.06</c:v>
                </c:pt>
                <c:pt idx="4">
                  <c:v>7.0000000000000007E-2</c:v>
                </c:pt>
                <c:pt idx="5">
                  <c:v>0.12</c:v>
                </c:pt>
                <c:pt idx="6">
                  <c:v>0.15</c:v>
                </c:pt>
                <c:pt idx="7">
                  <c:v>0.2</c:v>
                </c:pt>
                <c:pt idx="8">
                  <c:v>0.21</c:v>
                </c:pt>
              </c:numCache>
            </c:numRef>
          </c:val>
          <c:extLst>
            <c:ext xmlns:c16="http://schemas.microsoft.com/office/drawing/2014/chart" uri="{C3380CC4-5D6E-409C-BE32-E72D297353CC}">
              <c16:uniqueId val="{00000001-54B2-451D-90B5-7D0283347C9E}"/>
            </c:ext>
          </c:extLst>
        </c:ser>
        <c:dLbls>
          <c:dLblPos val="outEnd"/>
          <c:showLegendKey val="0"/>
          <c:showVal val="1"/>
          <c:showCatName val="0"/>
          <c:showSerName val="0"/>
          <c:showPercent val="0"/>
          <c:showBubbleSize val="0"/>
        </c:dLbls>
        <c:gapWidth val="100"/>
        <c:axId val="60613760"/>
        <c:axId val="60628992"/>
      </c:barChart>
      <c:catAx>
        <c:axId val="60613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60628992"/>
        <c:crosses val="autoZero"/>
        <c:auto val="1"/>
        <c:lblAlgn val="ctr"/>
        <c:lblOffset val="100"/>
        <c:noMultiLvlLbl val="0"/>
      </c:catAx>
      <c:valAx>
        <c:axId val="60628992"/>
        <c:scaling>
          <c:orientation val="minMax"/>
        </c:scaling>
        <c:delete val="1"/>
        <c:axPos val="b"/>
        <c:numFmt formatCode="0.00%" sourceLinked="1"/>
        <c:majorTickMark val="none"/>
        <c:minorTickMark val="none"/>
        <c:tickLblPos val="nextTo"/>
        <c:crossAx val="60613760"/>
        <c:crosses val="autoZero"/>
        <c:crossBetween val="between"/>
      </c:valAx>
      <c:spPr>
        <a:noFill/>
        <a:ln>
          <a:noFill/>
        </a:ln>
        <a:effectLst/>
      </c:spPr>
    </c:plotArea>
    <c:plotVisOnly val="1"/>
    <c:dispBlanksAs val="gap"/>
    <c:showDLblsOverMax val="0"/>
  </c:chart>
  <c:spPr>
    <a:noFill/>
    <a:ln>
      <a:noFill/>
    </a:ln>
    <a:effectLst/>
  </c:spPr>
  <c:txPr>
    <a:bodyPr/>
    <a:lstStyle/>
    <a:p>
      <a:pPr>
        <a:defRPr sz="180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5255330845946073"/>
          <c:y val="0.12730168741317119"/>
          <c:w val="0.54744669154053927"/>
          <c:h val="0.87269831258682884"/>
        </c:manualLayout>
      </c:layout>
      <c:barChart>
        <c:barDir val="bar"/>
        <c:grouping val="stacked"/>
        <c:varyColors val="0"/>
        <c:ser>
          <c:idx val="0"/>
          <c:order val="0"/>
          <c:tx>
            <c:strRef>
              <c:f>Sheet1!$B$1</c:f>
              <c:strCache>
                <c:ptCount val="1"/>
                <c:pt idx="0">
                  <c:v>5 Great deal</c:v>
                </c:pt>
              </c:strCache>
            </c:strRef>
          </c:tx>
          <c:spPr>
            <a:solidFill>
              <a:schemeClr val="accent1">
                <a:lumMod val="50000"/>
              </a:schemeClr>
            </a:solidFill>
            <a:ln>
              <a:noFill/>
            </a:ln>
            <a:effectLst/>
          </c:spPr>
          <c:invertIfNegative val="0"/>
          <c:dLbls>
            <c:dLbl>
              <c:idx val="0"/>
              <c:numFmt formatCode="0%" sourceLinked="0"/>
              <c:spPr>
                <a:solidFill>
                  <a:schemeClr val="accent1">
                    <a:lumMod val="50000"/>
                  </a:schemeClr>
                </a:solid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004-4B82-BF91-806BDB74D6AA}"/>
                </c:ext>
              </c:extLst>
            </c:dLbl>
            <c:numFmt formatCode="0%"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Retail companies</c:v>
                </c:pt>
                <c:pt idx="1">
                  <c:v>Provincial / territorial government</c:v>
                </c:pt>
                <c:pt idx="2">
                  <c:v>Banks</c:v>
                </c:pt>
                <c:pt idx="3">
                  <c:v>Federal government</c:v>
                </c:pt>
              </c:strCache>
            </c:strRef>
          </c:cat>
          <c:val>
            <c:numRef>
              <c:f>Sheet1!$B$2:$B$5</c:f>
              <c:numCache>
                <c:formatCode>0.00%</c:formatCode>
                <c:ptCount val="4"/>
                <c:pt idx="0">
                  <c:v>3.1E-2</c:v>
                </c:pt>
                <c:pt idx="1">
                  <c:v>0.23200000000000001</c:v>
                </c:pt>
                <c:pt idx="2">
                  <c:v>0.24399999999999999</c:v>
                </c:pt>
                <c:pt idx="3">
                  <c:v>0.26700000000000002</c:v>
                </c:pt>
              </c:numCache>
            </c:numRef>
          </c:val>
          <c:extLst>
            <c:ext xmlns:c16="http://schemas.microsoft.com/office/drawing/2014/chart" uri="{C3380CC4-5D6E-409C-BE32-E72D297353CC}">
              <c16:uniqueId val="{00000000-9109-4B24-AC18-675E880AB25E}"/>
            </c:ext>
          </c:extLst>
        </c:ser>
        <c:ser>
          <c:idx val="1"/>
          <c:order val="1"/>
          <c:tx>
            <c:strRef>
              <c:f>Sheet1!$C$1</c:f>
              <c:strCache>
                <c:ptCount val="1"/>
                <c:pt idx="0">
                  <c:v>4</c:v>
                </c:pt>
              </c:strCache>
            </c:strRef>
          </c:tx>
          <c:spPr>
            <a:solidFill>
              <a:schemeClr val="accent1">
                <a:lumMod val="75000"/>
              </a:schemeClr>
            </a:solidFill>
            <a:ln>
              <a:noFill/>
            </a:ln>
            <a:effectLst/>
          </c:spPr>
          <c:invertIfNegative val="0"/>
          <c:dPt>
            <c:idx val="0"/>
            <c:invertIfNegative val="0"/>
            <c:bubble3D val="0"/>
            <c:spPr>
              <a:solidFill>
                <a:schemeClr val="accent1">
                  <a:lumMod val="75000"/>
                </a:schemeClr>
              </a:solidFill>
              <a:ln>
                <a:noFill/>
              </a:ln>
              <a:effectLst/>
            </c:spPr>
            <c:extLst>
              <c:ext xmlns:c16="http://schemas.microsoft.com/office/drawing/2014/chart" uri="{C3380CC4-5D6E-409C-BE32-E72D297353CC}">
                <c16:uniqueId val="{00000001-EDED-49A1-9374-FD50431F214A}"/>
              </c:ext>
            </c:extLst>
          </c:dPt>
          <c:dPt>
            <c:idx val="1"/>
            <c:invertIfNegative val="0"/>
            <c:bubble3D val="0"/>
            <c:spPr>
              <a:solidFill>
                <a:schemeClr val="accent1">
                  <a:lumMod val="75000"/>
                </a:schemeClr>
              </a:solidFill>
              <a:ln>
                <a:noFill/>
              </a:ln>
              <a:effectLst/>
            </c:spPr>
            <c:extLst>
              <c:ext xmlns:c16="http://schemas.microsoft.com/office/drawing/2014/chart" uri="{C3380CC4-5D6E-409C-BE32-E72D297353CC}">
                <c16:uniqueId val="{00000006-9109-4B24-AC18-675E880AB25E}"/>
              </c:ext>
            </c:extLst>
          </c:dPt>
          <c:dPt>
            <c:idx val="2"/>
            <c:invertIfNegative val="0"/>
            <c:bubble3D val="0"/>
            <c:spPr>
              <a:solidFill>
                <a:schemeClr val="accent1">
                  <a:lumMod val="75000"/>
                </a:schemeClr>
              </a:solidFill>
              <a:ln>
                <a:noFill/>
              </a:ln>
              <a:effectLst/>
            </c:spPr>
            <c:extLst>
              <c:ext xmlns:c16="http://schemas.microsoft.com/office/drawing/2014/chart" uri="{C3380CC4-5D6E-409C-BE32-E72D297353CC}">
                <c16:uniqueId val="{00000001-9109-4B24-AC18-675E880AB25E}"/>
              </c:ext>
            </c:extLst>
          </c:dPt>
          <c:dLbls>
            <c:dLbl>
              <c:idx val="0"/>
              <c:layout>
                <c:manualLayout>
                  <c:x val="1.0978670690450328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DED-49A1-9374-FD50431F214A}"/>
                </c:ext>
              </c:extLst>
            </c:dLbl>
            <c:numFmt formatCode="0%" sourceLinked="0"/>
            <c:spPr>
              <a:solidFill>
                <a:schemeClr val="accent1">
                  <a:lumMod val="75000"/>
                </a:schemeClr>
              </a:solid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Retail companies</c:v>
                </c:pt>
                <c:pt idx="1">
                  <c:v>Provincial / territorial government</c:v>
                </c:pt>
                <c:pt idx="2">
                  <c:v>Banks</c:v>
                </c:pt>
                <c:pt idx="3">
                  <c:v>Federal government</c:v>
                </c:pt>
              </c:strCache>
            </c:strRef>
          </c:cat>
          <c:val>
            <c:numRef>
              <c:f>Sheet1!$C$2:$C$5</c:f>
              <c:numCache>
                <c:formatCode>0.00%</c:formatCode>
                <c:ptCount val="4"/>
                <c:pt idx="0">
                  <c:v>5.3999999999999999E-2</c:v>
                </c:pt>
                <c:pt idx="1">
                  <c:v>0.30599999999999999</c:v>
                </c:pt>
                <c:pt idx="2">
                  <c:v>0.30599999999999999</c:v>
                </c:pt>
                <c:pt idx="3">
                  <c:v>0.311</c:v>
                </c:pt>
              </c:numCache>
            </c:numRef>
          </c:val>
          <c:extLst>
            <c:ext xmlns:c16="http://schemas.microsoft.com/office/drawing/2014/chart" uri="{C3380CC4-5D6E-409C-BE32-E72D297353CC}">
              <c16:uniqueId val="{00000002-9109-4B24-AC18-675E880AB25E}"/>
            </c:ext>
          </c:extLst>
        </c:ser>
        <c:ser>
          <c:idx val="2"/>
          <c:order val="2"/>
          <c:tx>
            <c:strRef>
              <c:f>Sheet1!$D$1</c:f>
              <c:strCache>
                <c:ptCount val="1"/>
                <c:pt idx="0">
                  <c:v>3</c:v>
                </c:pt>
              </c:strCache>
            </c:strRef>
          </c:tx>
          <c:spPr>
            <a:solidFill>
              <a:schemeClr val="accent1">
                <a:lumMod val="60000"/>
                <a:lumOff val="40000"/>
              </a:scheme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Retail companies</c:v>
                </c:pt>
                <c:pt idx="1">
                  <c:v>Provincial / territorial government</c:v>
                </c:pt>
                <c:pt idx="2">
                  <c:v>Banks</c:v>
                </c:pt>
                <c:pt idx="3">
                  <c:v>Federal government</c:v>
                </c:pt>
              </c:strCache>
            </c:strRef>
          </c:cat>
          <c:val>
            <c:numRef>
              <c:f>Sheet1!$D$2:$D$5</c:f>
              <c:numCache>
                <c:formatCode>0.00%</c:formatCode>
                <c:ptCount val="4"/>
                <c:pt idx="0">
                  <c:v>0.221</c:v>
                </c:pt>
                <c:pt idx="1">
                  <c:v>0.23599999999999999</c:v>
                </c:pt>
                <c:pt idx="2">
                  <c:v>0.23200000000000001</c:v>
                </c:pt>
                <c:pt idx="3">
                  <c:v>0.20200000000000001</c:v>
                </c:pt>
              </c:numCache>
            </c:numRef>
          </c:val>
          <c:extLst>
            <c:ext xmlns:c16="http://schemas.microsoft.com/office/drawing/2014/chart" uri="{C3380CC4-5D6E-409C-BE32-E72D297353CC}">
              <c16:uniqueId val="{00000005-9109-4B24-AC18-675E880AB25E}"/>
            </c:ext>
          </c:extLst>
        </c:ser>
        <c:ser>
          <c:idx val="3"/>
          <c:order val="3"/>
          <c:tx>
            <c:strRef>
              <c:f>Sheet1!$E$1</c:f>
              <c:strCache>
                <c:ptCount val="1"/>
                <c:pt idx="0">
                  <c:v>2</c:v>
                </c:pt>
              </c:strCache>
            </c:strRef>
          </c:tx>
          <c:spPr>
            <a:solidFill>
              <a:srgbClr val="FF717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Retail companies</c:v>
                </c:pt>
                <c:pt idx="1">
                  <c:v>Provincial / territorial government</c:v>
                </c:pt>
                <c:pt idx="2">
                  <c:v>Banks</c:v>
                </c:pt>
                <c:pt idx="3">
                  <c:v>Federal government</c:v>
                </c:pt>
              </c:strCache>
            </c:strRef>
          </c:cat>
          <c:val>
            <c:numRef>
              <c:f>Sheet1!$E$2:$E$5</c:f>
              <c:numCache>
                <c:formatCode>0.00%</c:formatCode>
                <c:ptCount val="4"/>
                <c:pt idx="0">
                  <c:v>0.251</c:v>
                </c:pt>
                <c:pt idx="1">
                  <c:v>0.10100000000000001</c:v>
                </c:pt>
                <c:pt idx="2">
                  <c:v>9.8000000000000004E-2</c:v>
                </c:pt>
                <c:pt idx="3">
                  <c:v>9.0999999999999998E-2</c:v>
                </c:pt>
              </c:numCache>
            </c:numRef>
          </c:val>
          <c:extLst>
            <c:ext xmlns:c16="http://schemas.microsoft.com/office/drawing/2014/chart" uri="{C3380CC4-5D6E-409C-BE32-E72D297353CC}">
              <c16:uniqueId val="{00000000-2004-4B82-BF91-806BDB74D6AA}"/>
            </c:ext>
          </c:extLst>
        </c:ser>
        <c:ser>
          <c:idx val="4"/>
          <c:order val="4"/>
          <c:tx>
            <c:strRef>
              <c:f>Sheet1!$F$1</c:f>
              <c:strCache>
                <c:ptCount val="1"/>
                <c:pt idx="0">
                  <c:v>1 Not at all</c:v>
                </c:pt>
              </c:strCache>
            </c:strRef>
          </c:tx>
          <c:spPr>
            <a:solidFill>
              <a:srgbClr val="FF2007"/>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Retail companies</c:v>
                </c:pt>
                <c:pt idx="1">
                  <c:v>Provincial / territorial government</c:v>
                </c:pt>
                <c:pt idx="2">
                  <c:v>Banks</c:v>
                </c:pt>
                <c:pt idx="3">
                  <c:v>Federal government</c:v>
                </c:pt>
              </c:strCache>
            </c:strRef>
          </c:cat>
          <c:val>
            <c:numRef>
              <c:f>Sheet1!$F$2:$F$5</c:f>
              <c:numCache>
                <c:formatCode>0.00%</c:formatCode>
                <c:ptCount val="4"/>
                <c:pt idx="0">
                  <c:v>0.432</c:v>
                </c:pt>
                <c:pt idx="1">
                  <c:v>0.11600000000000001</c:v>
                </c:pt>
                <c:pt idx="2">
                  <c:v>0.112</c:v>
                </c:pt>
                <c:pt idx="3">
                  <c:v>0.11899999999999999</c:v>
                </c:pt>
              </c:numCache>
            </c:numRef>
          </c:val>
          <c:extLst>
            <c:ext xmlns:c16="http://schemas.microsoft.com/office/drawing/2014/chart" uri="{C3380CC4-5D6E-409C-BE32-E72D297353CC}">
              <c16:uniqueId val="{00000001-2004-4B82-BF91-806BDB74D6AA}"/>
            </c:ext>
          </c:extLst>
        </c:ser>
        <c:dLbls>
          <c:dLblPos val="ctr"/>
          <c:showLegendKey val="0"/>
          <c:showVal val="1"/>
          <c:showCatName val="0"/>
          <c:showSerName val="0"/>
          <c:showPercent val="0"/>
          <c:showBubbleSize val="0"/>
        </c:dLbls>
        <c:gapWidth val="95"/>
        <c:overlap val="100"/>
        <c:axId val="57144832"/>
        <c:axId val="57146368"/>
      </c:barChart>
      <c:catAx>
        <c:axId val="571448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57146368"/>
        <c:crosses val="autoZero"/>
        <c:auto val="1"/>
        <c:lblAlgn val="ctr"/>
        <c:lblOffset val="100"/>
        <c:noMultiLvlLbl val="0"/>
      </c:catAx>
      <c:valAx>
        <c:axId val="57146368"/>
        <c:scaling>
          <c:orientation val="minMax"/>
        </c:scaling>
        <c:delete val="1"/>
        <c:axPos val="b"/>
        <c:numFmt formatCode="0.00%" sourceLinked="1"/>
        <c:majorTickMark val="none"/>
        <c:minorTickMark val="none"/>
        <c:tickLblPos val="nextTo"/>
        <c:crossAx val="57144832"/>
        <c:crosses val="autoZero"/>
        <c:crossBetween val="between"/>
      </c:valAx>
      <c:spPr>
        <a:noFill/>
        <a:ln>
          <a:noFill/>
        </a:ln>
        <a:effectLst/>
      </c:spPr>
    </c:plotArea>
    <c:legend>
      <c:legendPos val="t"/>
      <c:layout>
        <c:manualLayout>
          <c:xMode val="edge"/>
          <c:yMode val="edge"/>
          <c:x val="0.31799849324228241"/>
          <c:y val="4.3953991028035606E-2"/>
          <c:w val="0.56314783582207761"/>
          <c:h val="6.0690296931971081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800">
          <a:solidFill>
            <a:schemeClr val="tx1"/>
          </a:solidFill>
          <a:latin typeface="Franklin Gothic Book" panose="020B0503020102020204" pitchFamily="34" charset="0"/>
          <a:cs typeface="Arial" panose="020B0604020202020204" pitchFamily="34" charset="0"/>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0066505383219128"/>
          <c:y val="0.11916466447749266"/>
          <c:w val="0.69933494616780867"/>
          <c:h val="0.87585667228474973"/>
        </c:manualLayout>
      </c:layout>
      <c:barChart>
        <c:barDir val="bar"/>
        <c:grouping val="clustered"/>
        <c:varyColors val="0"/>
        <c:ser>
          <c:idx val="0"/>
          <c:order val="0"/>
          <c:tx>
            <c:strRef>
              <c:f>Sheet1!$B$1</c:f>
              <c:strCache>
                <c:ptCount val="1"/>
                <c:pt idx="0">
                  <c:v>Online (n=1,033)</c:v>
                </c:pt>
              </c:strCache>
            </c:strRef>
          </c:tx>
          <c:spPr>
            <a:solidFill>
              <a:srgbClr val="FF2007"/>
            </a:solidFill>
            <a:ln>
              <a:noFill/>
            </a:ln>
            <a:effectLst/>
          </c:spPr>
          <c:invertIfNegative val="0"/>
          <c:dLbls>
            <c:numFmt formatCode="0%" sourceLinked="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Stream TV/movies</c:v>
                </c:pt>
                <c:pt idx="1">
                  <c:v>Social networking</c:v>
                </c:pt>
                <c:pt idx="2">
                  <c:v>Buy products or services</c:v>
                </c:pt>
                <c:pt idx="3">
                  <c:v>Get news</c:v>
                </c:pt>
                <c:pt idx="4">
                  <c:v>Banking</c:v>
                </c:pt>
              </c:strCache>
            </c:strRef>
          </c:cat>
          <c:val>
            <c:numRef>
              <c:f>Sheet1!$B$2:$B$6</c:f>
              <c:numCache>
                <c:formatCode>0%</c:formatCode>
                <c:ptCount val="5"/>
                <c:pt idx="0">
                  <c:v>0.59</c:v>
                </c:pt>
                <c:pt idx="1">
                  <c:v>0.8</c:v>
                </c:pt>
                <c:pt idx="2">
                  <c:v>0.83</c:v>
                </c:pt>
                <c:pt idx="3">
                  <c:v>0.83</c:v>
                </c:pt>
                <c:pt idx="4">
                  <c:v>0.88</c:v>
                </c:pt>
              </c:numCache>
            </c:numRef>
          </c:val>
          <c:extLst>
            <c:ext xmlns:c16="http://schemas.microsoft.com/office/drawing/2014/chart" uri="{C3380CC4-5D6E-409C-BE32-E72D297353CC}">
              <c16:uniqueId val="{00000001-FAFB-4C39-9B79-9AE71FBE3987}"/>
            </c:ext>
          </c:extLst>
        </c:ser>
        <c:ser>
          <c:idx val="1"/>
          <c:order val="1"/>
          <c:tx>
            <c:strRef>
              <c:f>Sheet1!$C$1</c:f>
              <c:strCache>
                <c:ptCount val="1"/>
                <c:pt idx="0">
                  <c:v>Phone (n=2,228)</c:v>
                </c:pt>
              </c:strCache>
            </c:strRef>
          </c:tx>
          <c:spPr>
            <a:solidFill>
              <a:srgbClr val="2F5597"/>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Stream TV/movies</c:v>
                </c:pt>
                <c:pt idx="1">
                  <c:v>Social networking</c:v>
                </c:pt>
                <c:pt idx="2">
                  <c:v>Buy products or services</c:v>
                </c:pt>
                <c:pt idx="3">
                  <c:v>Get news</c:v>
                </c:pt>
                <c:pt idx="4">
                  <c:v>Banking</c:v>
                </c:pt>
              </c:strCache>
            </c:strRef>
          </c:cat>
          <c:val>
            <c:numRef>
              <c:f>Sheet1!$C$2:$C$6</c:f>
              <c:numCache>
                <c:formatCode>0.00%</c:formatCode>
                <c:ptCount val="5"/>
                <c:pt idx="0">
                  <c:v>0.63</c:v>
                </c:pt>
                <c:pt idx="1">
                  <c:v>0.77</c:v>
                </c:pt>
                <c:pt idx="2">
                  <c:v>0.79</c:v>
                </c:pt>
                <c:pt idx="3">
                  <c:v>0.79</c:v>
                </c:pt>
                <c:pt idx="4">
                  <c:v>0.8</c:v>
                </c:pt>
              </c:numCache>
            </c:numRef>
          </c:val>
          <c:extLst>
            <c:ext xmlns:c16="http://schemas.microsoft.com/office/drawing/2014/chart" uri="{C3380CC4-5D6E-409C-BE32-E72D297353CC}">
              <c16:uniqueId val="{00000001-B8E5-4D27-953E-F52DE927C0E7}"/>
            </c:ext>
          </c:extLst>
        </c:ser>
        <c:dLbls>
          <c:dLblPos val="outEnd"/>
          <c:showLegendKey val="0"/>
          <c:showVal val="1"/>
          <c:showCatName val="0"/>
          <c:showSerName val="0"/>
          <c:showPercent val="0"/>
          <c:showBubbleSize val="0"/>
        </c:dLbls>
        <c:gapWidth val="112"/>
        <c:overlap val="-42"/>
        <c:axId val="60613760"/>
        <c:axId val="60628992"/>
      </c:barChart>
      <c:catAx>
        <c:axId val="60613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60628992"/>
        <c:crosses val="autoZero"/>
        <c:auto val="1"/>
        <c:lblAlgn val="ctr"/>
        <c:lblOffset val="100"/>
        <c:noMultiLvlLbl val="0"/>
      </c:catAx>
      <c:valAx>
        <c:axId val="60628992"/>
        <c:scaling>
          <c:orientation val="minMax"/>
        </c:scaling>
        <c:delete val="1"/>
        <c:axPos val="b"/>
        <c:numFmt formatCode="0%" sourceLinked="1"/>
        <c:majorTickMark val="none"/>
        <c:minorTickMark val="none"/>
        <c:tickLblPos val="nextTo"/>
        <c:crossAx val="60613760"/>
        <c:crosses val="autoZero"/>
        <c:crossBetween val="between"/>
      </c:valAx>
      <c:spPr>
        <a:noFill/>
        <a:ln w="25400">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600">
          <a:solidFill>
            <a:schemeClr val="tx1"/>
          </a:solidFill>
          <a:latin typeface="Franklin Gothic Book" panose="020B0503020102020204" pitchFamily="34" charset="0"/>
          <a:cs typeface="Arial" panose="020B06040202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Franklin Gothic Book" panose="020B0503020102020204" pitchFamily="34" charset="0"/>
                <a:ea typeface="+mn-ea"/>
                <a:cs typeface="Arial" panose="020B0604020202020204" pitchFamily="34" charset="0"/>
              </a:defRPr>
            </a:pPr>
            <a:r>
              <a:rPr lang="en-CA" sz="1400" dirty="0">
                <a:solidFill>
                  <a:schemeClr val="tx1">
                    <a:lumMod val="65000"/>
                    <a:lumOff val="35000"/>
                  </a:schemeClr>
                </a:solidFill>
              </a:rPr>
              <a:t>% who said “Yes”</a:t>
            </a:r>
          </a:p>
        </c:rich>
      </c:tx>
      <c:layout>
        <c:manualLayout>
          <c:xMode val="edge"/>
          <c:yMode val="edge"/>
          <c:x val="0.5754631823730646"/>
          <c:y val="4.5056874869817007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Franklin Gothic Book" panose="020B05030201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43822276236347701"/>
          <c:y val="0.11916466447749266"/>
          <c:w val="0.56177723763652299"/>
          <c:h val="0.87585667228474973"/>
        </c:manualLayout>
      </c:layout>
      <c:barChart>
        <c:barDir val="bar"/>
        <c:grouping val="clustered"/>
        <c:varyColors val="0"/>
        <c:ser>
          <c:idx val="0"/>
          <c:order val="0"/>
          <c:tx>
            <c:strRef>
              <c:f>Sheet1!$B$1</c:f>
              <c:strCache>
                <c:ptCount val="1"/>
                <c:pt idx="0">
                  <c:v>Series 1</c:v>
                </c:pt>
              </c:strCache>
            </c:strRef>
          </c:tx>
          <c:spPr>
            <a:solidFill>
              <a:srgbClr val="2F5597"/>
            </a:solidFill>
            <a:ln>
              <a:noFill/>
            </a:ln>
            <a:effectLst/>
          </c:spPr>
          <c:invertIfNegative val="0"/>
          <c:dLbls>
            <c:numFmt formatCode="0%" sourceLinked="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Stream TV or movies</c:v>
                </c:pt>
                <c:pt idx="1">
                  <c:v>Social networking</c:v>
                </c:pt>
                <c:pt idx="2">
                  <c:v>Buy products or services</c:v>
                </c:pt>
                <c:pt idx="3">
                  <c:v>Access news</c:v>
                </c:pt>
                <c:pt idx="4">
                  <c:v>Banking</c:v>
                </c:pt>
              </c:strCache>
            </c:strRef>
          </c:cat>
          <c:val>
            <c:numRef>
              <c:f>Sheet1!$B$2:$B$6</c:f>
              <c:numCache>
                <c:formatCode>0.00%</c:formatCode>
                <c:ptCount val="5"/>
                <c:pt idx="0">
                  <c:v>0.626</c:v>
                </c:pt>
                <c:pt idx="1">
                  <c:v>0.76700000000000002</c:v>
                </c:pt>
                <c:pt idx="2">
                  <c:v>0.78600000000000003</c:v>
                </c:pt>
                <c:pt idx="3">
                  <c:v>0.78700000000000003</c:v>
                </c:pt>
                <c:pt idx="4">
                  <c:v>0.80400000000000005</c:v>
                </c:pt>
              </c:numCache>
            </c:numRef>
          </c:val>
          <c:extLst>
            <c:ext xmlns:c16="http://schemas.microsoft.com/office/drawing/2014/chart" uri="{C3380CC4-5D6E-409C-BE32-E72D297353CC}">
              <c16:uniqueId val="{00000001-FAFB-4C39-9B79-9AE71FBE3987}"/>
            </c:ext>
          </c:extLst>
        </c:ser>
        <c:dLbls>
          <c:dLblPos val="outEnd"/>
          <c:showLegendKey val="0"/>
          <c:showVal val="1"/>
          <c:showCatName val="0"/>
          <c:showSerName val="0"/>
          <c:showPercent val="0"/>
          <c:showBubbleSize val="0"/>
        </c:dLbls>
        <c:gapWidth val="112"/>
        <c:axId val="60613760"/>
        <c:axId val="60628992"/>
      </c:barChart>
      <c:catAx>
        <c:axId val="60613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60628992"/>
        <c:crosses val="autoZero"/>
        <c:auto val="1"/>
        <c:lblAlgn val="ctr"/>
        <c:lblOffset val="100"/>
        <c:noMultiLvlLbl val="0"/>
      </c:catAx>
      <c:valAx>
        <c:axId val="60628992"/>
        <c:scaling>
          <c:orientation val="minMax"/>
        </c:scaling>
        <c:delete val="1"/>
        <c:axPos val="b"/>
        <c:numFmt formatCode="0.00%" sourceLinked="1"/>
        <c:majorTickMark val="none"/>
        <c:minorTickMark val="none"/>
        <c:tickLblPos val="nextTo"/>
        <c:crossAx val="60613760"/>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chemeClr val="tx1"/>
          </a:solidFill>
          <a:latin typeface="Franklin Gothic Book" panose="020B0503020102020204" pitchFamily="34" charset="0"/>
          <a:cs typeface="Arial" panose="020B0604020202020204" pitchFamily="34" charset="0"/>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2452710531210821"/>
          <c:y val="0.11916466447749266"/>
          <c:w val="0.67547289468789173"/>
          <c:h val="0.87585667228474973"/>
        </c:manualLayout>
      </c:layout>
      <c:barChart>
        <c:barDir val="bar"/>
        <c:grouping val="clustered"/>
        <c:varyColors val="0"/>
        <c:ser>
          <c:idx val="0"/>
          <c:order val="0"/>
          <c:tx>
            <c:strRef>
              <c:f>Sheet1!$B$1</c:f>
              <c:strCache>
                <c:ptCount val="1"/>
                <c:pt idx="0">
                  <c:v>Online (n=1,033)</c:v>
                </c:pt>
              </c:strCache>
            </c:strRef>
          </c:tx>
          <c:spPr>
            <a:solidFill>
              <a:srgbClr val="FF2007"/>
            </a:solidFill>
            <a:ln>
              <a:noFill/>
            </a:ln>
            <a:effectLst/>
          </c:spPr>
          <c:invertIfNegative val="0"/>
          <c:dLbls>
            <c:numFmt formatCode="0%" sourceLinked="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Pay a fine</c:v>
                </c:pt>
                <c:pt idx="1">
                  <c:v>Apply for programs/benefits </c:v>
                </c:pt>
                <c:pt idx="2">
                  <c:v>Apply for or renew a license</c:v>
                </c:pt>
                <c:pt idx="3">
                  <c:v>File taxes</c:v>
                </c:pt>
                <c:pt idx="4">
                  <c:v>Download forms</c:v>
                </c:pt>
              </c:strCache>
            </c:strRef>
          </c:cat>
          <c:val>
            <c:numRef>
              <c:f>Sheet1!$B$2:$B$6</c:f>
              <c:numCache>
                <c:formatCode>0%</c:formatCode>
                <c:ptCount val="5"/>
                <c:pt idx="0">
                  <c:v>0.26</c:v>
                </c:pt>
                <c:pt idx="1">
                  <c:v>0.3</c:v>
                </c:pt>
                <c:pt idx="2">
                  <c:v>0.37</c:v>
                </c:pt>
                <c:pt idx="3">
                  <c:v>0.52</c:v>
                </c:pt>
                <c:pt idx="4">
                  <c:v>0.56000000000000005</c:v>
                </c:pt>
              </c:numCache>
            </c:numRef>
          </c:val>
          <c:extLst>
            <c:ext xmlns:c16="http://schemas.microsoft.com/office/drawing/2014/chart" uri="{C3380CC4-5D6E-409C-BE32-E72D297353CC}">
              <c16:uniqueId val="{00000001-FAFB-4C39-9B79-9AE71FBE3987}"/>
            </c:ext>
          </c:extLst>
        </c:ser>
        <c:ser>
          <c:idx val="1"/>
          <c:order val="1"/>
          <c:tx>
            <c:strRef>
              <c:f>Sheet1!$C$1</c:f>
              <c:strCache>
                <c:ptCount val="1"/>
                <c:pt idx="0">
                  <c:v>Phone (n=2,228)</c:v>
                </c:pt>
              </c:strCache>
            </c:strRef>
          </c:tx>
          <c:spPr>
            <a:solidFill>
              <a:srgbClr val="2F5597"/>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Pay a fine</c:v>
                </c:pt>
                <c:pt idx="1">
                  <c:v>Apply for programs/benefits </c:v>
                </c:pt>
                <c:pt idx="2">
                  <c:v>Apply for or renew a license</c:v>
                </c:pt>
                <c:pt idx="3">
                  <c:v>File taxes</c:v>
                </c:pt>
                <c:pt idx="4">
                  <c:v>Download forms</c:v>
                </c:pt>
              </c:strCache>
            </c:strRef>
          </c:cat>
          <c:val>
            <c:numRef>
              <c:f>Sheet1!$C$2:$C$6</c:f>
              <c:numCache>
                <c:formatCode>0.00%</c:formatCode>
                <c:ptCount val="5"/>
                <c:pt idx="0">
                  <c:v>0.29199999999999998</c:v>
                </c:pt>
                <c:pt idx="1">
                  <c:v>0.29299999999999998</c:v>
                </c:pt>
                <c:pt idx="2">
                  <c:v>0.34399999999999997</c:v>
                </c:pt>
                <c:pt idx="3">
                  <c:v>0.39100000000000001</c:v>
                </c:pt>
                <c:pt idx="4">
                  <c:v>0.59699999999999998</c:v>
                </c:pt>
              </c:numCache>
            </c:numRef>
          </c:val>
          <c:extLst>
            <c:ext xmlns:c16="http://schemas.microsoft.com/office/drawing/2014/chart" uri="{C3380CC4-5D6E-409C-BE32-E72D297353CC}">
              <c16:uniqueId val="{00000001-B8E5-4D27-953E-F52DE927C0E7}"/>
            </c:ext>
          </c:extLst>
        </c:ser>
        <c:dLbls>
          <c:dLblPos val="outEnd"/>
          <c:showLegendKey val="0"/>
          <c:showVal val="1"/>
          <c:showCatName val="0"/>
          <c:showSerName val="0"/>
          <c:showPercent val="0"/>
          <c:showBubbleSize val="0"/>
        </c:dLbls>
        <c:gapWidth val="112"/>
        <c:overlap val="-42"/>
        <c:axId val="60613760"/>
        <c:axId val="60628992"/>
      </c:barChart>
      <c:catAx>
        <c:axId val="60613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60628992"/>
        <c:crosses val="autoZero"/>
        <c:auto val="1"/>
        <c:lblAlgn val="ctr"/>
        <c:lblOffset val="100"/>
        <c:noMultiLvlLbl val="0"/>
      </c:catAx>
      <c:valAx>
        <c:axId val="60628992"/>
        <c:scaling>
          <c:orientation val="minMax"/>
        </c:scaling>
        <c:delete val="1"/>
        <c:axPos val="b"/>
        <c:numFmt formatCode="0%" sourceLinked="1"/>
        <c:majorTickMark val="none"/>
        <c:minorTickMark val="none"/>
        <c:tickLblPos val="nextTo"/>
        <c:crossAx val="60613760"/>
        <c:crosses val="autoZero"/>
        <c:crossBetween val="between"/>
      </c:valAx>
      <c:spPr>
        <a:noFill/>
        <a:ln w="25400">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600">
          <a:solidFill>
            <a:schemeClr val="tx1"/>
          </a:solidFill>
          <a:latin typeface="Franklin Gothic Book" panose="020B0503020102020204" pitchFamily="34" charset="0"/>
          <a:cs typeface="Arial" panose="020B0604020202020204" pitchFamily="34" charset="0"/>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20447540831973535"/>
          <c:w val="1"/>
          <c:h val="0.63432215743155762"/>
        </c:manualLayout>
      </c:layout>
      <c:barChart>
        <c:barDir val="col"/>
        <c:grouping val="clustered"/>
        <c:varyColors val="0"/>
        <c:ser>
          <c:idx val="0"/>
          <c:order val="0"/>
          <c:tx>
            <c:strRef>
              <c:f>Sheet1!$B$1</c:f>
              <c:strCache>
                <c:ptCount val="1"/>
                <c:pt idx="0">
                  <c:v>Phone (n=2,228)</c:v>
                </c:pt>
              </c:strCache>
            </c:strRef>
          </c:tx>
          <c:spPr>
            <a:solidFill>
              <a:srgbClr val="2F5597"/>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Yes, have accessed GC services via an online account</c:v>
                </c:pt>
                <c:pt idx="1">
                  <c:v>No, have not done so</c:v>
                </c:pt>
              </c:strCache>
            </c:strRef>
          </c:cat>
          <c:val>
            <c:numRef>
              <c:f>Sheet1!$B$2:$B$3</c:f>
              <c:numCache>
                <c:formatCode>0%</c:formatCode>
                <c:ptCount val="2"/>
                <c:pt idx="0">
                  <c:v>0.57999999999999996</c:v>
                </c:pt>
                <c:pt idx="1">
                  <c:v>0.4</c:v>
                </c:pt>
              </c:numCache>
            </c:numRef>
          </c:val>
          <c:extLst>
            <c:ext xmlns:c16="http://schemas.microsoft.com/office/drawing/2014/chart" uri="{C3380CC4-5D6E-409C-BE32-E72D297353CC}">
              <c16:uniqueId val="{00000000-A74E-487E-B809-47C8F0D041E0}"/>
            </c:ext>
          </c:extLst>
        </c:ser>
        <c:ser>
          <c:idx val="1"/>
          <c:order val="1"/>
          <c:tx>
            <c:strRef>
              <c:f>Sheet1!$C$1</c:f>
              <c:strCache>
                <c:ptCount val="1"/>
                <c:pt idx="0">
                  <c:v>Online (n=1,033)</c:v>
                </c:pt>
              </c:strCache>
            </c:strRef>
          </c:tx>
          <c:spPr>
            <a:solidFill>
              <a:srgbClr val="FF200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Yes, have accessed GC services via an online account</c:v>
                </c:pt>
                <c:pt idx="1">
                  <c:v>No, have not done so</c:v>
                </c:pt>
              </c:strCache>
            </c:strRef>
          </c:cat>
          <c:val>
            <c:numRef>
              <c:f>Sheet1!$C$2:$C$3</c:f>
              <c:numCache>
                <c:formatCode>0%</c:formatCode>
                <c:ptCount val="2"/>
                <c:pt idx="0">
                  <c:v>0.74</c:v>
                </c:pt>
                <c:pt idx="1">
                  <c:v>0.26</c:v>
                </c:pt>
              </c:numCache>
            </c:numRef>
          </c:val>
          <c:extLst>
            <c:ext xmlns:c16="http://schemas.microsoft.com/office/drawing/2014/chart" uri="{C3380CC4-5D6E-409C-BE32-E72D297353CC}">
              <c16:uniqueId val="{00000002-A74E-487E-B809-47C8F0D041E0}"/>
            </c:ext>
          </c:extLst>
        </c:ser>
        <c:dLbls>
          <c:dLblPos val="outEnd"/>
          <c:showLegendKey val="0"/>
          <c:showVal val="1"/>
          <c:showCatName val="0"/>
          <c:showSerName val="0"/>
          <c:showPercent val="0"/>
          <c:showBubbleSize val="0"/>
        </c:dLbls>
        <c:gapWidth val="235"/>
        <c:overlap val="-22"/>
        <c:axId val="61045376"/>
        <c:axId val="61056512"/>
      </c:barChart>
      <c:catAx>
        <c:axId val="61045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61056512"/>
        <c:crosses val="autoZero"/>
        <c:auto val="1"/>
        <c:lblAlgn val="ctr"/>
        <c:lblOffset val="100"/>
        <c:noMultiLvlLbl val="0"/>
      </c:catAx>
      <c:valAx>
        <c:axId val="61056512"/>
        <c:scaling>
          <c:orientation val="minMax"/>
        </c:scaling>
        <c:delete val="1"/>
        <c:axPos val="l"/>
        <c:numFmt formatCode="0%" sourceLinked="1"/>
        <c:majorTickMark val="none"/>
        <c:minorTickMark val="none"/>
        <c:tickLblPos val="nextTo"/>
        <c:crossAx val="6104537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b="0" i="0">
          <a:solidFill>
            <a:schemeClr val="tx1"/>
          </a:solidFill>
          <a:latin typeface="Franklin Gothic Book" panose="020B0503020102020204" pitchFamily="34" charset="0"/>
          <a:cs typeface="Arial" panose="020B0604020202020204" pitchFamily="34" charset="0"/>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20447540831973535"/>
          <c:w val="1"/>
          <c:h val="0.63432215743155762"/>
        </c:manualLayout>
      </c:layout>
      <c:barChart>
        <c:barDir val="col"/>
        <c:grouping val="clustered"/>
        <c:varyColors val="0"/>
        <c:ser>
          <c:idx val="0"/>
          <c:order val="0"/>
          <c:tx>
            <c:strRef>
              <c:f>Sheet1!$B$1</c:f>
              <c:strCache>
                <c:ptCount val="1"/>
                <c:pt idx="0">
                  <c:v>Phone (n=2,500)</c:v>
                </c:pt>
              </c:strCache>
            </c:strRef>
          </c:tx>
          <c:spPr>
            <a:solidFill>
              <a:srgbClr val="2F5597"/>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Telephone</c:v>
                </c:pt>
                <c:pt idx="1">
                  <c:v>Online</c:v>
                </c:pt>
                <c:pt idx="2">
                  <c:v>In person / visiting an office</c:v>
                </c:pt>
                <c:pt idx="3">
                  <c:v>I don't contact the Government of Canada</c:v>
                </c:pt>
              </c:strCache>
            </c:strRef>
          </c:cat>
          <c:val>
            <c:numRef>
              <c:f>Sheet1!$B$2:$B$5</c:f>
              <c:numCache>
                <c:formatCode>0%</c:formatCode>
                <c:ptCount val="4"/>
                <c:pt idx="0">
                  <c:v>0.46</c:v>
                </c:pt>
                <c:pt idx="1">
                  <c:v>0.33</c:v>
                </c:pt>
                <c:pt idx="2">
                  <c:v>0.18</c:v>
                </c:pt>
                <c:pt idx="3">
                  <c:v>0.02</c:v>
                </c:pt>
              </c:numCache>
            </c:numRef>
          </c:val>
          <c:extLst>
            <c:ext xmlns:c16="http://schemas.microsoft.com/office/drawing/2014/chart" uri="{C3380CC4-5D6E-409C-BE32-E72D297353CC}">
              <c16:uniqueId val="{00000000-5066-47B6-ACB4-66834AFE2CBD}"/>
            </c:ext>
          </c:extLst>
        </c:ser>
        <c:ser>
          <c:idx val="1"/>
          <c:order val="1"/>
          <c:tx>
            <c:strRef>
              <c:f>Sheet1!$C$1</c:f>
              <c:strCache>
                <c:ptCount val="1"/>
                <c:pt idx="0">
                  <c:v>Online (n=1,033)</c:v>
                </c:pt>
              </c:strCache>
            </c:strRef>
          </c:tx>
          <c:spPr>
            <a:solidFill>
              <a:srgbClr val="FF200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Telephone</c:v>
                </c:pt>
                <c:pt idx="1">
                  <c:v>Online</c:v>
                </c:pt>
                <c:pt idx="2">
                  <c:v>In person / visiting an office</c:v>
                </c:pt>
                <c:pt idx="3">
                  <c:v>I don't contact the Government of Canada</c:v>
                </c:pt>
              </c:strCache>
            </c:strRef>
          </c:cat>
          <c:val>
            <c:numRef>
              <c:f>Sheet1!$C$2:$C$5</c:f>
              <c:numCache>
                <c:formatCode>0%</c:formatCode>
                <c:ptCount val="4"/>
                <c:pt idx="0">
                  <c:v>0.32</c:v>
                </c:pt>
                <c:pt idx="1">
                  <c:v>0.48</c:v>
                </c:pt>
                <c:pt idx="2">
                  <c:v>0.15</c:v>
                </c:pt>
                <c:pt idx="3">
                  <c:v>0.05</c:v>
                </c:pt>
              </c:numCache>
            </c:numRef>
          </c:val>
          <c:extLst>
            <c:ext xmlns:c16="http://schemas.microsoft.com/office/drawing/2014/chart" uri="{C3380CC4-5D6E-409C-BE32-E72D297353CC}">
              <c16:uniqueId val="{00000000-C440-46A2-A9A1-D4AEEEB1EC50}"/>
            </c:ext>
          </c:extLst>
        </c:ser>
        <c:dLbls>
          <c:dLblPos val="outEnd"/>
          <c:showLegendKey val="0"/>
          <c:showVal val="1"/>
          <c:showCatName val="0"/>
          <c:showSerName val="0"/>
          <c:showPercent val="0"/>
          <c:showBubbleSize val="0"/>
        </c:dLbls>
        <c:gapWidth val="177"/>
        <c:overlap val="-22"/>
        <c:axId val="61045376"/>
        <c:axId val="61056512"/>
      </c:barChart>
      <c:catAx>
        <c:axId val="61045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61056512"/>
        <c:crosses val="autoZero"/>
        <c:auto val="1"/>
        <c:lblAlgn val="ctr"/>
        <c:lblOffset val="100"/>
        <c:noMultiLvlLbl val="0"/>
      </c:catAx>
      <c:valAx>
        <c:axId val="61056512"/>
        <c:scaling>
          <c:orientation val="minMax"/>
        </c:scaling>
        <c:delete val="1"/>
        <c:axPos val="l"/>
        <c:numFmt formatCode="0%" sourceLinked="1"/>
        <c:majorTickMark val="none"/>
        <c:minorTickMark val="none"/>
        <c:tickLblPos val="nextTo"/>
        <c:crossAx val="6104537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b="0" i="0">
          <a:solidFill>
            <a:schemeClr val="tx1"/>
          </a:solidFill>
          <a:latin typeface="Franklin Gothic Book" panose="020B0503020102020204" pitchFamily="34" charset="0"/>
          <a:cs typeface="Arial" panose="020B0604020202020204" pitchFamily="34" charset="0"/>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20447540831973535"/>
          <c:w val="1"/>
          <c:h val="0.63432215743155762"/>
        </c:manualLayout>
      </c:layout>
      <c:barChart>
        <c:barDir val="col"/>
        <c:grouping val="clustered"/>
        <c:varyColors val="0"/>
        <c:ser>
          <c:idx val="0"/>
          <c:order val="0"/>
          <c:tx>
            <c:strRef>
              <c:f>Sheet1!$B$1</c:f>
              <c:strCache>
                <c:ptCount val="1"/>
                <c:pt idx="0">
                  <c:v>Phone (n=2,500)</c:v>
                </c:pt>
              </c:strCache>
            </c:strRef>
          </c:tx>
          <c:spPr>
            <a:solidFill>
              <a:srgbClr val="2F5597"/>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Definitely true</c:v>
                </c:pt>
                <c:pt idx="1">
                  <c:v>Probably true</c:v>
                </c:pt>
                <c:pt idx="2">
                  <c:v>Probably false</c:v>
                </c:pt>
                <c:pt idx="3">
                  <c:v>Definitely false</c:v>
                </c:pt>
              </c:strCache>
            </c:strRef>
          </c:cat>
          <c:val>
            <c:numRef>
              <c:f>Sheet1!$B$2:$B$5</c:f>
              <c:numCache>
                <c:formatCode>0%</c:formatCode>
                <c:ptCount val="4"/>
                <c:pt idx="0">
                  <c:v>0.24</c:v>
                </c:pt>
                <c:pt idx="1">
                  <c:v>0.48</c:v>
                </c:pt>
                <c:pt idx="2">
                  <c:v>0.13</c:v>
                </c:pt>
                <c:pt idx="3">
                  <c:v>7.0000000000000007E-2</c:v>
                </c:pt>
              </c:numCache>
            </c:numRef>
          </c:val>
          <c:extLst>
            <c:ext xmlns:c16="http://schemas.microsoft.com/office/drawing/2014/chart" uri="{C3380CC4-5D6E-409C-BE32-E72D297353CC}">
              <c16:uniqueId val="{00000000-5066-47B6-ACB4-66834AFE2CBD}"/>
            </c:ext>
          </c:extLst>
        </c:ser>
        <c:ser>
          <c:idx val="1"/>
          <c:order val="1"/>
          <c:tx>
            <c:strRef>
              <c:f>Sheet1!$C$1</c:f>
              <c:strCache>
                <c:ptCount val="1"/>
                <c:pt idx="0">
                  <c:v>Online (n=1,033)</c:v>
                </c:pt>
              </c:strCache>
            </c:strRef>
          </c:tx>
          <c:spPr>
            <a:solidFill>
              <a:srgbClr val="FF200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Definitely true</c:v>
                </c:pt>
                <c:pt idx="1">
                  <c:v>Probably true</c:v>
                </c:pt>
                <c:pt idx="2">
                  <c:v>Probably false</c:v>
                </c:pt>
                <c:pt idx="3">
                  <c:v>Definitely false</c:v>
                </c:pt>
              </c:strCache>
            </c:strRef>
          </c:cat>
          <c:val>
            <c:numRef>
              <c:f>Sheet1!$C$2:$C$5</c:f>
              <c:numCache>
                <c:formatCode>0%</c:formatCode>
                <c:ptCount val="4"/>
                <c:pt idx="0">
                  <c:v>0.21</c:v>
                </c:pt>
                <c:pt idx="1">
                  <c:v>0.56000000000000005</c:v>
                </c:pt>
                <c:pt idx="2">
                  <c:v>0.17</c:v>
                </c:pt>
                <c:pt idx="3">
                  <c:v>0.06</c:v>
                </c:pt>
              </c:numCache>
            </c:numRef>
          </c:val>
          <c:extLst>
            <c:ext xmlns:c16="http://schemas.microsoft.com/office/drawing/2014/chart" uri="{C3380CC4-5D6E-409C-BE32-E72D297353CC}">
              <c16:uniqueId val="{00000000-C440-46A2-A9A1-D4AEEEB1EC50}"/>
            </c:ext>
          </c:extLst>
        </c:ser>
        <c:dLbls>
          <c:dLblPos val="outEnd"/>
          <c:showLegendKey val="0"/>
          <c:showVal val="1"/>
          <c:showCatName val="0"/>
          <c:showSerName val="0"/>
          <c:showPercent val="0"/>
          <c:showBubbleSize val="0"/>
        </c:dLbls>
        <c:gapWidth val="177"/>
        <c:overlap val="-22"/>
        <c:axId val="61045376"/>
        <c:axId val="61056512"/>
      </c:barChart>
      <c:catAx>
        <c:axId val="61045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61056512"/>
        <c:crosses val="autoZero"/>
        <c:auto val="1"/>
        <c:lblAlgn val="ctr"/>
        <c:lblOffset val="100"/>
        <c:noMultiLvlLbl val="0"/>
      </c:catAx>
      <c:valAx>
        <c:axId val="61056512"/>
        <c:scaling>
          <c:orientation val="minMax"/>
        </c:scaling>
        <c:delete val="1"/>
        <c:axPos val="l"/>
        <c:numFmt formatCode="0%" sourceLinked="1"/>
        <c:majorTickMark val="none"/>
        <c:minorTickMark val="none"/>
        <c:tickLblPos val="nextTo"/>
        <c:crossAx val="6104537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b="0" i="0">
          <a:solidFill>
            <a:schemeClr val="tx1"/>
          </a:solidFill>
          <a:latin typeface="Franklin Gothic Book" panose="020B0503020102020204" pitchFamily="34" charset="0"/>
          <a:cs typeface="Arial" panose="020B0604020202020204" pitchFamily="34" charset="0"/>
        </a:defRPr>
      </a:pPr>
      <a:endParaRPr lang="en-US"/>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20447540831973535"/>
          <c:w val="1"/>
          <c:h val="0.63432215743155762"/>
        </c:manualLayout>
      </c:layout>
      <c:barChart>
        <c:barDir val="col"/>
        <c:grouping val="clustered"/>
        <c:varyColors val="0"/>
        <c:ser>
          <c:idx val="0"/>
          <c:order val="0"/>
          <c:tx>
            <c:strRef>
              <c:f>Sheet1!$B$1</c:f>
              <c:strCache>
                <c:ptCount val="1"/>
                <c:pt idx="0">
                  <c:v>Phone (n=2,500)</c:v>
                </c:pt>
              </c:strCache>
            </c:strRef>
          </c:tx>
          <c:spPr>
            <a:solidFill>
              <a:srgbClr val="2F5597"/>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Definitely true</c:v>
                </c:pt>
                <c:pt idx="1">
                  <c:v>Probably true</c:v>
                </c:pt>
                <c:pt idx="2">
                  <c:v>Probably false</c:v>
                </c:pt>
                <c:pt idx="3">
                  <c:v>Definitely false</c:v>
                </c:pt>
              </c:strCache>
            </c:strRef>
          </c:cat>
          <c:val>
            <c:numRef>
              <c:f>Sheet1!$B$2:$B$5</c:f>
              <c:numCache>
                <c:formatCode>0%</c:formatCode>
                <c:ptCount val="4"/>
                <c:pt idx="0">
                  <c:v>0.22</c:v>
                </c:pt>
                <c:pt idx="1">
                  <c:v>0.45</c:v>
                </c:pt>
                <c:pt idx="2">
                  <c:v>0.17</c:v>
                </c:pt>
                <c:pt idx="3">
                  <c:v>0.08</c:v>
                </c:pt>
              </c:numCache>
            </c:numRef>
          </c:val>
          <c:extLst>
            <c:ext xmlns:c16="http://schemas.microsoft.com/office/drawing/2014/chart" uri="{C3380CC4-5D6E-409C-BE32-E72D297353CC}">
              <c16:uniqueId val="{00000000-5066-47B6-ACB4-66834AFE2CBD}"/>
            </c:ext>
          </c:extLst>
        </c:ser>
        <c:ser>
          <c:idx val="1"/>
          <c:order val="1"/>
          <c:tx>
            <c:strRef>
              <c:f>Sheet1!$C$1</c:f>
              <c:strCache>
                <c:ptCount val="1"/>
                <c:pt idx="0">
                  <c:v>Online (n=1,033)</c:v>
                </c:pt>
              </c:strCache>
            </c:strRef>
          </c:tx>
          <c:spPr>
            <a:solidFill>
              <a:srgbClr val="FF200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Definitely true</c:v>
                </c:pt>
                <c:pt idx="1">
                  <c:v>Probably true</c:v>
                </c:pt>
                <c:pt idx="2">
                  <c:v>Probably false</c:v>
                </c:pt>
                <c:pt idx="3">
                  <c:v>Definitely false</c:v>
                </c:pt>
              </c:strCache>
            </c:strRef>
          </c:cat>
          <c:val>
            <c:numRef>
              <c:f>Sheet1!$C$2:$C$5</c:f>
              <c:numCache>
                <c:formatCode>0%</c:formatCode>
                <c:ptCount val="4"/>
                <c:pt idx="0">
                  <c:v>0.2</c:v>
                </c:pt>
                <c:pt idx="1">
                  <c:v>0.52</c:v>
                </c:pt>
                <c:pt idx="2">
                  <c:v>0.2</c:v>
                </c:pt>
                <c:pt idx="3">
                  <c:v>0.08</c:v>
                </c:pt>
              </c:numCache>
            </c:numRef>
          </c:val>
          <c:extLst>
            <c:ext xmlns:c16="http://schemas.microsoft.com/office/drawing/2014/chart" uri="{C3380CC4-5D6E-409C-BE32-E72D297353CC}">
              <c16:uniqueId val="{00000000-C440-46A2-A9A1-D4AEEEB1EC50}"/>
            </c:ext>
          </c:extLst>
        </c:ser>
        <c:dLbls>
          <c:dLblPos val="outEnd"/>
          <c:showLegendKey val="0"/>
          <c:showVal val="1"/>
          <c:showCatName val="0"/>
          <c:showSerName val="0"/>
          <c:showPercent val="0"/>
          <c:showBubbleSize val="0"/>
        </c:dLbls>
        <c:gapWidth val="177"/>
        <c:overlap val="-22"/>
        <c:axId val="61045376"/>
        <c:axId val="61056512"/>
      </c:barChart>
      <c:catAx>
        <c:axId val="61045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61056512"/>
        <c:crosses val="autoZero"/>
        <c:auto val="1"/>
        <c:lblAlgn val="ctr"/>
        <c:lblOffset val="100"/>
        <c:noMultiLvlLbl val="0"/>
      </c:catAx>
      <c:valAx>
        <c:axId val="61056512"/>
        <c:scaling>
          <c:orientation val="minMax"/>
        </c:scaling>
        <c:delete val="1"/>
        <c:axPos val="l"/>
        <c:numFmt formatCode="0%" sourceLinked="1"/>
        <c:majorTickMark val="none"/>
        <c:minorTickMark val="none"/>
        <c:tickLblPos val="nextTo"/>
        <c:crossAx val="6104537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b="0" i="0">
          <a:solidFill>
            <a:schemeClr val="tx1"/>
          </a:solidFill>
          <a:latin typeface="Franklin Gothic Book" panose="020B0503020102020204" pitchFamily="34" charset="0"/>
          <a:cs typeface="Arial" panose="020B0604020202020204" pitchFamily="34" charset="0"/>
        </a:defRPr>
      </a:pPr>
      <a:endParaRPr lang="en-US"/>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20447540831973535"/>
          <c:w val="1"/>
          <c:h val="0.63432215743155762"/>
        </c:manualLayout>
      </c:layout>
      <c:barChart>
        <c:barDir val="col"/>
        <c:grouping val="clustered"/>
        <c:varyColors val="0"/>
        <c:ser>
          <c:idx val="0"/>
          <c:order val="0"/>
          <c:tx>
            <c:strRef>
              <c:f>Sheet1!$B$1</c:f>
              <c:strCache>
                <c:ptCount val="1"/>
                <c:pt idx="0">
                  <c:v>Phone (n=2,500)</c:v>
                </c:pt>
              </c:strCache>
            </c:strRef>
          </c:tx>
          <c:spPr>
            <a:solidFill>
              <a:srgbClr val="2F5597"/>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Strongly agree</c:v>
                </c:pt>
                <c:pt idx="1">
                  <c:v>Somewhat agree</c:v>
                </c:pt>
                <c:pt idx="2">
                  <c:v>Neither agree nor disagree</c:v>
                </c:pt>
                <c:pt idx="3">
                  <c:v>Somewhat disagree</c:v>
                </c:pt>
                <c:pt idx="4">
                  <c:v>Strongly disagree</c:v>
                </c:pt>
              </c:strCache>
            </c:strRef>
          </c:cat>
          <c:val>
            <c:numRef>
              <c:f>Sheet1!$B$2:$B$6</c:f>
              <c:numCache>
                <c:formatCode>0%</c:formatCode>
                <c:ptCount val="5"/>
                <c:pt idx="0">
                  <c:v>0.33</c:v>
                </c:pt>
                <c:pt idx="1">
                  <c:v>0.33800000000000002</c:v>
                </c:pt>
                <c:pt idx="2">
                  <c:v>1.6E-2</c:v>
                </c:pt>
                <c:pt idx="3">
                  <c:v>0.111</c:v>
                </c:pt>
                <c:pt idx="4">
                  <c:v>0.18099999999999999</c:v>
                </c:pt>
              </c:numCache>
            </c:numRef>
          </c:val>
          <c:extLst>
            <c:ext xmlns:c16="http://schemas.microsoft.com/office/drawing/2014/chart" uri="{C3380CC4-5D6E-409C-BE32-E72D297353CC}">
              <c16:uniqueId val="{00000000-5066-47B6-ACB4-66834AFE2CBD}"/>
            </c:ext>
          </c:extLst>
        </c:ser>
        <c:ser>
          <c:idx val="1"/>
          <c:order val="1"/>
          <c:tx>
            <c:strRef>
              <c:f>Sheet1!$C$1</c:f>
              <c:strCache>
                <c:ptCount val="1"/>
                <c:pt idx="0">
                  <c:v>Online (n=1,033)</c:v>
                </c:pt>
              </c:strCache>
            </c:strRef>
          </c:tx>
          <c:spPr>
            <a:solidFill>
              <a:srgbClr val="FF200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Strongly agree</c:v>
                </c:pt>
                <c:pt idx="1">
                  <c:v>Somewhat agree</c:v>
                </c:pt>
                <c:pt idx="2">
                  <c:v>Neither agree nor disagree</c:v>
                </c:pt>
                <c:pt idx="3">
                  <c:v>Somewhat disagree</c:v>
                </c:pt>
                <c:pt idx="4">
                  <c:v>Strongly disagree</c:v>
                </c:pt>
              </c:strCache>
            </c:strRef>
          </c:cat>
          <c:val>
            <c:numRef>
              <c:f>Sheet1!$C$2:$C$6</c:f>
              <c:numCache>
                <c:formatCode>0%</c:formatCode>
                <c:ptCount val="5"/>
                <c:pt idx="0">
                  <c:v>0.26</c:v>
                </c:pt>
                <c:pt idx="1">
                  <c:v>0.38</c:v>
                </c:pt>
                <c:pt idx="2">
                  <c:v>0.22</c:v>
                </c:pt>
                <c:pt idx="3">
                  <c:v>7.0000000000000007E-2</c:v>
                </c:pt>
                <c:pt idx="4">
                  <c:v>0.06</c:v>
                </c:pt>
              </c:numCache>
            </c:numRef>
          </c:val>
          <c:extLst>
            <c:ext xmlns:c16="http://schemas.microsoft.com/office/drawing/2014/chart" uri="{C3380CC4-5D6E-409C-BE32-E72D297353CC}">
              <c16:uniqueId val="{00000000-5EDE-406A-BEF5-02A2B26B1C5B}"/>
            </c:ext>
          </c:extLst>
        </c:ser>
        <c:dLbls>
          <c:dLblPos val="outEnd"/>
          <c:showLegendKey val="0"/>
          <c:showVal val="1"/>
          <c:showCatName val="0"/>
          <c:showSerName val="0"/>
          <c:showPercent val="0"/>
          <c:showBubbleSize val="0"/>
        </c:dLbls>
        <c:gapWidth val="177"/>
        <c:overlap val="-22"/>
        <c:axId val="61045376"/>
        <c:axId val="61056512"/>
      </c:barChart>
      <c:catAx>
        <c:axId val="61045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61056512"/>
        <c:crosses val="autoZero"/>
        <c:auto val="1"/>
        <c:lblAlgn val="ctr"/>
        <c:lblOffset val="100"/>
        <c:noMultiLvlLbl val="0"/>
      </c:catAx>
      <c:valAx>
        <c:axId val="61056512"/>
        <c:scaling>
          <c:orientation val="minMax"/>
        </c:scaling>
        <c:delete val="1"/>
        <c:axPos val="l"/>
        <c:numFmt formatCode="0%" sourceLinked="1"/>
        <c:majorTickMark val="none"/>
        <c:minorTickMark val="none"/>
        <c:tickLblPos val="nextTo"/>
        <c:crossAx val="6104537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b="0" i="0">
          <a:solidFill>
            <a:schemeClr val="tx1"/>
          </a:solidFill>
          <a:latin typeface="Franklin Gothic Book" panose="020B0503020102020204" pitchFamily="34" charset="0"/>
          <a:cs typeface="Arial" panose="020B0604020202020204" pitchFamily="34" charset="0"/>
        </a:defRPr>
      </a:pPr>
      <a:endParaRPr lang="en-US"/>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5.6542774176229632E-2"/>
          <c:w val="1"/>
          <c:h val="0.81765597230886233"/>
        </c:manualLayout>
      </c:layout>
      <c:barChart>
        <c:barDir val="col"/>
        <c:grouping val="clustered"/>
        <c:varyColors val="0"/>
        <c:ser>
          <c:idx val="0"/>
          <c:order val="0"/>
          <c:tx>
            <c:strRef>
              <c:f>Sheet1!$A$2</c:f>
              <c:strCache>
                <c:ptCount val="1"/>
                <c:pt idx="0">
                  <c:v>Phone (n=2,500)</c:v>
                </c:pt>
              </c:strCache>
            </c:strRef>
          </c:tx>
          <c:spPr>
            <a:solidFill>
              <a:srgbClr val="2B559D"/>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5 Very comfortable</c:v>
                </c:pt>
                <c:pt idx="1">
                  <c:v>4</c:v>
                </c:pt>
                <c:pt idx="2">
                  <c:v>3</c:v>
                </c:pt>
                <c:pt idx="3">
                  <c:v>2</c:v>
                </c:pt>
                <c:pt idx="4">
                  <c:v>1 Not at all comfortable</c:v>
                </c:pt>
              </c:strCache>
            </c:strRef>
          </c:cat>
          <c:val>
            <c:numRef>
              <c:f>Sheet1!$B$2:$F$2</c:f>
              <c:numCache>
                <c:formatCode>0%</c:formatCode>
                <c:ptCount val="5"/>
                <c:pt idx="0">
                  <c:v>0.37</c:v>
                </c:pt>
                <c:pt idx="1">
                  <c:v>0.21</c:v>
                </c:pt>
                <c:pt idx="2">
                  <c:v>0.17</c:v>
                </c:pt>
                <c:pt idx="3">
                  <c:v>0.08</c:v>
                </c:pt>
                <c:pt idx="4">
                  <c:v>0.17</c:v>
                </c:pt>
              </c:numCache>
            </c:numRef>
          </c:val>
          <c:extLst>
            <c:ext xmlns:c16="http://schemas.microsoft.com/office/drawing/2014/chart" uri="{C3380CC4-5D6E-409C-BE32-E72D297353CC}">
              <c16:uniqueId val="{00000000-7745-432A-9C65-A91C7C96C52B}"/>
            </c:ext>
          </c:extLst>
        </c:ser>
        <c:ser>
          <c:idx val="1"/>
          <c:order val="1"/>
          <c:tx>
            <c:strRef>
              <c:f>Sheet1!$A$3</c:f>
              <c:strCache>
                <c:ptCount val="1"/>
                <c:pt idx="0">
                  <c:v>Online (n=1,033)</c:v>
                </c:pt>
              </c:strCache>
            </c:strRef>
          </c:tx>
          <c:spPr>
            <a:solidFill>
              <a:srgbClr val="FF2007"/>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5 Very comfortable</c:v>
                </c:pt>
                <c:pt idx="1">
                  <c:v>4</c:v>
                </c:pt>
                <c:pt idx="2">
                  <c:v>3</c:v>
                </c:pt>
                <c:pt idx="3">
                  <c:v>2</c:v>
                </c:pt>
                <c:pt idx="4">
                  <c:v>1 Not at all comfortable</c:v>
                </c:pt>
              </c:strCache>
            </c:strRef>
          </c:cat>
          <c:val>
            <c:numRef>
              <c:f>Sheet1!$B$3:$F$3</c:f>
              <c:numCache>
                <c:formatCode>0%</c:formatCode>
                <c:ptCount val="5"/>
                <c:pt idx="0">
                  <c:v>0.33</c:v>
                </c:pt>
                <c:pt idx="1">
                  <c:v>0.3</c:v>
                </c:pt>
                <c:pt idx="2">
                  <c:v>0.25</c:v>
                </c:pt>
                <c:pt idx="3">
                  <c:v>0.05</c:v>
                </c:pt>
                <c:pt idx="4">
                  <c:v>7.0000000000000007E-2</c:v>
                </c:pt>
              </c:numCache>
            </c:numRef>
          </c:val>
          <c:extLst>
            <c:ext xmlns:c16="http://schemas.microsoft.com/office/drawing/2014/chart" uri="{C3380CC4-5D6E-409C-BE32-E72D297353CC}">
              <c16:uniqueId val="{00000001-7745-432A-9C65-A91C7C96C52B}"/>
            </c:ext>
          </c:extLst>
        </c:ser>
        <c:dLbls>
          <c:dLblPos val="ctr"/>
          <c:showLegendKey val="0"/>
          <c:showVal val="1"/>
          <c:showCatName val="0"/>
          <c:showSerName val="0"/>
          <c:showPercent val="0"/>
          <c:showBubbleSize val="0"/>
        </c:dLbls>
        <c:gapWidth val="230"/>
        <c:overlap val="-30"/>
        <c:axId val="634576864"/>
        <c:axId val="634574568"/>
      </c:barChart>
      <c:catAx>
        <c:axId val="63457686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mn-cs"/>
              </a:defRPr>
            </a:pPr>
            <a:endParaRPr lang="en-US"/>
          </a:p>
        </c:txPr>
        <c:crossAx val="634574568"/>
        <c:crosses val="autoZero"/>
        <c:auto val="1"/>
        <c:lblAlgn val="ctr"/>
        <c:lblOffset val="100"/>
        <c:noMultiLvlLbl val="0"/>
      </c:catAx>
      <c:valAx>
        <c:axId val="634574568"/>
        <c:scaling>
          <c:orientation val="minMax"/>
        </c:scaling>
        <c:delete val="1"/>
        <c:axPos val="l"/>
        <c:numFmt formatCode="0%" sourceLinked="1"/>
        <c:majorTickMark val="none"/>
        <c:minorTickMark val="none"/>
        <c:tickLblPos val="nextTo"/>
        <c:crossAx val="634576864"/>
        <c:crosses val="autoZero"/>
        <c:crossBetween val="between"/>
      </c:valAx>
      <c:spPr>
        <a:noFill/>
        <a:ln>
          <a:noFill/>
        </a:ln>
        <a:effectLst/>
      </c:spPr>
    </c:plotArea>
    <c:legend>
      <c:legendPos val="t"/>
      <c:layout>
        <c:manualLayout>
          <c:xMode val="edge"/>
          <c:yMode val="edge"/>
          <c:x val="0.29988090551181107"/>
          <c:y val="3.6346341412978676E-2"/>
          <c:w val="0.44106299212598427"/>
          <c:h val="5.8259492980140361E-2"/>
        </c:manualLayout>
      </c:layout>
      <c:overlay val="0"/>
      <c:spPr>
        <a:noFill/>
        <a:ln>
          <a:noFill/>
        </a:ln>
        <a:effectLst/>
      </c:spPr>
      <c:txPr>
        <a:bodyPr rot="0" spcFirstLastPara="1" vertOverflow="ellipsis" vert="horz" wrap="square" anchor="ctr" anchorCtr="1"/>
        <a:lstStyle/>
        <a:p>
          <a:pPr algn="just">
            <a:defRPr sz="16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Franklin Gothic Book" panose="020B0503020102020204" pitchFamily="34" charset="0"/>
        </a:defRPr>
      </a:pPr>
      <a:endParaRPr lang="en-US"/>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5.6542774176229632E-2"/>
          <c:w val="1"/>
          <c:h val="0.81765597230886233"/>
        </c:manualLayout>
      </c:layout>
      <c:barChart>
        <c:barDir val="col"/>
        <c:grouping val="clustered"/>
        <c:varyColors val="0"/>
        <c:ser>
          <c:idx val="0"/>
          <c:order val="0"/>
          <c:tx>
            <c:strRef>
              <c:f>Sheet1!$A$2</c:f>
              <c:strCache>
                <c:ptCount val="1"/>
                <c:pt idx="0">
                  <c:v>Phone (n=2,500)</c:v>
                </c:pt>
              </c:strCache>
            </c:strRef>
          </c:tx>
          <c:spPr>
            <a:solidFill>
              <a:srgbClr val="2B559D"/>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5 Very comfortable</c:v>
                </c:pt>
                <c:pt idx="1">
                  <c:v>4</c:v>
                </c:pt>
                <c:pt idx="2">
                  <c:v>3</c:v>
                </c:pt>
                <c:pt idx="3">
                  <c:v>2</c:v>
                </c:pt>
                <c:pt idx="4">
                  <c:v>1 Not at all comfortable</c:v>
                </c:pt>
              </c:strCache>
            </c:strRef>
          </c:cat>
          <c:val>
            <c:numRef>
              <c:f>Sheet1!$B$2:$F$2</c:f>
              <c:numCache>
                <c:formatCode>0%</c:formatCode>
                <c:ptCount val="5"/>
                <c:pt idx="0">
                  <c:v>0.37</c:v>
                </c:pt>
                <c:pt idx="1">
                  <c:v>0.21</c:v>
                </c:pt>
                <c:pt idx="2">
                  <c:v>0.16</c:v>
                </c:pt>
                <c:pt idx="3">
                  <c:v>0.08</c:v>
                </c:pt>
                <c:pt idx="4">
                  <c:v>0.17</c:v>
                </c:pt>
              </c:numCache>
            </c:numRef>
          </c:val>
          <c:extLst>
            <c:ext xmlns:c16="http://schemas.microsoft.com/office/drawing/2014/chart" uri="{C3380CC4-5D6E-409C-BE32-E72D297353CC}">
              <c16:uniqueId val="{00000000-7745-432A-9C65-A91C7C96C52B}"/>
            </c:ext>
          </c:extLst>
        </c:ser>
        <c:ser>
          <c:idx val="1"/>
          <c:order val="1"/>
          <c:tx>
            <c:strRef>
              <c:f>Sheet1!$A$3</c:f>
              <c:strCache>
                <c:ptCount val="1"/>
                <c:pt idx="0">
                  <c:v>Online (n=1,033)</c:v>
                </c:pt>
              </c:strCache>
            </c:strRef>
          </c:tx>
          <c:spPr>
            <a:solidFill>
              <a:srgbClr val="FF2007"/>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5 Very comfortable</c:v>
                </c:pt>
                <c:pt idx="1">
                  <c:v>4</c:v>
                </c:pt>
                <c:pt idx="2">
                  <c:v>3</c:v>
                </c:pt>
                <c:pt idx="3">
                  <c:v>2</c:v>
                </c:pt>
                <c:pt idx="4">
                  <c:v>1 Not at all comfortable</c:v>
                </c:pt>
              </c:strCache>
            </c:strRef>
          </c:cat>
          <c:val>
            <c:numRef>
              <c:f>Sheet1!$B$3:$F$3</c:f>
              <c:numCache>
                <c:formatCode>0%</c:formatCode>
                <c:ptCount val="5"/>
                <c:pt idx="0">
                  <c:v>0.28000000000000003</c:v>
                </c:pt>
                <c:pt idx="1">
                  <c:v>0.28000000000000003</c:v>
                </c:pt>
                <c:pt idx="2">
                  <c:v>0.28999999999999998</c:v>
                </c:pt>
                <c:pt idx="3">
                  <c:v>0.06</c:v>
                </c:pt>
                <c:pt idx="4">
                  <c:v>0.09</c:v>
                </c:pt>
              </c:numCache>
            </c:numRef>
          </c:val>
          <c:extLst>
            <c:ext xmlns:c16="http://schemas.microsoft.com/office/drawing/2014/chart" uri="{C3380CC4-5D6E-409C-BE32-E72D297353CC}">
              <c16:uniqueId val="{00000001-7745-432A-9C65-A91C7C96C52B}"/>
            </c:ext>
          </c:extLst>
        </c:ser>
        <c:dLbls>
          <c:dLblPos val="ctr"/>
          <c:showLegendKey val="0"/>
          <c:showVal val="1"/>
          <c:showCatName val="0"/>
          <c:showSerName val="0"/>
          <c:showPercent val="0"/>
          <c:showBubbleSize val="0"/>
        </c:dLbls>
        <c:gapWidth val="230"/>
        <c:overlap val="-30"/>
        <c:axId val="634576864"/>
        <c:axId val="634574568"/>
      </c:barChart>
      <c:catAx>
        <c:axId val="63457686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mn-cs"/>
              </a:defRPr>
            </a:pPr>
            <a:endParaRPr lang="en-US"/>
          </a:p>
        </c:txPr>
        <c:crossAx val="634574568"/>
        <c:crosses val="autoZero"/>
        <c:auto val="1"/>
        <c:lblAlgn val="ctr"/>
        <c:lblOffset val="100"/>
        <c:noMultiLvlLbl val="0"/>
      </c:catAx>
      <c:valAx>
        <c:axId val="634574568"/>
        <c:scaling>
          <c:orientation val="minMax"/>
        </c:scaling>
        <c:delete val="1"/>
        <c:axPos val="l"/>
        <c:numFmt formatCode="0%" sourceLinked="1"/>
        <c:majorTickMark val="none"/>
        <c:minorTickMark val="none"/>
        <c:tickLblPos val="nextTo"/>
        <c:crossAx val="634576864"/>
        <c:crosses val="autoZero"/>
        <c:crossBetween val="between"/>
      </c:valAx>
      <c:spPr>
        <a:noFill/>
        <a:ln>
          <a:noFill/>
        </a:ln>
        <a:effectLst/>
      </c:spPr>
    </c:plotArea>
    <c:legend>
      <c:legendPos val="t"/>
      <c:layout>
        <c:manualLayout>
          <c:xMode val="edge"/>
          <c:yMode val="edge"/>
          <c:x val="0.29988090551181107"/>
          <c:y val="3.6346341412978676E-2"/>
          <c:w val="0.44106299212598427"/>
          <c:h val="5.8259492980140361E-2"/>
        </c:manualLayout>
      </c:layout>
      <c:overlay val="0"/>
      <c:spPr>
        <a:noFill/>
        <a:ln>
          <a:noFill/>
        </a:ln>
        <a:effectLst/>
      </c:spPr>
      <c:txPr>
        <a:bodyPr rot="0" spcFirstLastPara="1" vertOverflow="ellipsis" vert="horz" wrap="square" anchor="ctr" anchorCtr="1"/>
        <a:lstStyle/>
        <a:p>
          <a:pPr algn="just">
            <a:defRPr sz="16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Franklin Gothic Book" panose="020B0503020102020204" pitchFamily="34" charset="0"/>
        </a:defRPr>
      </a:pPr>
      <a:endParaRPr lang="en-US"/>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2097760368393627E-2"/>
          <c:y val="6.1911553248719386E-2"/>
          <c:w val="0.79470660391254544"/>
          <c:h val="0.82406223871499995"/>
        </c:manualLayout>
      </c:layout>
      <c:barChart>
        <c:barDir val="col"/>
        <c:grouping val="clustered"/>
        <c:varyColors val="0"/>
        <c:ser>
          <c:idx val="1"/>
          <c:order val="0"/>
          <c:tx>
            <c:strRef>
              <c:f>Sheet1!$B$1</c:f>
              <c:strCache>
                <c:ptCount val="1"/>
                <c:pt idx="0">
                  <c:v>Online (n=1.033)</c:v>
                </c:pt>
              </c:strCache>
            </c:strRef>
          </c:tx>
          <c:spPr>
            <a:solidFill>
              <a:srgbClr val="FF200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Once only</c:v>
                </c:pt>
                <c:pt idx="1">
                  <c:v>Each time</c:v>
                </c:pt>
              </c:strCache>
            </c:strRef>
          </c:cat>
          <c:val>
            <c:numRef>
              <c:f>Sheet1!$B$2:$B$3</c:f>
              <c:numCache>
                <c:formatCode>0%</c:formatCode>
                <c:ptCount val="2"/>
                <c:pt idx="0">
                  <c:v>0.46</c:v>
                </c:pt>
                <c:pt idx="1">
                  <c:v>0.54</c:v>
                </c:pt>
              </c:numCache>
            </c:numRef>
          </c:val>
          <c:extLst>
            <c:ext xmlns:c16="http://schemas.microsoft.com/office/drawing/2014/chart" uri="{C3380CC4-5D6E-409C-BE32-E72D297353CC}">
              <c16:uniqueId val="{00000002-A6CB-44C6-AB47-0E8D6F516815}"/>
            </c:ext>
          </c:extLst>
        </c:ser>
        <c:ser>
          <c:idx val="0"/>
          <c:order val="1"/>
          <c:tx>
            <c:strRef>
              <c:f>Sheet1!$C$1</c:f>
              <c:strCache>
                <c:ptCount val="1"/>
                <c:pt idx="0">
                  <c:v>Phone (n=2,500)</c:v>
                </c:pt>
              </c:strCache>
            </c:strRef>
          </c:tx>
          <c:spPr>
            <a:solidFill>
              <a:srgbClr val="2F5597"/>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Once only</c:v>
                </c:pt>
                <c:pt idx="1">
                  <c:v>Each time</c:v>
                </c:pt>
              </c:strCache>
            </c:strRef>
          </c:cat>
          <c:val>
            <c:numRef>
              <c:f>Sheet1!$C$2:$C$3</c:f>
              <c:numCache>
                <c:formatCode>0%</c:formatCode>
                <c:ptCount val="2"/>
                <c:pt idx="0">
                  <c:v>0.33700000000000002</c:v>
                </c:pt>
                <c:pt idx="1">
                  <c:v>0.59899999999999998</c:v>
                </c:pt>
              </c:numCache>
            </c:numRef>
          </c:val>
          <c:extLst>
            <c:ext xmlns:c16="http://schemas.microsoft.com/office/drawing/2014/chart" uri="{C3380CC4-5D6E-409C-BE32-E72D297353CC}">
              <c16:uniqueId val="{00000000-5066-47B6-ACB4-66834AFE2CBD}"/>
            </c:ext>
          </c:extLst>
        </c:ser>
        <c:dLbls>
          <c:dLblPos val="outEnd"/>
          <c:showLegendKey val="0"/>
          <c:showVal val="1"/>
          <c:showCatName val="0"/>
          <c:showSerName val="0"/>
          <c:showPercent val="0"/>
          <c:showBubbleSize val="0"/>
        </c:dLbls>
        <c:gapWidth val="293"/>
        <c:overlap val="-46"/>
        <c:axId val="61045376"/>
        <c:axId val="61056512"/>
      </c:barChart>
      <c:catAx>
        <c:axId val="61045376"/>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61056512"/>
        <c:crosses val="autoZero"/>
        <c:auto val="1"/>
        <c:lblAlgn val="ctr"/>
        <c:lblOffset val="100"/>
        <c:noMultiLvlLbl val="0"/>
      </c:catAx>
      <c:valAx>
        <c:axId val="61056512"/>
        <c:scaling>
          <c:orientation val="minMax"/>
        </c:scaling>
        <c:delete val="1"/>
        <c:axPos val="r"/>
        <c:numFmt formatCode="0%" sourceLinked="1"/>
        <c:majorTickMark val="none"/>
        <c:minorTickMark val="none"/>
        <c:tickLblPos val="nextTo"/>
        <c:crossAx val="61045376"/>
        <c:crosses val="autoZero"/>
        <c:crossBetween val="between"/>
      </c:valAx>
      <c:spPr>
        <a:noFill/>
        <a:ln>
          <a:noFill/>
        </a:ln>
        <a:effectLst/>
      </c:spPr>
    </c:plotArea>
    <c:plotVisOnly val="1"/>
    <c:dispBlanksAs val="gap"/>
    <c:showDLblsOverMax val="0"/>
  </c:chart>
  <c:spPr>
    <a:noFill/>
    <a:ln>
      <a:noFill/>
    </a:ln>
    <a:effectLst/>
  </c:spPr>
  <c:txPr>
    <a:bodyPr/>
    <a:lstStyle/>
    <a:p>
      <a:pPr>
        <a:defRPr b="0" i="0">
          <a:solidFill>
            <a:schemeClr val="tx1"/>
          </a:solidFill>
          <a:latin typeface="Franklin Gothic Book" panose="020B0503020102020204" pitchFamily="34" charset="0"/>
          <a:cs typeface="Arial" panose="020B0604020202020204" pitchFamily="34" charset="0"/>
        </a:defRPr>
      </a:pPr>
      <a:endParaRPr lang="en-US"/>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11976612339007349"/>
          <c:w val="1"/>
          <c:h val="0.75443262309501857"/>
        </c:manualLayout>
      </c:layout>
      <c:barChart>
        <c:barDir val="col"/>
        <c:grouping val="clustered"/>
        <c:varyColors val="0"/>
        <c:ser>
          <c:idx val="0"/>
          <c:order val="0"/>
          <c:tx>
            <c:strRef>
              <c:f>Sheet1!$A$2</c:f>
              <c:strCache>
                <c:ptCount val="1"/>
                <c:pt idx="0">
                  <c:v>Phone (n=2,500)</c:v>
                </c:pt>
              </c:strCache>
            </c:strRef>
          </c:tx>
          <c:spPr>
            <a:solidFill>
              <a:srgbClr val="2B559D"/>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5 Great deal</c:v>
                </c:pt>
                <c:pt idx="1">
                  <c:v>4</c:v>
                </c:pt>
                <c:pt idx="2">
                  <c:v>3</c:v>
                </c:pt>
                <c:pt idx="3">
                  <c:v>2</c:v>
                </c:pt>
                <c:pt idx="4">
                  <c:v>1 Not at all</c:v>
                </c:pt>
              </c:strCache>
            </c:strRef>
          </c:cat>
          <c:val>
            <c:numRef>
              <c:f>Sheet1!$B$2:$F$2</c:f>
              <c:numCache>
                <c:formatCode>0%</c:formatCode>
                <c:ptCount val="5"/>
                <c:pt idx="0">
                  <c:v>0.26700000000000002</c:v>
                </c:pt>
                <c:pt idx="1">
                  <c:v>0.311</c:v>
                </c:pt>
                <c:pt idx="2">
                  <c:v>0.20200000000000001</c:v>
                </c:pt>
                <c:pt idx="3">
                  <c:v>9.0999999999999998E-2</c:v>
                </c:pt>
                <c:pt idx="4">
                  <c:v>0.11899999999999999</c:v>
                </c:pt>
              </c:numCache>
            </c:numRef>
          </c:val>
          <c:extLst>
            <c:ext xmlns:c16="http://schemas.microsoft.com/office/drawing/2014/chart" uri="{C3380CC4-5D6E-409C-BE32-E72D297353CC}">
              <c16:uniqueId val="{00000000-7745-432A-9C65-A91C7C96C52B}"/>
            </c:ext>
          </c:extLst>
        </c:ser>
        <c:ser>
          <c:idx val="1"/>
          <c:order val="1"/>
          <c:tx>
            <c:strRef>
              <c:f>Sheet1!$A$3</c:f>
              <c:strCache>
                <c:ptCount val="1"/>
                <c:pt idx="0">
                  <c:v>Online (n=1,033)</c:v>
                </c:pt>
              </c:strCache>
            </c:strRef>
          </c:tx>
          <c:spPr>
            <a:solidFill>
              <a:srgbClr val="FF2007"/>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5 Great deal</c:v>
                </c:pt>
                <c:pt idx="1">
                  <c:v>4</c:v>
                </c:pt>
                <c:pt idx="2">
                  <c:v>3</c:v>
                </c:pt>
                <c:pt idx="3">
                  <c:v>2</c:v>
                </c:pt>
                <c:pt idx="4">
                  <c:v>1 Not at all</c:v>
                </c:pt>
              </c:strCache>
            </c:strRef>
          </c:cat>
          <c:val>
            <c:numRef>
              <c:f>Sheet1!$B$3:$F$3</c:f>
              <c:numCache>
                <c:formatCode>0%</c:formatCode>
                <c:ptCount val="5"/>
                <c:pt idx="0">
                  <c:v>0.19</c:v>
                </c:pt>
                <c:pt idx="1">
                  <c:v>0.35</c:v>
                </c:pt>
                <c:pt idx="2">
                  <c:v>0.31</c:v>
                </c:pt>
                <c:pt idx="3">
                  <c:v>0.08</c:v>
                </c:pt>
                <c:pt idx="4">
                  <c:v>7.0000000000000007E-2</c:v>
                </c:pt>
              </c:numCache>
            </c:numRef>
          </c:val>
          <c:extLst>
            <c:ext xmlns:c16="http://schemas.microsoft.com/office/drawing/2014/chart" uri="{C3380CC4-5D6E-409C-BE32-E72D297353CC}">
              <c16:uniqueId val="{00000001-7745-432A-9C65-A91C7C96C52B}"/>
            </c:ext>
          </c:extLst>
        </c:ser>
        <c:dLbls>
          <c:dLblPos val="ctr"/>
          <c:showLegendKey val="0"/>
          <c:showVal val="1"/>
          <c:showCatName val="0"/>
          <c:showSerName val="0"/>
          <c:showPercent val="0"/>
          <c:showBubbleSize val="0"/>
        </c:dLbls>
        <c:gapWidth val="230"/>
        <c:overlap val="-30"/>
        <c:axId val="634576864"/>
        <c:axId val="634574568"/>
      </c:barChart>
      <c:catAx>
        <c:axId val="63457686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mn-cs"/>
              </a:defRPr>
            </a:pPr>
            <a:endParaRPr lang="en-US"/>
          </a:p>
        </c:txPr>
        <c:crossAx val="634574568"/>
        <c:crosses val="autoZero"/>
        <c:auto val="1"/>
        <c:lblAlgn val="ctr"/>
        <c:lblOffset val="100"/>
        <c:noMultiLvlLbl val="0"/>
      </c:catAx>
      <c:valAx>
        <c:axId val="634574568"/>
        <c:scaling>
          <c:orientation val="minMax"/>
        </c:scaling>
        <c:delete val="1"/>
        <c:axPos val="l"/>
        <c:numFmt formatCode="0%" sourceLinked="1"/>
        <c:majorTickMark val="none"/>
        <c:minorTickMark val="none"/>
        <c:tickLblPos val="nextTo"/>
        <c:crossAx val="634576864"/>
        <c:crosses val="autoZero"/>
        <c:crossBetween val="between"/>
      </c:valAx>
      <c:spPr>
        <a:noFill/>
        <a:ln>
          <a:noFill/>
        </a:ln>
        <a:effectLst/>
      </c:spPr>
    </c:plotArea>
    <c:legend>
      <c:legendPos val="t"/>
      <c:layout>
        <c:manualLayout>
          <c:xMode val="edge"/>
          <c:yMode val="edge"/>
          <c:x val="0.29988090551181107"/>
          <c:y val="3.6346341412978676E-2"/>
          <c:w val="0.44106299212598427"/>
          <c:h val="5.8259492980140361E-2"/>
        </c:manualLayout>
      </c:layout>
      <c:overlay val="0"/>
      <c:spPr>
        <a:noFill/>
        <a:ln>
          <a:noFill/>
        </a:ln>
        <a:effectLst/>
      </c:spPr>
      <c:txPr>
        <a:bodyPr rot="0" spcFirstLastPara="1" vertOverflow="ellipsis" vert="horz" wrap="square" anchor="ctr" anchorCtr="1"/>
        <a:lstStyle/>
        <a:p>
          <a:pPr algn="just">
            <a:defRPr sz="16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Franklin Gothic Book" panose="020B0503020102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695127985912907"/>
          <c:y val="7.2084777161928695E-2"/>
          <c:w val="0.50304872014087088"/>
          <c:h val="0.92791522283807126"/>
        </c:manualLayout>
      </c:layout>
      <c:barChart>
        <c:barDir val="bar"/>
        <c:grouping val="stacked"/>
        <c:varyColors val="0"/>
        <c:ser>
          <c:idx val="0"/>
          <c:order val="0"/>
          <c:tx>
            <c:strRef>
              <c:f>Sheet1!$B$1</c:f>
              <c:strCache>
                <c:ptCount val="1"/>
                <c:pt idx="0">
                  <c:v>Yes</c:v>
                </c:pt>
              </c:strCache>
            </c:strRef>
          </c:tx>
          <c:spPr>
            <a:solidFill>
              <a:srgbClr val="2B559D"/>
            </a:solidFill>
            <a:ln>
              <a:noFill/>
            </a:ln>
            <a:effectLst/>
          </c:spPr>
          <c:invertIfNegative val="0"/>
          <c:dLbls>
            <c:numFmt formatCode="0%"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….pay a fine</c:v>
                </c:pt>
                <c:pt idx="1">
                  <c:v>….apply for government programs/benefits </c:v>
                </c:pt>
                <c:pt idx="2">
                  <c:v>….apply for or renew a license</c:v>
                </c:pt>
                <c:pt idx="3">
                  <c:v>….file taxes</c:v>
                </c:pt>
                <c:pt idx="4">
                  <c:v>….download government forms</c:v>
                </c:pt>
              </c:strCache>
            </c:strRef>
          </c:cat>
          <c:val>
            <c:numRef>
              <c:f>Sheet1!$B$2:$B$6</c:f>
              <c:numCache>
                <c:formatCode>0.00%</c:formatCode>
                <c:ptCount val="5"/>
                <c:pt idx="0">
                  <c:v>0.29199999999999998</c:v>
                </c:pt>
                <c:pt idx="1">
                  <c:v>0.29299999999999998</c:v>
                </c:pt>
                <c:pt idx="2">
                  <c:v>0.34399999999999997</c:v>
                </c:pt>
                <c:pt idx="3">
                  <c:v>0.39100000000000001</c:v>
                </c:pt>
                <c:pt idx="4">
                  <c:v>0.59699999999999998</c:v>
                </c:pt>
              </c:numCache>
            </c:numRef>
          </c:val>
          <c:extLst>
            <c:ext xmlns:c16="http://schemas.microsoft.com/office/drawing/2014/chart" uri="{C3380CC4-5D6E-409C-BE32-E72D297353CC}">
              <c16:uniqueId val="{00000000-B91A-445E-A09A-D1CB6D6E3358}"/>
            </c:ext>
          </c:extLst>
        </c:ser>
        <c:ser>
          <c:idx val="1"/>
          <c:order val="1"/>
          <c:tx>
            <c:strRef>
              <c:f>Sheet1!$C$1</c:f>
              <c:strCache>
                <c:ptCount val="1"/>
                <c:pt idx="0">
                  <c:v>No</c:v>
                </c:pt>
              </c:strCache>
            </c:strRef>
          </c:tx>
          <c:spPr>
            <a:solidFill>
              <a:srgbClr val="FF2007"/>
            </a:solidFill>
            <a:ln>
              <a:noFill/>
            </a:ln>
            <a:effectLst/>
          </c:spPr>
          <c:invertIfNegative val="0"/>
          <c:dPt>
            <c:idx val="0"/>
            <c:invertIfNegative val="0"/>
            <c:bubble3D val="0"/>
            <c:spPr>
              <a:solidFill>
                <a:srgbClr val="FF2007"/>
              </a:solidFill>
              <a:ln>
                <a:noFill/>
              </a:ln>
              <a:effectLst/>
            </c:spPr>
            <c:extLst>
              <c:ext xmlns:c16="http://schemas.microsoft.com/office/drawing/2014/chart" uri="{C3380CC4-5D6E-409C-BE32-E72D297353CC}">
                <c16:uniqueId val="{00000002-B91A-445E-A09A-D1CB6D6E3358}"/>
              </c:ext>
            </c:extLst>
          </c:dPt>
          <c:dPt>
            <c:idx val="2"/>
            <c:invertIfNegative val="0"/>
            <c:bubble3D val="0"/>
            <c:spPr>
              <a:solidFill>
                <a:srgbClr val="FF2007"/>
              </a:solidFill>
              <a:ln>
                <a:noFill/>
              </a:ln>
              <a:effectLst/>
            </c:spPr>
            <c:extLst>
              <c:ext xmlns:c16="http://schemas.microsoft.com/office/drawing/2014/chart" uri="{C3380CC4-5D6E-409C-BE32-E72D297353CC}">
                <c16:uniqueId val="{00000006-B91A-445E-A09A-D1CB6D6E3358}"/>
              </c:ext>
            </c:extLst>
          </c:dPt>
          <c:dPt>
            <c:idx val="3"/>
            <c:invertIfNegative val="0"/>
            <c:bubble3D val="0"/>
            <c:spPr>
              <a:solidFill>
                <a:srgbClr val="FF2007"/>
              </a:solidFill>
              <a:ln>
                <a:noFill/>
              </a:ln>
              <a:effectLst/>
            </c:spPr>
            <c:extLst>
              <c:ext xmlns:c16="http://schemas.microsoft.com/office/drawing/2014/chart" uri="{C3380CC4-5D6E-409C-BE32-E72D297353CC}">
                <c16:uniqueId val="{00000005-7552-41D2-8DAB-D19B9B798765}"/>
              </c:ext>
            </c:extLst>
          </c:dPt>
          <c:dLbls>
            <c:numFmt formatCode="0%"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….pay a fine</c:v>
                </c:pt>
                <c:pt idx="1">
                  <c:v>….apply for government programs/benefits </c:v>
                </c:pt>
                <c:pt idx="2">
                  <c:v>….apply for or renew a license</c:v>
                </c:pt>
                <c:pt idx="3">
                  <c:v>….file taxes</c:v>
                </c:pt>
                <c:pt idx="4">
                  <c:v>….download government forms</c:v>
                </c:pt>
              </c:strCache>
            </c:strRef>
          </c:cat>
          <c:val>
            <c:numRef>
              <c:f>Sheet1!$C$2:$C$6</c:f>
              <c:numCache>
                <c:formatCode>0.00%</c:formatCode>
                <c:ptCount val="5"/>
                <c:pt idx="0">
                  <c:v>0.70499999999999996</c:v>
                </c:pt>
                <c:pt idx="1">
                  <c:v>0.69899999999999995</c:v>
                </c:pt>
                <c:pt idx="2">
                  <c:v>0.65</c:v>
                </c:pt>
                <c:pt idx="3">
                  <c:v>0.60099999999999998</c:v>
                </c:pt>
                <c:pt idx="4">
                  <c:v>0.39</c:v>
                </c:pt>
              </c:numCache>
            </c:numRef>
          </c:val>
          <c:extLst>
            <c:ext xmlns:c16="http://schemas.microsoft.com/office/drawing/2014/chart" uri="{C3380CC4-5D6E-409C-BE32-E72D297353CC}">
              <c16:uniqueId val="{00000007-B91A-445E-A09A-D1CB6D6E3358}"/>
            </c:ext>
          </c:extLst>
        </c:ser>
        <c:dLbls>
          <c:showLegendKey val="0"/>
          <c:showVal val="1"/>
          <c:showCatName val="0"/>
          <c:showSerName val="0"/>
          <c:showPercent val="0"/>
          <c:showBubbleSize val="0"/>
        </c:dLbls>
        <c:gapWidth val="95"/>
        <c:overlap val="100"/>
        <c:axId val="57144832"/>
        <c:axId val="57146368"/>
      </c:barChart>
      <c:catAx>
        <c:axId val="571448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57146368"/>
        <c:crosses val="autoZero"/>
        <c:auto val="1"/>
        <c:lblAlgn val="ctr"/>
        <c:lblOffset val="100"/>
        <c:noMultiLvlLbl val="0"/>
      </c:catAx>
      <c:valAx>
        <c:axId val="57146368"/>
        <c:scaling>
          <c:orientation val="minMax"/>
        </c:scaling>
        <c:delete val="1"/>
        <c:axPos val="b"/>
        <c:numFmt formatCode="0.00%" sourceLinked="1"/>
        <c:majorTickMark val="none"/>
        <c:minorTickMark val="none"/>
        <c:tickLblPos val="nextTo"/>
        <c:crossAx val="57144832"/>
        <c:crosses val="autoZero"/>
        <c:crossBetween val="between"/>
      </c:valAx>
      <c:spPr>
        <a:noFill/>
        <a:ln>
          <a:noFill/>
        </a:ln>
        <a:effectLst/>
      </c:spPr>
    </c:plotArea>
    <c:legend>
      <c:legendPos val="t"/>
      <c:layout>
        <c:manualLayout>
          <c:xMode val="edge"/>
          <c:yMode val="edge"/>
          <c:x val="0.51559570185368886"/>
          <c:y val="1.7837401349633065E-2"/>
          <c:w val="0.23557531432166484"/>
          <c:h val="6.0690296931971081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800">
          <a:solidFill>
            <a:schemeClr val="tx1"/>
          </a:solidFill>
          <a:latin typeface="Franklin Gothic Book" panose="020B0503020102020204" pitchFamily="34" charset="0"/>
          <a:cs typeface="Arial" panose="020B06040202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0064274236129835"/>
          <c:y val="2.1576575541278303E-3"/>
          <c:w val="0.47377676410747738"/>
          <c:h val="0.99699532759424192"/>
        </c:manualLayout>
      </c:layout>
      <c:barChart>
        <c:barDir val="bar"/>
        <c:grouping val="clustered"/>
        <c:varyColors val="0"/>
        <c:ser>
          <c:idx val="0"/>
          <c:order val="0"/>
          <c:tx>
            <c:strRef>
              <c:f>Sheet1!$B$1</c:f>
              <c:strCache>
                <c:ptCount val="1"/>
                <c:pt idx="0">
                  <c:v>Series 1</c:v>
                </c:pt>
              </c:strCache>
            </c:strRef>
          </c:tx>
          <c:spPr>
            <a:solidFill>
              <a:srgbClr val="2F5597"/>
            </a:solidFill>
            <a:ln>
              <a:noFill/>
            </a:ln>
            <a:effectLst/>
          </c:spPr>
          <c:invertIfNegative val="0"/>
          <c:dLbls>
            <c:numFmt formatCode="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Other</c:v>
                </c:pt>
                <c:pt idx="1">
                  <c:v>Service not available online</c:v>
                </c:pt>
                <c:pt idx="2">
                  <c:v>Unclear about advantages</c:v>
                </c:pt>
                <c:pt idx="3">
                  <c:v>Lack of awareness</c:v>
                </c:pt>
                <c:pt idx="4">
                  <c:v>Privacy concerns</c:v>
                </c:pt>
                <c:pt idx="5">
                  <c:v>Lack of interest</c:v>
                </c:pt>
                <c:pt idx="6">
                  <c:v>Security concerns</c:v>
                </c:pt>
                <c:pt idx="7">
                  <c:v>Online is too impersonal</c:v>
                </c:pt>
                <c:pt idx="8">
                  <c:v>Too difficult/too slow/too time consuming</c:v>
                </c:pt>
                <c:pt idx="9">
                  <c:v>No need</c:v>
                </c:pt>
              </c:strCache>
            </c:strRef>
          </c:cat>
          <c:val>
            <c:numRef>
              <c:f>Sheet1!$B$2:$B$11</c:f>
              <c:numCache>
                <c:formatCode>0.00%</c:formatCode>
                <c:ptCount val="10"/>
                <c:pt idx="0">
                  <c:v>0.03</c:v>
                </c:pt>
                <c:pt idx="1">
                  <c:v>0.01</c:v>
                </c:pt>
                <c:pt idx="2">
                  <c:v>0.02</c:v>
                </c:pt>
                <c:pt idx="3">
                  <c:v>0.03</c:v>
                </c:pt>
                <c:pt idx="4">
                  <c:v>7.0000000000000007E-2</c:v>
                </c:pt>
                <c:pt idx="5">
                  <c:v>0.13</c:v>
                </c:pt>
                <c:pt idx="6">
                  <c:v>0.14000000000000001</c:v>
                </c:pt>
                <c:pt idx="7">
                  <c:v>0.16</c:v>
                </c:pt>
                <c:pt idx="8">
                  <c:v>0.19</c:v>
                </c:pt>
                <c:pt idx="9">
                  <c:v>0.37</c:v>
                </c:pt>
              </c:numCache>
            </c:numRef>
          </c:val>
          <c:extLst>
            <c:ext xmlns:c16="http://schemas.microsoft.com/office/drawing/2014/chart" uri="{C3380CC4-5D6E-409C-BE32-E72D297353CC}">
              <c16:uniqueId val="{00000000-513B-4565-87C3-AED7A86F0605}"/>
            </c:ext>
          </c:extLst>
        </c:ser>
        <c:dLbls>
          <c:dLblPos val="outEnd"/>
          <c:showLegendKey val="0"/>
          <c:showVal val="1"/>
          <c:showCatName val="0"/>
          <c:showSerName val="0"/>
          <c:showPercent val="0"/>
          <c:showBubbleSize val="0"/>
        </c:dLbls>
        <c:gapWidth val="100"/>
        <c:axId val="60613760"/>
        <c:axId val="60628992"/>
      </c:barChart>
      <c:catAx>
        <c:axId val="60613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60628992"/>
        <c:crosses val="autoZero"/>
        <c:auto val="1"/>
        <c:lblAlgn val="ctr"/>
        <c:lblOffset val="100"/>
        <c:noMultiLvlLbl val="0"/>
      </c:catAx>
      <c:valAx>
        <c:axId val="60628992"/>
        <c:scaling>
          <c:orientation val="minMax"/>
        </c:scaling>
        <c:delete val="1"/>
        <c:axPos val="b"/>
        <c:numFmt formatCode="0.00%" sourceLinked="1"/>
        <c:majorTickMark val="none"/>
        <c:minorTickMark val="none"/>
        <c:tickLblPos val="nextTo"/>
        <c:crossAx val="60613760"/>
        <c:crosses val="autoZero"/>
        <c:crossBetween val="between"/>
      </c:valAx>
      <c:spPr>
        <a:noFill/>
        <a:ln>
          <a:noFill/>
        </a:ln>
        <a:effectLst/>
      </c:spPr>
    </c:plotArea>
    <c:plotVisOnly val="1"/>
    <c:dispBlanksAs val="gap"/>
    <c:showDLblsOverMax val="0"/>
  </c:chart>
  <c:spPr>
    <a:noFill/>
    <a:ln>
      <a:noFill/>
    </a:ln>
    <a:effectLst/>
  </c:spPr>
  <c:txPr>
    <a:bodyPr/>
    <a:lstStyle/>
    <a:p>
      <a:pPr>
        <a:defRPr sz="180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038399812365062"/>
          <c:y val="0"/>
          <c:w val="0.43682718361166373"/>
          <c:h val="0.99699532759424192"/>
        </c:manualLayout>
      </c:layout>
      <c:barChart>
        <c:barDir val="bar"/>
        <c:grouping val="clustered"/>
        <c:varyColors val="0"/>
        <c:ser>
          <c:idx val="0"/>
          <c:order val="0"/>
          <c:tx>
            <c:strRef>
              <c:f>Sheet1!$B$1</c:f>
              <c:strCache>
                <c:ptCount val="1"/>
                <c:pt idx="0">
                  <c:v>Series 1</c:v>
                </c:pt>
              </c:strCache>
            </c:strRef>
          </c:tx>
          <c:spPr>
            <a:solidFill>
              <a:srgbClr val="2B559D"/>
            </a:solidFill>
            <a:ln>
              <a:noFill/>
            </a:ln>
            <a:effectLst/>
          </c:spPr>
          <c:invertIfNegative val="0"/>
          <c:dPt>
            <c:idx val="0"/>
            <c:invertIfNegative val="0"/>
            <c:bubble3D val="0"/>
            <c:spPr>
              <a:solidFill>
                <a:srgbClr val="FF2007"/>
              </a:solidFill>
              <a:ln>
                <a:noFill/>
              </a:ln>
              <a:effectLst/>
            </c:spPr>
            <c:extLst>
              <c:ext xmlns:c16="http://schemas.microsoft.com/office/drawing/2014/chart" uri="{C3380CC4-5D6E-409C-BE32-E72D297353CC}">
                <c16:uniqueId val="{00000001-CAF6-4F76-83A9-9849F193C1FB}"/>
              </c:ext>
            </c:extLst>
          </c:dPt>
          <c:dLbls>
            <c:numFmt formatCode="0%"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Sheet1!$A$2:$A$16</c:f>
              <c:strCache>
                <c:ptCount val="15"/>
                <c:pt idx="0">
                  <c:v>I have no intention to use online services</c:v>
                </c:pt>
                <c:pt idx="1">
                  <c:v>Other</c:v>
                </c:pt>
                <c:pt idx="2">
                  <c:v>Low cost/free to use</c:v>
                </c:pt>
                <c:pt idx="3">
                  <c:v>Having access to a computer</c:v>
                </c:pt>
                <c:pt idx="4">
                  <c:v>1-800 technical support line</c:v>
                </c:pt>
                <c:pt idx="5">
                  <c:v>Being able to complete the entire transaction online</c:v>
                </c:pt>
                <c:pt idx="6">
                  <c:v>Having Internet access</c:v>
                </c:pt>
                <c:pt idx="7">
                  <c:v>Ability to access service through other platforms</c:v>
                </c:pt>
                <c:pt idx="8">
                  <c:v>Online technical support</c:v>
                </c:pt>
                <c:pt idx="9">
                  <c:v>Understanding the advantages</c:v>
                </c:pt>
                <c:pt idx="10">
                  <c:v>Confidence my personal information will be safe</c:v>
                </c:pt>
                <c:pt idx="11">
                  <c:v>Promotion of online services</c:v>
                </c:pt>
                <c:pt idx="12">
                  <c:v>I intend to use the services</c:v>
                </c:pt>
                <c:pt idx="13">
                  <c:v>Don't need encouragement/just haven't had need</c:v>
                </c:pt>
                <c:pt idx="14">
                  <c:v>Easier to access/use</c:v>
                </c:pt>
              </c:strCache>
            </c:strRef>
          </c:cat>
          <c:val>
            <c:numRef>
              <c:f>Sheet1!$B$2:$B$16</c:f>
              <c:numCache>
                <c:formatCode>0.00%</c:formatCode>
                <c:ptCount val="15"/>
                <c:pt idx="0">
                  <c:v>0.12</c:v>
                </c:pt>
                <c:pt idx="1">
                  <c:v>0.03</c:v>
                </c:pt>
                <c:pt idx="2">
                  <c:v>0.01</c:v>
                </c:pt>
                <c:pt idx="3">
                  <c:v>0.01</c:v>
                </c:pt>
                <c:pt idx="4">
                  <c:v>0.01</c:v>
                </c:pt>
                <c:pt idx="5">
                  <c:v>0.02</c:v>
                </c:pt>
                <c:pt idx="6">
                  <c:v>0.02</c:v>
                </c:pt>
                <c:pt idx="7">
                  <c:v>0.02</c:v>
                </c:pt>
                <c:pt idx="8">
                  <c:v>0.02</c:v>
                </c:pt>
                <c:pt idx="9">
                  <c:v>0.02</c:v>
                </c:pt>
                <c:pt idx="10">
                  <c:v>0.05</c:v>
                </c:pt>
                <c:pt idx="11">
                  <c:v>0.08</c:v>
                </c:pt>
                <c:pt idx="12">
                  <c:v>0.08</c:v>
                </c:pt>
                <c:pt idx="13">
                  <c:v>0.22</c:v>
                </c:pt>
                <c:pt idx="14">
                  <c:v>0.3</c:v>
                </c:pt>
              </c:numCache>
            </c:numRef>
          </c:val>
          <c:extLst>
            <c:ext xmlns:c16="http://schemas.microsoft.com/office/drawing/2014/chart" uri="{C3380CC4-5D6E-409C-BE32-E72D297353CC}">
              <c16:uniqueId val="{00000000-513B-4565-87C3-AED7A86F0605}"/>
            </c:ext>
          </c:extLst>
        </c:ser>
        <c:dLbls>
          <c:dLblPos val="outEnd"/>
          <c:showLegendKey val="0"/>
          <c:showVal val="1"/>
          <c:showCatName val="0"/>
          <c:showSerName val="0"/>
          <c:showPercent val="0"/>
          <c:showBubbleSize val="0"/>
        </c:dLbls>
        <c:gapWidth val="100"/>
        <c:axId val="60613760"/>
        <c:axId val="60628992"/>
      </c:barChart>
      <c:catAx>
        <c:axId val="60613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60628992"/>
        <c:crosses val="autoZero"/>
        <c:auto val="1"/>
        <c:lblAlgn val="ctr"/>
        <c:lblOffset val="100"/>
        <c:noMultiLvlLbl val="0"/>
      </c:catAx>
      <c:valAx>
        <c:axId val="60628992"/>
        <c:scaling>
          <c:orientation val="minMax"/>
        </c:scaling>
        <c:delete val="1"/>
        <c:axPos val="b"/>
        <c:numFmt formatCode="0.00%" sourceLinked="1"/>
        <c:majorTickMark val="none"/>
        <c:minorTickMark val="none"/>
        <c:tickLblPos val="nextTo"/>
        <c:crossAx val="60613760"/>
        <c:crosses val="autoZero"/>
        <c:crossBetween val="between"/>
      </c:valAx>
      <c:spPr>
        <a:noFill/>
        <a:ln>
          <a:noFill/>
        </a:ln>
        <a:effectLst/>
      </c:spPr>
    </c:plotArea>
    <c:plotVisOnly val="1"/>
    <c:dispBlanksAs val="gap"/>
    <c:showDLblsOverMax val="0"/>
  </c:chart>
  <c:spPr>
    <a:noFill/>
    <a:ln>
      <a:noFill/>
    </a:ln>
    <a:effectLst/>
  </c:spPr>
  <c:txPr>
    <a:bodyPr/>
    <a:lstStyle/>
    <a:p>
      <a:pPr>
        <a:defRPr sz="140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783218042908156"/>
          <c:y val="0.1285080127560034"/>
          <c:w val="0.79832071722813192"/>
          <c:h val="0.8572913172407316"/>
        </c:manualLayout>
      </c:layout>
      <c:pieChart>
        <c:varyColors val="1"/>
        <c:ser>
          <c:idx val="0"/>
          <c:order val="0"/>
          <c:tx>
            <c:strRef>
              <c:f>Sheet1!$B$1</c:f>
              <c:strCache>
                <c:ptCount val="1"/>
                <c:pt idx="0">
                  <c:v>Series 1</c:v>
                </c:pt>
              </c:strCache>
            </c:strRef>
          </c:tx>
          <c:spPr>
            <a:solidFill>
              <a:srgbClr val="CE2029"/>
            </a:solidFill>
            <a:ln w="19050">
              <a:solidFill>
                <a:schemeClr val="bg1"/>
              </a:solidFill>
            </a:ln>
            <a:effectLst/>
          </c:spPr>
          <c:dPt>
            <c:idx val="0"/>
            <c:bubble3D val="0"/>
            <c:spPr>
              <a:solidFill>
                <a:schemeClr val="accent1">
                  <a:lumMod val="75000"/>
                </a:schemeClr>
              </a:solidFill>
              <a:ln w="19050">
                <a:solidFill>
                  <a:schemeClr val="bg1"/>
                </a:solidFill>
              </a:ln>
              <a:effectLst/>
            </c:spPr>
            <c:extLst>
              <c:ext xmlns:c16="http://schemas.microsoft.com/office/drawing/2014/chart" uri="{C3380CC4-5D6E-409C-BE32-E72D297353CC}">
                <c16:uniqueId val="{00000001-BF35-45D1-A100-D15A31512029}"/>
              </c:ext>
            </c:extLst>
          </c:dPt>
          <c:dPt>
            <c:idx val="1"/>
            <c:bubble3D val="0"/>
            <c:spPr>
              <a:solidFill>
                <a:srgbClr val="FF2007"/>
              </a:solidFill>
              <a:ln w="19050">
                <a:solidFill>
                  <a:schemeClr val="bg1"/>
                </a:solidFill>
              </a:ln>
              <a:effectLst/>
            </c:spPr>
            <c:extLst>
              <c:ext xmlns:c16="http://schemas.microsoft.com/office/drawing/2014/chart" uri="{C3380CC4-5D6E-409C-BE32-E72D297353CC}">
                <c16:uniqueId val="{00000003-BF35-45D1-A100-D15A31512029}"/>
              </c:ext>
            </c:extLst>
          </c:dPt>
          <c:dLbls>
            <c:dLbl>
              <c:idx val="0"/>
              <c:layout>
                <c:manualLayout>
                  <c:x val="-0.16802782047472153"/>
                  <c:y val="-0.14068559045714982"/>
                </c:manualLayout>
              </c:layout>
              <c:tx>
                <c:rich>
                  <a:bodyPr rot="0" spcFirstLastPara="1" vertOverflow="ellipsis" vert="horz" wrap="square" lIns="38100" tIns="19050" rIns="38100" bIns="19050" anchor="ctr" anchorCtr="1">
                    <a:noAutofit/>
                  </a:bodyPr>
                  <a:lstStyle/>
                  <a:p>
                    <a:pPr>
                      <a:defRPr sz="1800" b="0" i="0" u="none" strike="noStrike" kern="1200" baseline="0">
                        <a:solidFill>
                          <a:schemeClr val="bg1"/>
                        </a:solidFill>
                        <a:latin typeface="Franklin Gothic Book" panose="020B0503020102020204" pitchFamily="34" charset="0"/>
                        <a:ea typeface="+mn-ea"/>
                        <a:cs typeface="Arial" panose="020B0604020202020204" pitchFamily="34" charset="0"/>
                      </a:defRPr>
                    </a:pPr>
                    <a:fld id="{36294A0B-F9B3-485C-B1F1-89516C9B7C3A}" type="CATEGORYNAME">
                      <a:rPr lang="en-CA" sz="1800" smtClean="0"/>
                      <a:pPr>
                        <a:defRPr sz="1800" b="0" i="0" u="none" strike="noStrike" kern="1200" baseline="0">
                          <a:solidFill>
                            <a:schemeClr val="bg1"/>
                          </a:solidFill>
                          <a:latin typeface="Franklin Gothic Book" panose="020B0503020102020204" pitchFamily="34" charset="0"/>
                          <a:ea typeface="+mn-ea"/>
                          <a:cs typeface="Arial" panose="020B0604020202020204" pitchFamily="34" charset="0"/>
                        </a:defRPr>
                      </a:pPr>
                      <a:t>[CATEGORY NAME]</a:t>
                    </a:fld>
                    <a:r>
                      <a:rPr lang="en-CA" sz="1800" baseline="0" dirty="0"/>
                      <a:t> </a:t>
                    </a:r>
                  </a:p>
                  <a:p>
                    <a:pPr>
                      <a:defRPr sz="1800" b="0" i="0" u="none" strike="noStrike" kern="1200" baseline="0">
                        <a:solidFill>
                          <a:schemeClr val="bg1"/>
                        </a:solidFill>
                        <a:latin typeface="Franklin Gothic Book" panose="020B0503020102020204" pitchFamily="34" charset="0"/>
                        <a:ea typeface="+mn-ea"/>
                        <a:cs typeface="Arial" panose="020B0604020202020204" pitchFamily="34" charset="0"/>
                      </a:defRPr>
                    </a:pPr>
                    <a:fld id="{71C975E3-243D-40D3-8A1E-0B6127EBCB91}" type="VALUE">
                      <a:rPr lang="en-CA" sz="1800" baseline="0" smtClean="0"/>
                      <a:pPr>
                        <a:defRPr sz="1800" b="0" i="0" u="none" strike="noStrike" kern="1200" baseline="0">
                          <a:solidFill>
                            <a:schemeClr val="bg1"/>
                          </a:solidFill>
                          <a:latin typeface="Franklin Gothic Book" panose="020B0503020102020204" pitchFamily="34" charset="0"/>
                          <a:ea typeface="+mn-ea"/>
                          <a:cs typeface="Arial" panose="020B0604020202020204" pitchFamily="34" charset="0"/>
                        </a:defRPr>
                      </a:pPr>
                      <a:t>[VALUE]</a:t>
                    </a:fld>
                    <a:endParaRPr lang="en-CA"/>
                  </a:p>
                </c:rich>
              </c:tx>
              <c:numFmt formatCode="0%" sourceLinked="0"/>
              <c:spPr>
                <a:noFill/>
                <a:ln>
                  <a:noFill/>
                </a:ln>
                <a:effectLst/>
              </c:spPr>
              <c:dLblPos val="bestFit"/>
              <c:showLegendKey val="0"/>
              <c:showVal val="1"/>
              <c:showCatName val="1"/>
              <c:showSerName val="0"/>
              <c:showPercent val="0"/>
              <c:showBubbleSize val="0"/>
              <c:separator>
</c:separator>
              <c:extLst>
                <c:ext xmlns:c15="http://schemas.microsoft.com/office/drawing/2012/chart" uri="{CE6537A1-D6FC-4f65-9D91-7224C49458BB}">
                  <c15:spPr xmlns:c15="http://schemas.microsoft.com/office/drawing/2012/chart">
                    <a:prstGeom prst="rect">
                      <a:avLst/>
                    </a:prstGeom>
                  </c15:spPr>
                  <c15:layout>
                    <c:manualLayout>
                      <c:w val="0.30014154722339825"/>
                      <c:h val="0.371205513885348"/>
                    </c:manualLayout>
                  </c15:layout>
                  <c15:dlblFieldTable/>
                  <c15:showDataLabelsRange val="0"/>
                </c:ext>
                <c:ext xmlns:c16="http://schemas.microsoft.com/office/drawing/2014/chart" uri="{C3380CC4-5D6E-409C-BE32-E72D297353CC}">
                  <c16:uniqueId val="{00000001-BF35-45D1-A100-D15A31512029}"/>
                </c:ext>
              </c:extLst>
            </c:dLbl>
            <c:dLbl>
              <c:idx val="1"/>
              <c:layout>
                <c:manualLayout>
                  <c:x val="0.14647263777842703"/>
                  <c:y val="3.4181012697858892E-2"/>
                </c:manualLayout>
              </c:layout>
              <c:tx>
                <c:rich>
                  <a:bodyPr rot="0" spcFirstLastPara="1" vertOverflow="ellipsis" vert="horz" wrap="square" lIns="38100" tIns="19050" rIns="38100" bIns="19050" anchor="ctr" anchorCtr="1">
                    <a:noAutofit/>
                  </a:bodyPr>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fld id="{2E6362CE-AA7A-4B1E-8F2D-57C11F3AF493}" type="CATEGORYNAME">
                      <a:rPr lang="en-CA" sz="1800" smtClean="0">
                        <a:solidFill>
                          <a:schemeClr val="bg1"/>
                        </a:solidFill>
                      </a:rPr>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t>[CATEGORY NAME]</a:t>
                    </a:fld>
                    <a:r>
                      <a:rPr lang="en-CA" sz="1800" baseline="0" dirty="0">
                        <a:solidFill>
                          <a:schemeClr val="bg1"/>
                        </a:solidFill>
                      </a:rPr>
                      <a:t> </a:t>
                    </a:r>
                  </a:p>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fld id="{C1B529C8-3B70-4B62-9A7E-C108DFAC61B1}" type="VALUE">
                      <a:rPr lang="en-CA" sz="1800" baseline="0" smtClean="0">
                        <a:solidFill>
                          <a:schemeClr val="bg1"/>
                        </a:solidFill>
                      </a:rPr>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t>[VALUE]</a:t>
                    </a:fld>
                    <a:endParaRPr lang="en-CA"/>
                  </a:p>
                </c:rich>
              </c:tx>
              <c:numFmt formatCode="0%" sourceLinked="0"/>
              <c:spPr>
                <a:noFill/>
                <a:ln>
                  <a:noFill/>
                </a:ln>
                <a:effectLst/>
              </c:spPr>
              <c:dLblPos val="bestFit"/>
              <c:showLegendKey val="0"/>
              <c:showVal val="1"/>
              <c:showCatName val="1"/>
              <c:showSerName val="0"/>
              <c:showPercent val="0"/>
              <c:showBubbleSize val="0"/>
              <c:separator>
</c:separator>
              <c:extLst>
                <c:ext xmlns:c15="http://schemas.microsoft.com/office/drawing/2012/chart" uri="{CE6537A1-D6FC-4f65-9D91-7224C49458BB}">
                  <c15:spPr xmlns:c15="http://schemas.microsoft.com/office/drawing/2012/chart">
                    <a:prstGeom prst="rect">
                      <a:avLst/>
                    </a:prstGeom>
                  </c15:spPr>
                  <c15:layout>
                    <c:manualLayout>
                      <c:w val="0.3477473957872364"/>
                      <c:h val="0.26612055586118671"/>
                    </c:manualLayout>
                  </c15:layout>
                  <c15:dlblFieldTable/>
                  <c15:showDataLabelsRange val="0"/>
                </c:ext>
                <c:ext xmlns:c16="http://schemas.microsoft.com/office/drawing/2014/chart" uri="{C3380CC4-5D6E-409C-BE32-E72D297353CC}">
                  <c16:uniqueId val="{00000003-BF35-45D1-A100-D15A31512029}"/>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1"/>
            <c:showSerName val="0"/>
            <c:showPercent val="0"/>
            <c:showBubbleSize val="0"/>
            <c:separator>
</c:separator>
            <c:showLeaderLines val="0"/>
            <c:extLst>
              <c:ext xmlns:c15="http://schemas.microsoft.com/office/drawing/2012/chart" uri="{CE6537A1-D6FC-4f65-9D91-7224C49458BB}"/>
            </c:extLst>
          </c:dLbls>
          <c:cat>
            <c:strRef>
              <c:f>Sheet1!$A$2:$A$3</c:f>
              <c:strCache>
                <c:ptCount val="2"/>
                <c:pt idx="0">
                  <c:v>Have accessed GC services</c:v>
                </c:pt>
                <c:pt idx="1">
                  <c:v>Have not accessed GC services</c:v>
                </c:pt>
              </c:strCache>
            </c:strRef>
          </c:cat>
          <c:val>
            <c:numRef>
              <c:f>Sheet1!$B$2:$B$3</c:f>
              <c:numCache>
                <c:formatCode>0.00%</c:formatCode>
                <c:ptCount val="2"/>
                <c:pt idx="0">
                  <c:v>0.58399999999999996</c:v>
                </c:pt>
                <c:pt idx="1">
                  <c:v>0.40300000000000002</c:v>
                </c:pt>
              </c:numCache>
            </c:numRef>
          </c:val>
          <c:extLst>
            <c:ext xmlns:c16="http://schemas.microsoft.com/office/drawing/2014/chart" uri="{C3380CC4-5D6E-409C-BE32-E72D297353CC}">
              <c16:uniqueId val="{00000004-BF35-45D1-A100-D15A31512029}"/>
            </c:ext>
          </c:extLst>
        </c:ser>
        <c:dLbls>
          <c:dLblPos val="bestFit"/>
          <c:showLegendKey val="0"/>
          <c:showVal val="1"/>
          <c:showCatName val="0"/>
          <c:showSerName val="0"/>
          <c:showPercent val="0"/>
          <c:showBubbleSize val="0"/>
          <c:showLeaderLines val="0"/>
        </c:dLbls>
        <c:firstSliceAng val="360"/>
      </c:pieChart>
      <c:spPr>
        <a:noFill/>
        <a:ln>
          <a:noFill/>
        </a:ln>
        <a:effectLst/>
      </c:spPr>
    </c:plotArea>
    <c:plotVisOnly val="1"/>
    <c:dispBlanksAs val="gap"/>
    <c:showDLblsOverMax val="0"/>
  </c:chart>
  <c:spPr>
    <a:noFill/>
    <a:ln>
      <a:noFill/>
    </a:ln>
    <a:effectLst/>
  </c:spPr>
  <c:txPr>
    <a:bodyPr/>
    <a:lstStyle/>
    <a:p>
      <a:pPr>
        <a:defRPr sz="18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080884717976315"/>
          <c:y val="0.11916466447749266"/>
          <c:w val="0.5535594387133389"/>
          <c:h val="0.87585667228474973"/>
        </c:manualLayout>
      </c:layout>
      <c:barChart>
        <c:barDir val="bar"/>
        <c:grouping val="clustered"/>
        <c:varyColors val="0"/>
        <c:ser>
          <c:idx val="0"/>
          <c:order val="0"/>
          <c:tx>
            <c:strRef>
              <c:f>Sheet1!$B$1</c:f>
              <c:strCache>
                <c:ptCount val="1"/>
                <c:pt idx="0">
                  <c:v>Series 1</c:v>
                </c:pt>
              </c:strCache>
            </c:strRef>
          </c:tx>
          <c:spPr>
            <a:solidFill>
              <a:srgbClr val="2F5597"/>
            </a:solidFill>
            <a:ln>
              <a:noFill/>
            </a:ln>
            <a:effectLst/>
          </c:spPr>
          <c:invertIfNegative val="0"/>
          <c:dPt>
            <c:idx val="0"/>
            <c:invertIfNegative val="0"/>
            <c:bubble3D val="0"/>
            <c:spPr>
              <a:solidFill>
                <a:srgbClr val="FF2007"/>
              </a:solidFill>
              <a:ln>
                <a:noFill/>
              </a:ln>
              <a:effectLst/>
            </c:spPr>
            <c:extLst>
              <c:ext xmlns:c16="http://schemas.microsoft.com/office/drawing/2014/chart" uri="{C3380CC4-5D6E-409C-BE32-E72D297353CC}">
                <c16:uniqueId val="{00000000-7D5E-4FAD-9D5E-8827F24E40BF}"/>
              </c:ext>
            </c:extLst>
          </c:dPt>
          <c:dLbls>
            <c:numFmt formatCode="0%" sourceLinked="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None of the above</c:v>
                </c:pt>
                <c:pt idx="1">
                  <c:v>I have no preference</c:v>
                </c:pt>
                <c:pt idx="2">
                  <c:v>Social media</c:v>
                </c:pt>
                <c:pt idx="3">
                  <c:v>Sign-in partner </c:v>
                </c:pt>
                <c:pt idx="4">
                  <c:v>GC sign-in</c:v>
                </c:pt>
              </c:strCache>
            </c:strRef>
          </c:cat>
          <c:val>
            <c:numRef>
              <c:f>Sheet1!$B$2:$B$6</c:f>
              <c:numCache>
                <c:formatCode>0.00%</c:formatCode>
                <c:ptCount val="5"/>
                <c:pt idx="0">
                  <c:v>0.19400000000000001</c:v>
                </c:pt>
                <c:pt idx="1">
                  <c:v>0.03</c:v>
                </c:pt>
                <c:pt idx="2">
                  <c:v>5.0999999999999997E-2</c:v>
                </c:pt>
                <c:pt idx="3">
                  <c:v>0.27800000000000002</c:v>
                </c:pt>
                <c:pt idx="4">
                  <c:v>0.44800000000000001</c:v>
                </c:pt>
              </c:numCache>
            </c:numRef>
          </c:val>
          <c:extLst>
            <c:ext xmlns:c16="http://schemas.microsoft.com/office/drawing/2014/chart" uri="{C3380CC4-5D6E-409C-BE32-E72D297353CC}">
              <c16:uniqueId val="{00000001-FAFB-4C39-9B79-9AE71FBE3987}"/>
            </c:ext>
          </c:extLst>
        </c:ser>
        <c:dLbls>
          <c:dLblPos val="outEnd"/>
          <c:showLegendKey val="0"/>
          <c:showVal val="1"/>
          <c:showCatName val="0"/>
          <c:showSerName val="0"/>
          <c:showPercent val="0"/>
          <c:showBubbleSize val="0"/>
        </c:dLbls>
        <c:gapWidth val="112"/>
        <c:axId val="60613760"/>
        <c:axId val="60628992"/>
      </c:barChart>
      <c:catAx>
        <c:axId val="60613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60628992"/>
        <c:crosses val="autoZero"/>
        <c:auto val="1"/>
        <c:lblAlgn val="ctr"/>
        <c:lblOffset val="100"/>
        <c:noMultiLvlLbl val="0"/>
      </c:catAx>
      <c:valAx>
        <c:axId val="60628992"/>
        <c:scaling>
          <c:orientation val="minMax"/>
        </c:scaling>
        <c:delete val="1"/>
        <c:axPos val="b"/>
        <c:numFmt formatCode="0.00%" sourceLinked="1"/>
        <c:majorTickMark val="none"/>
        <c:minorTickMark val="none"/>
        <c:tickLblPos val="nextTo"/>
        <c:crossAx val="60613760"/>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chemeClr val="tx1"/>
          </a:solidFill>
          <a:latin typeface="Franklin Gothic Book" panose="020B0503020102020204" pitchFamily="34" charset="0"/>
          <a:cs typeface="Arial" panose="020B0604020202020204" pitchFamily="34"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931730438868421"/>
          <c:y val="0"/>
          <c:w val="0.50068269561131573"/>
          <c:h val="0.99841314271836268"/>
        </c:manualLayout>
      </c:layout>
      <c:barChart>
        <c:barDir val="bar"/>
        <c:grouping val="clustered"/>
        <c:varyColors val="0"/>
        <c:ser>
          <c:idx val="0"/>
          <c:order val="0"/>
          <c:tx>
            <c:strRef>
              <c:f>Sheet1!$B$1</c:f>
              <c:strCache>
                <c:ptCount val="1"/>
                <c:pt idx="0">
                  <c:v>Series 1</c:v>
                </c:pt>
              </c:strCache>
            </c:strRef>
          </c:tx>
          <c:spPr>
            <a:solidFill>
              <a:srgbClr val="FF0000"/>
            </a:solidFill>
            <a:ln>
              <a:noFill/>
            </a:ln>
            <a:effectLst/>
          </c:spPr>
          <c:invertIfNegative val="0"/>
          <c:dPt>
            <c:idx val="0"/>
            <c:invertIfNegative val="0"/>
            <c:bubble3D val="0"/>
            <c:spPr>
              <a:solidFill>
                <a:srgbClr val="CE2029"/>
              </a:solidFill>
              <a:ln>
                <a:noFill/>
              </a:ln>
              <a:effectLst/>
            </c:spPr>
            <c:extLst>
              <c:ext xmlns:c16="http://schemas.microsoft.com/office/drawing/2014/chart" uri="{C3380CC4-5D6E-409C-BE32-E72D297353CC}">
                <c16:uniqueId val="{00000001-2665-4692-A8EE-C0AEC1EA82ED}"/>
              </c:ext>
            </c:extLst>
          </c:dPt>
          <c:dPt>
            <c:idx val="1"/>
            <c:invertIfNegative val="0"/>
            <c:bubble3D val="0"/>
            <c:spPr>
              <a:solidFill>
                <a:srgbClr val="2B559D"/>
              </a:solidFill>
              <a:ln>
                <a:noFill/>
              </a:ln>
              <a:effectLst/>
            </c:spPr>
            <c:extLst>
              <c:ext xmlns:c16="http://schemas.microsoft.com/office/drawing/2014/chart" uri="{C3380CC4-5D6E-409C-BE32-E72D297353CC}">
                <c16:uniqueId val="{00000003-2665-4692-A8EE-C0AEC1EA82ED}"/>
              </c:ext>
            </c:extLst>
          </c:dPt>
          <c:dPt>
            <c:idx val="2"/>
            <c:invertIfNegative val="0"/>
            <c:bubble3D val="0"/>
            <c:spPr>
              <a:solidFill>
                <a:srgbClr val="2B559D"/>
              </a:solidFill>
              <a:ln>
                <a:noFill/>
              </a:ln>
              <a:effectLst/>
            </c:spPr>
            <c:extLst>
              <c:ext xmlns:c16="http://schemas.microsoft.com/office/drawing/2014/chart" uri="{C3380CC4-5D6E-409C-BE32-E72D297353CC}">
                <c16:uniqueId val="{00000005-2665-4692-A8EE-C0AEC1EA82ED}"/>
              </c:ext>
            </c:extLst>
          </c:dPt>
          <c:dPt>
            <c:idx val="3"/>
            <c:invertIfNegative val="0"/>
            <c:bubble3D val="0"/>
            <c:spPr>
              <a:solidFill>
                <a:srgbClr val="2F5597"/>
              </a:solidFill>
              <a:ln>
                <a:noFill/>
              </a:ln>
              <a:effectLst/>
            </c:spPr>
            <c:extLst>
              <c:ext xmlns:c16="http://schemas.microsoft.com/office/drawing/2014/chart" uri="{C3380CC4-5D6E-409C-BE32-E72D297353CC}">
                <c16:uniqueId val="{00000007-2665-4692-A8EE-C0AEC1EA82ED}"/>
              </c:ext>
            </c:extLst>
          </c:dPt>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I don't contact the Government of Canada</c:v>
                </c:pt>
                <c:pt idx="1">
                  <c:v>In person / visiting an office</c:v>
                </c:pt>
                <c:pt idx="2">
                  <c:v>Online</c:v>
                </c:pt>
                <c:pt idx="3">
                  <c:v>Telephone</c:v>
                </c:pt>
              </c:strCache>
            </c:strRef>
          </c:cat>
          <c:val>
            <c:numRef>
              <c:f>Sheet1!$B$2:$B$5</c:f>
              <c:numCache>
                <c:formatCode>0%</c:formatCode>
                <c:ptCount val="4"/>
                <c:pt idx="0">
                  <c:v>1.7000000000000001E-2</c:v>
                </c:pt>
                <c:pt idx="1">
                  <c:v>0.18099999999999999</c:v>
                </c:pt>
                <c:pt idx="2">
                  <c:v>0.33200000000000002</c:v>
                </c:pt>
                <c:pt idx="3">
                  <c:v>0.45800000000000002</c:v>
                </c:pt>
              </c:numCache>
            </c:numRef>
          </c:val>
          <c:extLst>
            <c:ext xmlns:c16="http://schemas.microsoft.com/office/drawing/2014/chart" uri="{C3380CC4-5D6E-409C-BE32-E72D297353CC}">
              <c16:uniqueId val="{00000006-2665-4692-A8EE-C0AEC1EA82ED}"/>
            </c:ext>
          </c:extLst>
        </c:ser>
        <c:dLbls>
          <c:dLblPos val="outEnd"/>
          <c:showLegendKey val="0"/>
          <c:showVal val="1"/>
          <c:showCatName val="0"/>
          <c:showSerName val="0"/>
          <c:showPercent val="0"/>
          <c:showBubbleSize val="0"/>
        </c:dLbls>
        <c:gapWidth val="219"/>
        <c:axId val="51006080"/>
        <c:axId val="51014272"/>
      </c:barChart>
      <c:catAx>
        <c:axId val="510060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mn-cs"/>
              </a:defRPr>
            </a:pPr>
            <a:endParaRPr lang="en-US"/>
          </a:p>
        </c:txPr>
        <c:crossAx val="51014272"/>
        <c:crosses val="autoZero"/>
        <c:auto val="1"/>
        <c:lblAlgn val="ctr"/>
        <c:lblOffset val="100"/>
        <c:noMultiLvlLbl val="0"/>
      </c:catAx>
      <c:valAx>
        <c:axId val="51014272"/>
        <c:scaling>
          <c:orientation val="minMax"/>
          <c:max val="0.8"/>
          <c:min val="0"/>
        </c:scaling>
        <c:delete val="0"/>
        <c:axPos val="b"/>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mn-cs"/>
              </a:defRPr>
            </a:pPr>
            <a:endParaRPr lang="en-US"/>
          </a:p>
        </c:txPr>
        <c:crossAx val="51006080"/>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chemeClr val="tx1"/>
          </a:solidFill>
          <a:latin typeface="Franklin Gothic Book" panose="020B0503020102020204" pitchFamily="34" charset="0"/>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58008625746405"/>
          <c:y val="2.1576448561525644E-3"/>
          <c:w val="0.52920113485119791"/>
          <c:h val="0.99699532759424192"/>
        </c:manualLayout>
      </c:layout>
      <c:barChart>
        <c:barDir val="bar"/>
        <c:grouping val="clustered"/>
        <c:varyColors val="0"/>
        <c:ser>
          <c:idx val="0"/>
          <c:order val="0"/>
          <c:tx>
            <c:strRef>
              <c:f>Sheet1!$B$1</c:f>
              <c:strCache>
                <c:ptCount val="1"/>
                <c:pt idx="0">
                  <c:v>Series 1</c:v>
                </c:pt>
              </c:strCache>
            </c:strRef>
          </c:tx>
          <c:spPr>
            <a:solidFill>
              <a:srgbClr val="2F5597"/>
            </a:solidFill>
            <a:ln>
              <a:noFill/>
            </a:ln>
            <a:effectLst/>
          </c:spPr>
          <c:invertIfNegative val="0"/>
          <c:dLbls>
            <c:numFmt formatCode="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Other</c:v>
                </c:pt>
                <c:pt idx="1">
                  <c:v>Don't live near a service centre/office</c:v>
                </c:pt>
                <c:pt idx="2">
                  <c:v>Don't trust online transactions</c:v>
                </c:pt>
                <c:pt idx="3">
                  <c:v>Don't have another option</c:v>
                </c:pt>
                <c:pt idx="4">
                  <c:v>It takes less time</c:v>
                </c:pt>
                <c:pt idx="5">
                  <c:v>It's more convenient</c:v>
                </c:pt>
                <c:pt idx="6">
                  <c:v>It's easier</c:v>
                </c:pt>
                <c:pt idx="7">
                  <c:v>Prefer to deal with humans</c:v>
                </c:pt>
              </c:strCache>
            </c:strRef>
          </c:cat>
          <c:val>
            <c:numRef>
              <c:f>Sheet1!$B$2:$B$9</c:f>
              <c:numCache>
                <c:formatCode>0.00%</c:formatCode>
                <c:ptCount val="8"/>
                <c:pt idx="0">
                  <c:v>0.01</c:v>
                </c:pt>
                <c:pt idx="1">
                  <c:v>0.03</c:v>
                </c:pt>
                <c:pt idx="2">
                  <c:v>0.03</c:v>
                </c:pt>
                <c:pt idx="3">
                  <c:v>0.03</c:v>
                </c:pt>
                <c:pt idx="4">
                  <c:v>7.0000000000000007E-2</c:v>
                </c:pt>
                <c:pt idx="5">
                  <c:v>0.34</c:v>
                </c:pt>
                <c:pt idx="6">
                  <c:v>0.36</c:v>
                </c:pt>
                <c:pt idx="7">
                  <c:v>0.44</c:v>
                </c:pt>
              </c:numCache>
            </c:numRef>
          </c:val>
          <c:extLst>
            <c:ext xmlns:c16="http://schemas.microsoft.com/office/drawing/2014/chart" uri="{C3380CC4-5D6E-409C-BE32-E72D297353CC}">
              <c16:uniqueId val="{00000001-54B2-451D-90B5-7D0283347C9E}"/>
            </c:ext>
          </c:extLst>
        </c:ser>
        <c:dLbls>
          <c:dLblPos val="outEnd"/>
          <c:showLegendKey val="0"/>
          <c:showVal val="1"/>
          <c:showCatName val="0"/>
          <c:showSerName val="0"/>
          <c:showPercent val="0"/>
          <c:showBubbleSize val="0"/>
        </c:dLbls>
        <c:gapWidth val="100"/>
        <c:axId val="60613760"/>
        <c:axId val="60628992"/>
      </c:barChart>
      <c:catAx>
        <c:axId val="60613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60628992"/>
        <c:crosses val="autoZero"/>
        <c:auto val="1"/>
        <c:lblAlgn val="ctr"/>
        <c:lblOffset val="100"/>
        <c:noMultiLvlLbl val="0"/>
      </c:catAx>
      <c:valAx>
        <c:axId val="60628992"/>
        <c:scaling>
          <c:orientation val="minMax"/>
        </c:scaling>
        <c:delete val="1"/>
        <c:axPos val="b"/>
        <c:numFmt formatCode="0.00%" sourceLinked="1"/>
        <c:majorTickMark val="none"/>
        <c:minorTickMark val="none"/>
        <c:tickLblPos val="nextTo"/>
        <c:crossAx val="60613760"/>
        <c:crosses val="autoZero"/>
        <c:crossBetween val="between"/>
      </c:valAx>
      <c:spPr>
        <a:noFill/>
        <a:ln>
          <a:noFill/>
        </a:ln>
        <a:effectLst/>
      </c:spPr>
    </c:plotArea>
    <c:plotVisOnly val="1"/>
    <c:dispBlanksAs val="gap"/>
    <c:showDLblsOverMax val="0"/>
  </c:chart>
  <c:spPr>
    <a:noFill/>
    <a:ln>
      <a:noFill/>
    </a:ln>
    <a:effectLst/>
  </c:spPr>
  <c:txPr>
    <a:bodyPr/>
    <a:lstStyle/>
    <a:p>
      <a:pPr>
        <a:defRPr sz="180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CA" dirty="0"/>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EA50C624-8676-4E4B-8C13-9EAC95EEAC4E}" type="datetimeFigureOut">
              <a:rPr lang="en-CA" smtClean="0"/>
              <a:t>2018-05-16</a:t>
            </a:fld>
            <a:endParaRPr lang="en-CA" dirty="0"/>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CA"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CA" dirty="0"/>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F03E1F71-86C8-479F-A7CD-A6B0320A8FE2}" type="slidenum">
              <a:rPr lang="en-CA" smtClean="0"/>
              <a:t>‹#›</a:t>
            </a:fld>
            <a:endParaRPr lang="en-CA" dirty="0"/>
          </a:p>
        </p:txBody>
      </p:sp>
    </p:spTree>
    <p:extLst>
      <p:ext uri="{BB962C8B-B14F-4D97-AF65-F5344CB8AC3E}">
        <p14:creationId xmlns:p14="http://schemas.microsoft.com/office/powerpoint/2010/main" val="672341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13</a:t>
            </a:fld>
            <a:endParaRPr lang="en-CA" dirty="0"/>
          </a:p>
        </p:txBody>
      </p:sp>
    </p:spTree>
    <p:extLst>
      <p:ext uri="{BB962C8B-B14F-4D97-AF65-F5344CB8AC3E}">
        <p14:creationId xmlns:p14="http://schemas.microsoft.com/office/powerpoint/2010/main" val="42718867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15</a:t>
            </a:fld>
            <a:endParaRPr lang="en-CA" dirty="0"/>
          </a:p>
        </p:txBody>
      </p:sp>
    </p:spTree>
    <p:extLst>
      <p:ext uri="{BB962C8B-B14F-4D97-AF65-F5344CB8AC3E}">
        <p14:creationId xmlns:p14="http://schemas.microsoft.com/office/powerpoint/2010/main" val="19265673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18</a:t>
            </a:fld>
            <a:endParaRPr lang="en-CA" dirty="0"/>
          </a:p>
        </p:txBody>
      </p:sp>
    </p:spTree>
    <p:extLst>
      <p:ext uri="{BB962C8B-B14F-4D97-AF65-F5344CB8AC3E}">
        <p14:creationId xmlns:p14="http://schemas.microsoft.com/office/powerpoint/2010/main" val="40100032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22</a:t>
            </a:fld>
            <a:endParaRPr lang="en-CA" dirty="0"/>
          </a:p>
        </p:txBody>
      </p:sp>
    </p:spTree>
    <p:extLst>
      <p:ext uri="{BB962C8B-B14F-4D97-AF65-F5344CB8AC3E}">
        <p14:creationId xmlns:p14="http://schemas.microsoft.com/office/powerpoint/2010/main" val="2563538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23</a:t>
            </a:fld>
            <a:endParaRPr lang="en-CA" dirty="0"/>
          </a:p>
        </p:txBody>
      </p:sp>
    </p:spTree>
    <p:extLst>
      <p:ext uri="{BB962C8B-B14F-4D97-AF65-F5344CB8AC3E}">
        <p14:creationId xmlns:p14="http://schemas.microsoft.com/office/powerpoint/2010/main" val="18566975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24</a:t>
            </a:fld>
            <a:endParaRPr lang="en-CA" dirty="0"/>
          </a:p>
        </p:txBody>
      </p:sp>
    </p:spTree>
    <p:extLst>
      <p:ext uri="{BB962C8B-B14F-4D97-AF65-F5344CB8AC3E}">
        <p14:creationId xmlns:p14="http://schemas.microsoft.com/office/powerpoint/2010/main" val="33319445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25</a:t>
            </a:fld>
            <a:endParaRPr lang="en-CA" dirty="0"/>
          </a:p>
        </p:txBody>
      </p:sp>
    </p:spTree>
    <p:extLst>
      <p:ext uri="{BB962C8B-B14F-4D97-AF65-F5344CB8AC3E}">
        <p14:creationId xmlns:p14="http://schemas.microsoft.com/office/powerpoint/2010/main" val="38253138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28</a:t>
            </a:fld>
            <a:endParaRPr lang="en-CA" dirty="0"/>
          </a:p>
        </p:txBody>
      </p:sp>
    </p:spTree>
    <p:extLst>
      <p:ext uri="{BB962C8B-B14F-4D97-AF65-F5344CB8AC3E}">
        <p14:creationId xmlns:p14="http://schemas.microsoft.com/office/powerpoint/2010/main" val="21835589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4452864-C574-47B0-BC2E-A80AAF93148A}" type="datetimeFigureOut">
              <a:rPr lang="en-CA" smtClean="0"/>
              <a:t>2018-05-16</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18032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452864-C574-47B0-BC2E-A80AAF93148A}" type="datetimeFigureOut">
              <a:rPr lang="en-CA" smtClean="0"/>
              <a:t>2018-05-16</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4035327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452864-C574-47B0-BC2E-A80AAF93148A}" type="datetimeFigureOut">
              <a:rPr lang="en-CA" smtClean="0"/>
              <a:t>2018-05-16</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25486297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51208" name="Rectangle 8"/>
          <p:cNvSpPr>
            <a:spLocks noGrp="1" noChangeArrowheads="1"/>
          </p:cNvSpPr>
          <p:nvPr>
            <p:ph type="subTitle" idx="1"/>
          </p:nvPr>
        </p:nvSpPr>
        <p:spPr>
          <a:xfrm>
            <a:off x="1403350" y="2708275"/>
            <a:ext cx="6629400" cy="1676400"/>
          </a:xfrm>
        </p:spPr>
        <p:txBody>
          <a:bodyPr/>
          <a:lstStyle>
            <a:lvl1pPr marL="0" indent="0" algn="ctr">
              <a:buFontTx/>
              <a:buNone/>
              <a:defRPr sz="1800"/>
            </a:lvl1pPr>
          </a:lstStyle>
          <a:p>
            <a:r>
              <a:rPr lang="en-CA"/>
              <a:t>Click to edit Master subtitle style</a:t>
            </a:r>
          </a:p>
        </p:txBody>
      </p:sp>
    </p:spTree>
    <p:extLst>
      <p:ext uri="{BB962C8B-B14F-4D97-AF65-F5344CB8AC3E}">
        <p14:creationId xmlns:p14="http://schemas.microsoft.com/office/powerpoint/2010/main" val="2840535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452864-C574-47B0-BC2E-A80AAF93148A}" type="datetimeFigureOut">
              <a:rPr lang="en-CA" smtClean="0"/>
              <a:t>2018-05-16</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2094886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4452864-C574-47B0-BC2E-A80AAF93148A}" type="datetimeFigureOut">
              <a:rPr lang="en-CA" smtClean="0"/>
              <a:t>2018-05-16</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784043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4452864-C574-47B0-BC2E-A80AAF93148A}" type="datetimeFigureOut">
              <a:rPr lang="en-CA" smtClean="0"/>
              <a:t>2018-05-16</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348388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4452864-C574-47B0-BC2E-A80AAF93148A}" type="datetimeFigureOut">
              <a:rPr lang="en-CA" smtClean="0"/>
              <a:t>2018-05-16</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2226775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4452864-C574-47B0-BC2E-A80AAF93148A}" type="datetimeFigureOut">
              <a:rPr lang="en-CA" smtClean="0"/>
              <a:t>2018-05-16</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859991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452864-C574-47B0-BC2E-A80AAF93148A}" type="datetimeFigureOut">
              <a:rPr lang="en-CA" smtClean="0"/>
              <a:t>2018-05-16</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1646785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4452864-C574-47B0-BC2E-A80AAF93148A}" type="datetimeFigureOut">
              <a:rPr lang="en-CA" smtClean="0"/>
              <a:t>2018-05-16</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846448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4452864-C574-47B0-BC2E-A80AAF93148A}" type="datetimeFigureOut">
              <a:rPr lang="en-CA" smtClean="0"/>
              <a:t>2018-05-16</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1063269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452864-C574-47B0-BC2E-A80AAF93148A}" type="datetimeFigureOut">
              <a:rPr lang="en-CA" smtClean="0"/>
              <a:t>2018-05-16</a:t>
            </a:fld>
            <a:endParaRPr lang="en-CA"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896167-B0AF-42F4-B507-99BAC46E1B4D}" type="slidenum">
              <a:rPr lang="en-CA" smtClean="0"/>
              <a:t>‹#›</a:t>
            </a:fld>
            <a:endParaRPr lang="en-CA" dirty="0"/>
          </a:p>
        </p:txBody>
      </p:sp>
    </p:spTree>
    <p:extLst>
      <p:ext uri="{BB962C8B-B14F-4D97-AF65-F5344CB8AC3E}">
        <p14:creationId xmlns:p14="http://schemas.microsoft.com/office/powerpoint/2010/main" val="261226835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582755"/>
            <a:ext cx="9144000" cy="246221"/>
          </a:xfrm>
          <a:prstGeom prst="rect">
            <a:avLst/>
          </a:prstGeom>
          <a:noFill/>
          <a:ln w="3175">
            <a:noFill/>
          </a:ln>
        </p:spPr>
        <p:txBody>
          <a:bodyPr wrap="square" rtlCol="0">
            <a:spAutoFit/>
          </a:bodyPr>
          <a:lstStyle/>
          <a:p>
            <a:r>
              <a:rPr lang="en-CA" sz="1000" dirty="0">
                <a:latin typeface="Franklin Gothic Book" panose="020B0503020102020204" pitchFamily="34" charset="0"/>
              </a:rPr>
              <a:t>Q1. Do you use the Internet, whether on a computer, tablet or smart phone? </a:t>
            </a:r>
            <a:r>
              <a:rPr lang="en-US" sz="1000" dirty="0">
                <a:latin typeface="Franklin Gothic Book" panose="020B0503020102020204" pitchFamily="34" charset="0"/>
              </a:rPr>
              <a:t>Base: All respondents; n=2,500</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29024"/>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rgbClr val="595958"/>
                </a:solidFill>
                <a:latin typeface="Franklin Gothic Book" panose="020B0503020102020204" pitchFamily="34" charset="0"/>
              </a:rPr>
              <a:t>Online Activity</a:t>
            </a:r>
            <a:endParaRPr lang="en-CA" sz="3000" b="1" dirty="0">
              <a:solidFill>
                <a:schemeClr val="tx1">
                  <a:lumMod val="65000"/>
                  <a:lumOff val="35000"/>
                </a:schemeClr>
              </a:solidFill>
              <a:latin typeface="Franklin Gothic Book" panose="020B0503020102020204" pitchFamily="34" charset="0"/>
            </a:endParaRPr>
          </a:p>
        </p:txBody>
      </p:sp>
      <p:graphicFrame>
        <p:nvGraphicFramePr>
          <p:cNvPr id="6" name="Chart 5">
            <a:extLst>
              <a:ext uri="{FF2B5EF4-FFF2-40B4-BE49-F238E27FC236}">
                <a16:creationId xmlns:a16="http://schemas.microsoft.com/office/drawing/2014/main" id="{0056C3CB-0017-42C9-B1E5-AD28333E446F}"/>
              </a:ext>
            </a:extLst>
          </p:cNvPr>
          <p:cNvGraphicFramePr/>
          <p:nvPr>
            <p:extLst/>
          </p:nvPr>
        </p:nvGraphicFramePr>
        <p:xfrm>
          <a:off x="0" y="835059"/>
          <a:ext cx="4801931" cy="44716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925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24B7C74-2FAB-49FA-8A03-428AFCC22416}"/>
              </a:ext>
            </a:extLst>
          </p:cNvPr>
          <p:cNvSpPr txBox="1"/>
          <p:nvPr/>
        </p:nvSpPr>
        <p:spPr>
          <a:xfrm>
            <a:off x="0" y="6406831"/>
            <a:ext cx="9144000" cy="461665"/>
          </a:xfrm>
          <a:prstGeom prst="rect">
            <a:avLst/>
          </a:prstGeom>
          <a:noFill/>
          <a:ln w="3175">
            <a:noFill/>
          </a:ln>
        </p:spPr>
        <p:txBody>
          <a:bodyPr wrap="square" rtlCol="0">
            <a:spAutoFit/>
          </a:bodyPr>
          <a:lstStyle/>
          <a:p>
            <a:r>
              <a:rPr lang="en-CA" sz="1200" dirty="0" err="1">
                <a:latin typeface="Franklin Gothic Book" panose="020B0503020102020204" pitchFamily="34" charset="0"/>
              </a:rPr>
              <a:t>Q7C</a:t>
            </a:r>
            <a:r>
              <a:rPr lang="en-CA" sz="1200" dirty="0">
                <a:latin typeface="Franklin Gothic Book" panose="020B0503020102020204" pitchFamily="34" charset="0"/>
              </a:rPr>
              <a:t>. Why do you prefer online?  </a:t>
            </a:r>
          </a:p>
          <a:p>
            <a:r>
              <a:rPr lang="en-US" sz="1200" dirty="0">
                <a:latin typeface="Franklin Gothic Book" panose="020B0503020102020204" pitchFamily="34" charset="0"/>
              </a:rPr>
              <a:t>Base: Respondents who prefer to contact the Government of Canada online; n=750. DK/NR: &lt;0.5%. [Multiple responses accepted.]</a:t>
            </a:r>
          </a:p>
        </p:txBody>
      </p:sp>
      <p:graphicFrame>
        <p:nvGraphicFramePr>
          <p:cNvPr id="8" name="Chart 7">
            <a:extLst>
              <a:ext uri="{FF2B5EF4-FFF2-40B4-BE49-F238E27FC236}">
                <a16:creationId xmlns:a16="http://schemas.microsoft.com/office/drawing/2014/main" id="{8DAC0225-FEB4-43EC-BE33-D13A89856BDE}"/>
              </a:ext>
            </a:extLst>
          </p:cNvPr>
          <p:cNvGraphicFramePr/>
          <p:nvPr>
            <p:extLst>
              <p:ext uri="{D42A27DB-BD31-4B8C-83A1-F6EECF244321}">
                <p14:modId xmlns:p14="http://schemas.microsoft.com/office/powerpoint/2010/main" val="2499037336"/>
              </p:ext>
            </p:extLst>
          </p:nvPr>
        </p:nvGraphicFramePr>
        <p:xfrm>
          <a:off x="103749" y="920493"/>
          <a:ext cx="8936502" cy="5249242"/>
        </p:xfrm>
        <a:graphic>
          <a:graphicData uri="http://schemas.openxmlformats.org/drawingml/2006/chart">
            <c:chart xmlns:c="http://schemas.openxmlformats.org/drawingml/2006/chart" xmlns:r="http://schemas.openxmlformats.org/officeDocument/2006/relationships" r:id="rId2"/>
          </a:graphicData>
        </a:graphic>
      </p:graphicFrame>
      <p:sp>
        <p:nvSpPr>
          <p:cNvPr id="9" name="Title 1">
            <a:extLst>
              <a:ext uri="{FF2B5EF4-FFF2-40B4-BE49-F238E27FC236}">
                <a16:creationId xmlns:a16="http://schemas.microsoft.com/office/drawing/2014/main" id="{613FC36C-5948-4A40-AE00-98F0F523867B}"/>
              </a:ext>
            </a:extLst>
          </p:cNvPr>
          <p:cNvSpPr txBox="1">
            <a:spLocks/>
          </p:cNvSpPr>
          <p:nvPr/>
        </p:nvSpPr>
        <p:spPr>
          <a:xfrm>
            <a:off x="0" y="43539"/>
            <a:ext cx="9144000" cy="505677"/>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rgbClr val="595958"/>
                </a:solidFill>
                <a:latin typeface="Franklin Gothic Book" panose="020B0503020102020204" pitchFamily="34" charset="0"/>
              </a:rPr>
              <a:t>Reasons for Contacting GC Online</a:t>
            </a:r>
            <a:endParaRPr lang="en-CA" sz="3000" b="1" dirty="0">
              <a:solidFill>
                <a:schemeClr val="tx1">
                  <a:lumMod val="65000"/>
                  <a:lumOff val="35000"/>
                </a:schemeClr>
              </a:solidFill>
              <a:latin typeface="Franklin Gothic Book" panose="020B0503020102020204" pitchFamily="34" charset="0"/>
            </a:endParaRPr>
          </a:p>
        </p:txBody>
      </p:sp>
    </p:spTree>
    <p:extLst>
      <p:ext uri="{BB962C8B-B14F-4D97-AF65-F5344CB8AC3E}">
        <p14:creationId xmlns:p14="http://schemas.microsoft.com/office/powerpoint/2010/main" val="2835824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396335"/>
            <a:ext cx="9144000" cy="461665"/>
          </a:xfrm>
          <a:prstGeom prst="rect">
            <a:avLst/>
          </a:prstGeom>
          <a:noFill/>
          <a:ln w="3175">
            <a:noFill/>
          </a:ln>
        </p:spPr>
        <p:txBody>
          <a:bodyPr wrap="square" rtlCol="0">
            <a:spAutoFit/>
          </a:bodyPr>
          <a:lstStyle/>
          <a:p>
            <a:r>
              <a:rPr lang="en-CA" sz="1200" dirty="0" err="1">
                <a:latin typeface="Franklin Gothic Book" panose="020B0503020102020204" pitchFamily="34" charset="0"/>
              </a:rPr>
              <a:t>Q7A</a:t>
            </a:r>
            <a:r>
              <a:rPr lang="en-CA" sz="1200" dirty="0">
                <a:latin typeface="Franklin Gothic Book" panose="020B0503020102020204" pitchFamily="34" charset="0"/>
              </a:rPr>
              <a:t>. Why do you prefer visiting an office?  </a:t>
            </a:r>
          </a:p>
          <a:p>
            <a:r>
              <a:rPr lang="en-US" sz="1200" dirty="0">
                <a:latin typeface="Franklin Gothic Book" panose="020B0503020102020204" pitchFamily="34" charset="0"/>
              </a:rPr>
              <a:t>Base: Respondents who visit Government of Canada office; n=513. DK/NR: 1%. [Multiple responses accepted.]</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43539"/>
            <a:ext cx="9144000" cy="457204"/>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rgbClr val="595958"/>
                </a:solidFill>
                <a:latin typeface="Franklin Gothic Book" panose="020B0503020102020204" pitchFamily="34" charset="0"/>
              </a:rPr>
              <a:t>Reasons for Visiting a GC Office</a:t>
            </a:r>
            <a:endParaRPr lang="en-CA" sz="3000" b="1" dirty="0">
              <a:solidFill>
                <a:schemeClr val="tx1">
                  <a:lumMod val="65000"/>
                  <a:lumOff val="35000"/>
                </a:schemeClr>
              </a:solidFill>
              <a:latin typeface="Franklin Gothic Book" panose="020B0503020102020204" pitchFamily="34" charset="0"/>
            </a:endParaRPr>
          </a:p>
        </p:txBody>
      </p:sp>
      <p:graphicFrame>
        <p:nvGraphicFramePr>
          <p:cNvPr id="6" name="Chart 5">
            <a:extLst>
              <a:ext uri="{FF2B5EF4-FFF2-40B4-BE49-F238E27FC236}">
                <a16:creationId xmlns:a16="http://schemas.microsoft.com/office/drawing/2014/main" id="{3EFBDAFA-F420-4591-9F01-ACDEB3EFA528}"/>
              </a:ext>
            </a:extLst>
          </p:cNvPr>
          <p:cNvGraphicFramePr/>
          <p:nvPr>
            <p:extLst>
              <p:ext uri="{D42A27DB-BD31-4B8C-83A1-F6EECF244321}">
                <p14:modId xmlns:p14="http://schemas.microsoft.com/office/powerpoint/2010/main" val="3360505742"/>
              </p:ext>
            </p:extLst>
          </p:nvPr>
        </p:nvGraphicFramePr>
        <p:xfrm>
          <a:off x="103749" y="920493"/>
          <a:ext cx="8936502" cy="52492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782080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427113"/>
            <a:ext cx="9144000" cy="430887"/>
          </a:xfrm>
          <a:prstGeom prst="rect">
            <a:avLst/>
          </a:prstGeom>
          <a:noFill/>
          <a:ln w="3175">
            <a:noFill/>
          </a:ln>
        </p:spPr>
        <p:txBody>
          <a:bodyPr wrap="square" rtlCol="0">
            <a:spAutoFit/>
          </a:bodyPr>
          <a:lstStyle/>
          <a:p>
            <a:r>
              <a:rPr lang="en-CA" sz="1100" dirty="0" err="1">
                <a:latin typeface="Franklin Gothic Book" panose="020B0503020102020204" pitchFamily="34" charset="0"/>
              </a:rPr>
              <a:t>Q10A</a:t>
            </a:r>
            <a:r>
              <a:rPr lang="en-CA" sz="1100" dirty="0">
                <a:latin typeface="Franklin Gothic Book" panose="020B0503020102020204" pitchFamily="34" charset="0"/>
              </a:rPr>
              <a:t>/B. To the best of your knowledge, are the following statements true or false? Would you say this is definitely true, probably true, probably false, or definitely false? </a:t>
            </a:r>
            <a:r>
              <a:rPr lang="en-US" sz="1100" dirty="0">
                <a:latin typeface="Franklin Gothic Book" panose="020B0503020102020204" pitchFamily="34" charset="0"/>
              </a:rPr>
              <a:t>Base: All respondents; n=2,500. DK/NR: 8%</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43538"/>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chemeClr val="tx1">
                    <a:lumMod val="65000"/>
                    <a:lumOff val="35000"/>
                  </a:schemeClr>
                </a:solidFill>
                <a:latin typeface="Franklin Gothic Book" panose="020B0503020102020204" pitchFamily="34" charset="0"/>
              </a:rPr>
              <a:t>Knowledge of GC’s Sharing of Personal information</a:t>
            </a:r>
          </a:p>
        </p:txBody>
      </p:sp>
      <p:graphicFrame>
        <p:nvGraphicFramePr>
          <p:cNvPr id="6" name="Chart 5">
            <a:extLst>
              <a:ext uri="{FF2B5EF4-FFF2-40B4-BE49-F238E27FC236}">
                <a16:creationId xmlns:a16="http://schemas.microsoft.com/office/drawing/2014/main" id="{067A050C-C3A4-4540-BE9A-936F7DA8EC30}"/>
              </a:ext>
            </a:extLst>
          </p:cNvPr>
          <p:cNvGraphicFramePr/>
          <p:nvPr>
            <p:extLst>
              <p:ext uri="{D42A27DB-BD31-4B8C-83A1-F6EECF244321}">
                <p14:modId xmlns:p14="http://schemas.microsoft.com/office/powerpoint/2010/main" val="756486404"/>
              </p:ext>
            </p:extLst>
          </p:nvPr>
        </p:nvGraphicFramePr>
        <p:xfrm>
          <a:off x="0" y="735277"/>
          <a:ext cx="9144000" cy="5278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7BBF4A2C-EF81-47B6-9474-277E11A910B0}"/>
              </a:ext>
            </a:extLst>
          </p:cNvPr>
          <p:cNvSpPr txBox="1"/>
          <p:nvPr/>
        </p:nvSpPr>
        <p:spPr>
          <a:xfrm>
            <a:off x="651160" y="5330456"/>
            <a:ext cx="3477491" cy="954107"/>
          </a:xfrm>
          <a:prstGeom prst="rect">
            <a:avLst/>
          </a:prstGeom>
          <a:noFill/>
        </p:spPr>
        <p:txBody>
          <a:bodyPr wrap="square" rtlCol="0">
            <a:spAutoFit/>
          </a:bodyPr>
          <a:lstStyle/>
          <a:p>
            <a:pPr lvl="0" algn="ctr"/>
            <a:r>
              <a:rPr lang="en-CA" sz="1400" dirty="0">
                <a:latin typeface="Franklin Gothic Book" panose="020B0503020102020204" pitchFamily="34" charset="0"/>
              </a:rPr>
              <a:t>The Government of Canada shares the personal information it collects from you among different federal departments as part of service delivery</a:t>
            </a:r>
          </a:p>
        </p:txBody>
      </p:sp>
      <p:sp>
        <p:nvSpPr>
          <p:cNvPr id="9" name="TextBox 8">
            <a:extLst>
              <a:ext uri="{FF2B5EF4-FFF2-40B4-BE49-F238E27FC236}">
                <a16:creationId xmlns:a16="http://schemas.microsoft.com/office/drawing/2014/main" id="{A7D44E97-0F79-4FAF-B5F2-B4A555AABC9D}"/>
              </a:ext>
            </a:extLst>
          </p:cNvPr>
          <p:cNvSpPr txBox="1"/>
          <p:nvPr/>
        </p:nvSpPr>
        <p:spPr>
          <a:xfrm>
            <a:off x="5153890" y="5330455"/>
            <a:ext cx="3477491" cy="954107"/>
          </a:xfrm>
          <a:prstGeom prst="rect">
            <a:avLst/>
          </a:prstGeom>
          <a:noFill/>
        </p:spPr>
        <p:txBody>
          <a:bodyPr wrap="square" rtlCol="0">
            <a:spAutoFit/>
          </a:bodyPr>
          <a:lstStyle/>
          <a:p>
            <a:pPr algn="ctr"/>
            <a:r>
              <a:rPr lang="en-CA" sz="1400" dirty="0">
                <a:latin typeface="Franklin Gothic Book" panose="020B0503020102020204" pitchFamily="34" charset="0"/>
              </a:rPr>
              <a:t>The Government of Canada and your provincial / territorial government share the personal information they collect from you as part of service delivery</a:t>
            </a:r>
          </a:p>
        </p:txBody>
      </p:sp>
      <p:sp>
        <p:nvSpPr>
          <p:cNvPr id="8" name="TextBox 7">
            <a:extLst>
              <a:ext uri="{FF2B5EF4-FFF2-40B4-BE49-F238E27FC236}">
                <a16:creationId xmlns:a16="http://schemas.microsoft.com/office/drawing/2014/main" id="{02B37470-13EC-4D88-B1A5-C727D42ABC77}"/>
              </a:ext>
            </a:extLst>
          </p:cNvPr>
          <p:cNvSpPr txBox="1"/>
          <p:nvPr/>
        </p:nvSpPr>
        <p:spPr>
          <a:xfrm>
            <a:off x="676144" y="1233041"/>
            <a:ext cx="3678093" cy="338554"/>
          </a:xfrm>
          <a:prstGeom prst="rect">
            <a:avLst/>
          </a:prstGeom>
          <a:noFill/>
        </p:spPr>
        <p:txBody>
          <a:bodyPr wrap="square" rtlCol="0">
            <a:spAutoFit/>
          </a:bodyPr>
          <a:lstStyle/>
          <a:p>
            <a:r>
              <a:rPr lang="en-CA" sz="1600" b="1" dirty="0">
                <a:solidFill>
                  <a:schemeClr val="tx1">
                    <a:lumMod val="65000"/>
                    <a:lumOff val="35000"/>
                  </a:schemeClr>
                </a:solidFill>
                <a:latin typeface="Franklin Gothic Book" panose="020B0503020102020204" pitchFamily="34" charset="0"/>
              </a:rPr>
              <a:t>With federal departments/agencies</a:t>
            </a:r>
          </a:p>
        </p:txBody>
      </p:sp>
      <p:sp>
        <p:nvSpPr>
          <p:cNvPr id="10" name="TextBox 9">
            <a:extLst>
              <a:ext uri="{FF2B5EF4-FFF2-40B4-BE49-F238E27FC236}">
                <a16:creationId xmlns:a16="http://schemas.microsoft.com/office/drawing/2014/main" id="{2D630AD1-BFF5-456E-AD50-5038A0349895}"/>
              </a:ext>
            </a:extLst>
          </p:cNvPr>
          <p:cNvSpPr txBox="1"/>
          <p:nvPr/>
        </p:nvSpPr>
        <p:spPr>
          <a:xfrm>
            <a:off x="5566043" y="1229799"/>
            <a:ext cx="2901813" cy="338554"/>
          </a:xfrm>
          <a:prstGeom prst="rect">
            <a:avLst/>
          </a:prstGeom>
          <a:noFill/>
        </p:spPr>
        <p:txBody>
          <a:bodyPr wrap="square" rtlCol="0">
            <a:spAutoFit/>
          </a:bodyPr>
          <a:lstStyle/>
          <a:p>
            <a:r>
              <a:rPr lang="en-CA" sz="1600" b="1" dirty="0">
                <a:solidFill>
                  <a:schemeClr val="tx1">
                    <a:lumMod val="65000"/>
                    <a:lumOff val="35000"/>
                  </a:schemeClr>
                </a:solidFill>
                <a:latin typeface="Franklin Gothic Book" panose="020B0503020102020204" pitchFamily="34" charset="0"/>
              </a:rPr>
              <a:t>With provinces / territories</a:t>
            </a:r>
          </a:p>
        </p:txBody>
      </p:sp>
    </p:spTree>
    <p:extLst>
      <p:ext uri="{BB962C8B-B14F-4D97-AF65-F5344CB8AC3E}">
        <p14:creationId xmlns:p14="http://schemas.microsoft.com/office/powerpoint/2010/main" val="10641175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9801F2E-7EEF-4914-BF5B-CAA9186293FF}"/>
              </a:ext>
            </a:extLst>
          </p:cNvPr>
          <p:cNvSpPr/>
          <p:nvPr/>
        </p:nvSpPr>
        <p:spPr>
          <a:xfrm>
            <a:off x="0" y="6257836"/>
            <a:ext cx="9144000" cy="600164"/>
          </a:xfrm>
          <a:prstGeom prst="rect">
            <a:avLst/>
          </a:prstGeom>
        </p:spPr>
        <p:txBody>
          <a:bodyPr wrap="square">
            <a:spAutoFit/>
          </a:bodyPr>
          <a:lstStyle/>
          <a:p>
            <a:pPr hangingPunct="0"/>
            <a:r>
              <a:rPr lang="en-CA" sz="1100" dirty="0">
                <a:latin typeface="Franklin Gothic Book" panose="020B0503020102020204" pitchFamily="34" charset="0"/>
                <a:ea typeface="Microsoft JhengHei" panose="020B0604030504040204" pitchFamily="34" charset="-120"/>
                <a:cs typeface="Arial" panose="020B0604020202020204" pitchFamily="34" charset="0"/>
              </a:rPr>
              <a:t>Q11. </a:t>
            </a:r>
            <a:r>
              <a:rPr lang="en-CA" sz="1100" dirty="0">
                <a:latin typeface="Franklin Gothic Book" panose="020B0503020102020204" pitchFamily="34" charset="0"/>
              </a:rPr>
              <a:t>In the future, Canadians may have the option of providing their personal information, like phone number, date of birth or home address, </a:t>
            </a:r>
            <a:r>
              <a:rPr lang="en-CA" sz="1100" u="sng" dirty="0">
                <a:latin typeface="Franklin Gothic Book" panose="020B0503020102020204" pitchFamily="34" charset="0"/>
              </a:rPr>
              <a:t>only once</a:t>
            </a:r>
            <a:r>
              <a:rPr lang="en-CA" sz="1100" dirty="0">
                <a:latin typeface="Franklin Gothic Book" panose="020B0503020102020204" pitchFamily="34" charset="0"/>
              </a:rPr>
              <a:t> in order to access services from all Government of Canada departments. Do you agree or disagree with this approach? Would that be strongly [agree / disagree] or moderately [agree / disagree]? </a:t>
            </a:r>
            <a:r>
              <a:rPr lang="en-US" sz="1100" dirty="0">
                <a:latin typeface="Franklin Gothic Book" panose="020B0503020102020204" pitchFamily="34" charset="0"/>
              </a:rPr>
              <a:t>Base: All respondents; n=2,500. DK/NR: 2%</a:t>
            </a:r>
            <a:endParaRPr lang="en-CA" sz="1100" dirty="0">
              <a:latin typeface="Franklin Gothic Book" panose="020B0503020102020204" pitchFamily="34" charset="0"/>
              <a:ea typeface="Microsoft JhengHei" panose="020B0604030504040204" pitchFamily="34" charset="-120"/>
              <a:cs typeface="Arial" panose="020B0604020202020204" pitchFamily="34" charset="0"/>
            </a:endParaRPr>
          </a:p>
        </p:txBody>
      </p:sp>
      <p:graphicFrame>
        <p:nvGraphicFramePr>
          <p:cNvPr id="3" name="Chart 2">
            <a:extLst>
              <a:ext uri="{FF2B5EF4-FFF2-40B4-BE49-F238E27FC236}">
                <a16:creationId xmlns:a16="http://schemas.microsoft.com/office/drawing/2014/main" id="{EEFDB43B-8130-4877-B92A-5DAD291911F4}"/>
              </a:ext>
            </a:extLst>
          </p:cNvPr>
          <p:cNvGraphicFramePr/>
          <p:nvPr>
            <p:extLst>
              <p:ext uri="{D42A27DB-BD31-4B8C-83A1-F6EECF244321}">
                <p14:modId xmlns:p14="http://schemas.microsoft.com/office/powerpoint/2010/main" val="2825781012"/>
              </p:ext>
            </p:extLst>
          </p:nvPr>
        </p:nvGraphicFramePr>
        <p:xfrm>
          <a:off x="140677" y="1192876"/>
          <a:ext cx="8862646" cy="4472248"/>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1">
            <a:extLst>
              <a:ext uri="{FF2B5EF4-FFF2-40B4-BE49-F238E27FC236}">
                <a16:creationId xmlns:a16="http://schemas.microsoft.com/office/drawing/2014/main" id="{73A61411-1D5F-44F2-978F-B93E34D7FFD1}"/>
              </a:ext>
            </a:extLst>
          </p:cNvPr>
          <p:cNvSpPr>
            <a:spLocks noGrp="1"/>
          </p:cNvSpPr>
          <p:nvPr>
            <p:ph type="title"/>
          </p:nvPr>
        </p:nvSpPr>
        <p:spPr>
          <a:xfrm>
            <a:off x="0" y="58053"/>
            <a:ext cx="9144000" cy="498768"/>
          </a:xfrm>
          <a:noFill/>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en-CA" sz="3000" b="1" dirty="0">
                <a:solidFill>
                  <a:schemeClr val="tx1">
                    <a:lumMod val="65000"/>
                    <a:lumOff val="35000"/>
                  </a:schemeClr>
                </a:solidFill>
                <a:latin typeface="Franklin Gothic Book" panose="020B0503020102020204" pitchFamily="34" charset="0"/>
              </a:rPr>
              <a:t>Support for “Tell Us Once” Approach to Service Delivery</a:t>
            </a:r>
          </a:p>
        </p:txBody>
      </p:sp>
    </p:spTree>
    <p:extLst>
      <p:ext uri="{BB962C8B-B14F-4D97-AF65-F5344CB8AC3E}">
        <p14:creationId xmlns:p14="http://schemas.microsoft.com/office/powerpoint/2010/main" val="22642532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323416"/>
            <a:ext cx="9144000" cy="600164"/>
          </a:xfrm>
          <a:prstGeom prst="rect">
            <a:avLst/>
          </a:prstGeom>
          <a:noFill/>
          <a:ln w="3175">
            <a:noFill/>
          </a:ln>
        </p:spPr>
        <p:txBody>
          <a:bodyPr wrap="square" rtlCol="0">
            <a:spAutoFit/>
          </a:bodyPr>
          <a:lstStyle/>
          <a:p>
            <a:r>
              <a:rPr lang="en-CA" sz="1100" dirty="0">
                <a:latin typeface="Franklin Gothic Book" panose="020B0503020102020204" pitchFamily="34" charset="0"/>
              </a:rPr>
              <a:t>Q12A/B. I’m now going to describe to you </a:t>
            </a:r>
            <a:r>
              <a:rPr lang="en-CA" sz="1100" u="sng" dirty="0">
                <a:latin typeface="Franklin Gothic Book" panose="020B0503020102020204" pitchFamily="34" charset="0"/>
              </a:rPr>
              <a:t>two</a:t>
            </a:r>
            <a:r>
              <a:rPr lang="en-CA" sz="1100" dirty="0">
                <a:latin typeface="Franklin Gothic Book" panose="020B0503020102020204" pitchFamily="34" charset="0"/>
              </a:rPr>
              <a:t> examples of how service delivery could work. For each one, I’d like you to tell me whether or not you are comfortable with the approach, using a scale from 1 to 5, where “1” is not at all comfortable, and “5” is very comfortable. </a:t>
            </a:r>
          </a:p>
          <a:p>
            <a:r>
              <a:rPr lang="en-US" sz="1100" dirty="0">
                <a:latin typeface="Franklin Gothic Book" panose="020B0503020102020204" pitchFamily="34" charset="0"/>
              </a:rPr>
              <a:t>Base: All respondents; n=2,500. DK/NR: &lt;0.5% - 1%</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29024"/>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2850" b="1" dirty="0">
                <a:solidFill>
                  <a:schemeClr val="tx1">
                    <a:lumMod val="65000"/>
                    <a:lumOff val="35000"/>
                  </a:schemeClr>
                </a:solidFill>
                <a:latin typeface="Franklin Gothic Book" panose="020B0503020102020204" pitchFamily="34" charset="0"/>
              </a:rPr>
              <a:t>Comfort with GC </a:t>
            </a:r>
            <a:r>
              <a:rPr lang="en-CA" sz="2800" b="1" dirty="0">
                <a:solidFill>
                  <a:schemeClr val="tx1">
                    <a:lumMod val="65000"/>
                    <a:lumOff val="35000"/>
                  </a:schemeClr>
                </a:solidFill>
                <a:latin typeface="Franklin Gothic Book" panose="020B0503020102020204" pitchFamily="34" charset="0"/>
              </a:rPr>
              <a:t>Sharing of Personal information</a:t>
            </a:r>
            <a:endParaRPr lang="en-CA" sz="2850" b="1" dirty="0">
              <a:solidFill>
                <a:schemeClr val="tx1">
                  <a:lumMod val="65000"/>
                  <a:lumOff val="35000"/>
                </a:schemeClr>
              </a:solidFill>
              <a:latin typeface="Franklin Gothic Book" panose="020B0503020102020204" pitchFamily="34" charset="0"/>
            </a:endParaRPr>
          </a:p>
        </p:txBody>
      </p:sp>
      <p:graphicFrame>
        <p:nvGraphicFramePr>
          <p:cNvPr id="6" name="Chart 5">
            <a:extLst>
              <a:ext uri="{FF2B5EF4-FFF2-40B4-BE49-F238E27FC236}">
                <a16:creationId xmlns:a16="http://schemas.microsoft.com/office/drawing/2014/main" id="{067A050C-C3A4-4540-BE9A-936F7DA8EC30}"/>
              </a:ext>
            </a:extLst>
          </p:cNvPr>
          <p:cNvGraphicFramePr/>
          <p:nvPr>
            <p:extLst>
              <p:ext uri="{D42A27DB-BD31-4B8C-83A1-F6EECF244321}">
                <p14:modId xmlns:p14="http://schemas.microsoft.com/office/powerpoint/2010/main" val="74892605"/>
              </p:ext>
            </p:extLst>
          </p:nvPr>
        </p:nvGraphicFramePr>
        <p:xfrm>
          <a:off x="0" y="637719"/>
          <a:ext cx="9144000" cy="5222754"/>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7BBF4A2C-EF81-47B6-9474-277E11A910B0}"/>
              </a:ext>
            </a:extLst>
          </p:cNvPr>
          <p:cNvSpPr txBox="1"/>
          <p:nvPr/>
        </p:nvSpPr>
        <p:spPr>
          <a:xfrm>
            <a:off x="360219" y="5204619"/>
            <a:ext cx="3879269" cy="1015663"/>
          </a:xfrm>
          <a:prstGeom prst="rect">
            <a:avLst/>
          </a:prstGeom>
          <a:noFill/>
        </p:spPr>
        <p:txBody>
          <a:bodyPr wrap="square" rtlCol="0">
            <a:spAutoFit/>
          </a:bodyPr>
          <a:lstStyle/>
          <a:p>
            <a:pPr lvl="0" algn="ctr"/>
            <a:r>
              <a:rPr lang="en-US" sz="1200" dirty="0">
                <a:latin typeface="Franklin Gothic Book" panose="020B0503020102020204" pitchFamily="34" charset="0"/>
              </a:rPr>
              <a:t>You could have a single account for the Government of Canada. Through this account, you could access all federal services. Any changes you make to your personal information for this account, would be </a:t>
            </a:r>
            <a:r>
              <a:rPr lang="en-CA" sz="1200" dirty="0">
                <a:latin typeface="Franklin Gothic Book" panose="020B0503020102020204" pitchFamily="34" charset="0"/>
              </a:rPr>
              <a:t>shared automatically with other </a:t>
            </a:r>
            <a:r>
              <a:rPr lang="en-US" sz="1200" dirty="0">
                <a:latin typeface="Franklin Gothic Book" panose="020B0503020102020204" pitchFamily="34" charset="0"/>
              </a:rPr>
              <a:t>federal services</a:t>
            </a:r>
            <a:endParaRPr lang="en-CA" sz="1200" dirty="0">
              <a:latin typeface="Franklin Gothic Book" panose="020B0503020102020204" pitchFamily="34" charset="0"/>
            </a:endParaRPr>
          </a:p>
        </p:txBody>
      </p:sp>
      <p:sp>
        <p:nvSpPr>
          <p:cNvPr id="9" name="TextBox 8">
            <a:extLst>
              <a:ext uri="{FF2B5EF4-FFF2-40B4-BE49-F238E27FC236}">
                <a16:creationId xmlns:a16="http://schemas.microsoft.com/office/drawing/2014/main" id="{A7D44E97-0F79-4FAF-B5F2-B4A555AABC9D}"/>
              </a:ext>
            </a:extLst>
          </p:cNvPr>
          <p:cNvSpPr txBox="1"/>
          <p:nvPr/>
        </p:nvSpPr>
        <p:spPr>
          <a:xfrm>
            <a:off x="4572000" y="5154217"/>
            <a:ext cx="4641272" cy="1200329"/>
          </a:xfrm>
          <a:prstGeom prst="rect">
            <a:avLst/>
          </a:prstGeom>
          <a:noFill/>
        </p:spPr>
        <p:txBody>
          <a:bodyPr wrap="square" rtlCol="0">
            <a:spAutoFit/>
          </a:bodyPr>
          <a:lstStyle/>
          <a:p>
            <a:pPr algn="ctr"/>
            <a:r>
              <a:rPr lang="en-US" sz="1200" dirty="0">
                <a:latin typeface="Franklin Gothic Book" panose="020B0503020102020204" pitchFamily="34" charset="0"/>
              </a:rPr>
              <a:t>The single account you would have for the Government of Canada could be linked to your </a:t>
            </a:r>
            <a:r>
              <a:rPr lang="en-CA" sz="1200" u="sng" dirty="0">
                <a:latin typeface="Franklin Gothic Book" panose="020B0503020102020204" pitchFamily="34" charset="0"/>
              </a:rPr>
              <a:t>provincial</a:t>
            </a:r>
            <a:r>
              <a:rPr lang="en-CA" sz="1200" dirty="0">
                <a:latin typeface="Franklin Gothic Book" panose="020B0503020102020204" pitchFamily="34" charset="0"/>
              </a:rPr>
              <a:t> / </a:t>
            </a:r>
            <a:r>
              <a:rPr lang="en-CA" sz="1200" u="sng" dirty="0">
                <a:latin typeface="Franklin Gothic Book" panose="020B0503020102020204" pitchFamily="34" charset="0"/>
              </a:rPr>
              <a:t>territorial</a:t>
            </a:r>
            <a:r>
              <a:rPr lang="en-CA" sz="1200" dirty="0">
                <a:latin typeface="Franklin Gothic Book" panose="020B0503020102020204" pitchFamily="34" charset="0"/>
              </a:rPr>
              <a:t> government</a:t>
            </a:r>
            <a:r>
              <a:rPr lang="en-US" sz="1200" dirty="0">
                <a:latin typeface="Franklin Gothic Book" panose="020B0503020102020204" pitchFamily="34" charset="0"/>
              </a:rPr>
              <a:t>. Any changes you make to your Government of Canada account would be shared automatically with your  </a:t>
            </a:r>
            <a:r>
              <a:rPr lang="en-CA" sz="1200" u="sng" dirty="0">
                <a:latin typeface="Franklin Gothic Book" panose="020B0503020102020204" pitchFamily="34" charset="0"/>
              </a:rPr>
              <a:t>provincial</a:t>
            </a:r>
            <a:r>
              <a:rPr lang="en-CA" sz="1200" dirty="0">
                <a:latin typeface="Franklin Gothic Book" panose="020B0503020102020204" pitchFamily="34" charset="0"/>
              </a:rPr>
              <a:t> / </a:t>
            </a:r>
            <a:r>
              <a:rPr lang="en-CA" sz="1200" u="sng" dirty="0">
                <a:latin typeface="Franklin Gothic Book" panose="020B0503020102020204" pitchFamily="34" charset="0"/>
              </a:rPr>
              <a:t>territorial</a:t>
            </a:r>
            <a:r>
              <a:rPr lang="en-CA" sz="1200" dirty="0">
                <a:latin typeface="Franklin Gothic Book" panose="020B0503020102020204" pitchFamily="34" charset="0"/>
              </a:rPr>
              <a:t> government</a:t>
            </a:r>
            <a:r>
              <a:rPr lang="en-US" sz="1200" dirty="0">
                <a:latin typeface="Franklin Gothic Book" panose="020B0503020102020204" pitchFamily="34" charset="0"/>
              </a:rPr>
              <a:t>. Similarly, any changes you make with your </a:t>
            </a:r>
            <a:r>
              <a:rPr lang="en-CA" sz="1200" u="sng" dirty="0">
                <a:latin typeface="Franklin Gothic Book" panose="020B0503020102020204" pitchFamily="34" charset="0"/>
              </a:rPr>
              <a:t>provincial</a:t>
            </a:r>
            <a:r>
              <a:rPr lang="en-CA" sz="1200" dirty="0">
                <a:latin typeface="Franklin Gothic Book" panose="020B0503020102020204" pitchFamily="34" charset="0"/>
              </a:rPr>
              <a:t> / </a:t>
            </a:r>
            <a:r>
              <a:rPr lang="en-CA" sz="1200" u="sng" dirty="0">
                <a:latin typeface="Franklin Gothic Book" panose="020B0503020102020204" pitchFamily="34" charset="0"/>
              </a:rPr>
              <a:t>territorial</a:t>
            </a:r>
            <a:r>
              <a:rPr lang="en-CA" sz="1200" dirty="0">
                <a:latin typeface="Franklin Gothic Book" panose="020B0503020102020204" pitchFamily="34" charset="0"/>
              </a:rPr>
              <a:t> government would be shared with the Government of Canada</a:t>
            </a:r>
          </a:p>
        </p:txBody>
      </p:sp>
      <p:sp>
        <p:nvSpPr>
          <p:cNvPr id="2" name="TextBox 1">
            <a:extLst>
              <a:ext uri="{FF2B5EF4-FFF2-40B4-BE49-F238E27FC236}">
                <a16:creationId xmlns:a16="http://schemas.microsoft.com/office/drawing/2014/main" id="{82F05E6B-9424-4258-BBA5-EE3BD83278F0}"/>
              </a:ext>
            </a:extLst>
          </p:cNvPr>
          <p:cNvSpPr txBox="1"/>
          <p:nvPr/>
        </p:nvSpPr>
        <p:spPr>
          <a:xfrm>
            <a:off x="677089" y="1232336"/>
            <a:ext cx="3678093" cy="338554"/>
          </a:xfrm>
          <a:prstGeom prst="rect">
            <a:avLst/>
          </a:prstGeom>
          <a:noFill/>
        </p:spPr>
        <p:txBody>
          <a:bodyPr wrap="square" rtlCol="0">
            <a:spAutoFit/>
          </a:bodyPr>
          <a:lstStyle/>
          <a:p>
            <a:r>
              <a:rPr lang="en-CA" sz="1600" b="1" dirty="0">
                <a:solidFill>
                  <a:schemeClr val="tx1">
                    <a:lumMod val="65000"/>
                    <a:lumOff val="35000"/>
                  </a:schemeClr>
                </a:solidFill>
                <a:latin typeface="Franklin Gothic Book" panose="020B0503020102020204" pitchFamily="34" charset="0"/>
              </a:rPr>
              <a:t>With federal departments/agencies</a:t>
            </a:r>
          </a:p>
        </p:txBody>
      </p:sp>
      <p:sp>
        <p:nvSpPr>
          <p:cNvPr id="8" name="TextBox 7">
            <a:extLst>
              <a:ext uri="{FF2B5EF4-FFF2-40B4-BE49-F238E27FC236}">
                <a16:creationId xmlns:a16="http://schemas.microsoft.com/office/drawing/2014/main" id="{DAB16FDE-01A0-481F-8CA0-E4EE72641D5C}"/>
              </a:ext>
            </a:extLst>
          </p:cNvPr>
          <p:cNvSpPr txBox="1"/>
          <p:nvPr/>
        </p:nvSpPr>
        <p:spPr>
          <a:xfrm>
            <a:off x="5638871" y="1260617"/>
            <a:ext cx="2901813" cy="338554"/>
          </a:xfrm>
          <a:prstGeom prst="rect">
            <a:avLst/>
          </a:prstGeom>
          <a:noFill/>
        </p:spPr>
        <p:txBody>
          <a:bodyPr wrap="square" rtlCol="0">
            <a:spAutoFit/>
          </a:bodyPr>
          <a:lstStyle/>
          <a:p>
            <a:r>
              <a:rPr lang="en-CA" sz="1600" b="1" dirty="0">
                <a:solidFill>
                  <a:schemeClr val="tx1">
                    <a:lumMod val="65000"/>
                    <a:lumOff val="35000"/>
                  </a:schemeClr>
                </a:solidFill>
                <a:latin typeface="Franklin Gothic Book" panose="020B0503020102020204" pitchFamily="34" charset="0"/>
              </a:rPr>
              <a:t>With provinces / territories</a:t>
            </a:r>
          </a:p>
        </p:txBody>
      </p:sp>
    </p:spTree>
    <p:extLst>
      <p:ext uri="{BB962C8B-B14F-4D97-AF65-F5344CB8AC3E}">
        <p14:creationId xmlns:p14="http://schemas.microsoft.com/office/powerpoint/2010/main" val="34451606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9801F2E-7EEF-4914-BF5B-CAA9186293FF}"/>
              </a:ext>
            </a:extLst>
          </p:cNvPr>
          <p:cNvSpPr/>
          <p:nvPr/>
        </p:nvSpPr>
        <p:spPr>
          <a:xfrm>
            <a:off x="-11135" y="6211669"/>
            <a:ext cx="9144000" cy="646331"/>
          </a:xfrm>
          <a:prstGeom prst="rect">
            <a:avLst/>
          </a:prstGeom>
        </p:spPr>
        <p:txBody>
          <a:bodyPr wrap="square">
            <a:spAutoFit/>
          </a:bodyPr>
          <a:lstStyle/>
          <a:p>
            <a:pPr hangingPunct="0"/>
            <a:r>
              <a:rPr lang="en-CA" sz="1200" dirty="0">
                <a:latin typeface="Franklin Gothic Book" panose="020B0503020102020204" pitchFamily="34" charset="0"/>
                <a:ea typeface="Microsoft JhengHei" panose="020B0604030504040204" pitchFamily="34" charset="-120"/>
                <a:cs typeface="Arial" panose="020B0604020202020204" pitchFamily="34" charset="0"/>
              </a:rPr>
              <a:t>Q13. </a:t>
            </a:r>
            <a:r>
              <a:rPr lang="en-US" sz="1200" dirty="0">
                <a:latin typeface="Franklin Gothic Book" panose="020B0503020102020204" pitchFamily="34" charset="0"/>
              </a:rPr>
              <a:t>When one Government of Canada department collects personal information from you, how would you want to be asked to give your permission for this information to be shared with other departments to deliver different government services to you? </a:t>
            </a:r>
          </a:p>
          <a:p>
            <a:pPr hangingPunct="0"/>
            <a:r>
              <a:rPr lang="en-US" sz="1200" dirty="0">
                <a:latin typeface="Franklin Gothic Book" panose="020B0503020102020204" pitchFamily="34" charset="0"/>
              </a:rPr>
              <a:t>Base: All respondents; n=2,500. DK/NR: 1%</a:t>
            </a:r>
            <a:endParaRPr lang="en-CA" sz="1200" dirty="0">
              <a:latin typeface="Franklin Gothic Book" panose="020B0503020102020204" pitchFamily="34" charset="0"/>
              <a:ea typeface="Microsoft JhengHei" panose="020B0604030504040204" pitchFamily="34" charset="-120"/>
              <a:cs typeface="Arial" panose="020B0604020202020204" pitchFamily="34" charset="0"/>
            </a:endParaRPr>
          </a:p>
        </p:txBody>
      </p:sp>
      <p:graphicFrame>
        <p:nvGraphicFramePr>
          <p:cNvPr id="3" name="Chart 2">
            <a:extLst>
              <a:ext uri="{FF2B5EF4-FFF2-40B4-BE49-F238E27FC236}">
                <a16:creationId xmlns:a16="http://schemas.microsoft.com/office/drawing/2014/main" id="{EEFDB43B-8130-4877-B92A-5DAD291911F4}"/>
              </a:ext>
            </a:extLst>
          </p:cNvPr>
          <p:cNvGraphicFramePr/>
          <p:nvPr>
            <p:extLst>
              <p:ext uri="{D42A27DB-BD31-4B8C-83A1-F6EECF244321}">
                <p14:modId xmlns:p14="http://schemas.microsoft.com/office/powerpoint/2010/main" val="791178659"/>
              </p:ext>
            </p:extLst>
          </p:nvPr>
        </p:nvGraphicFramePr>
        <p:xfrm>
          <a:off x="197963" y="1583703"/>
          <a:ext cx="9500790" cy="4627966"/>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2">
            <a:extLst>
              <a:ext uri="{FF2B5EF4-FFF2-40B4-BE49-F238E27FC236}">
                <a16:creationId xmlns:a16="http://schemas.microsoft.com/office/drawing/2014/main" id="{2C2C01A0-E733-4227-A9A3-759DC7629880}"/>
              </a:ext>
            </a:extLst>
          </p:cNvPr>
          <p:cNvSpPr txBox="1"/>
          <p:nvPr/>
        </p:nvSpPr>
        <p:spPr>
          <a:xfrm>
            <a:off x="197963" y="937372"/>
            <a:ext cx="9066311" cy="92333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hangingPunct="0"/>
            <a:r>
              <a:rPr lang="en-US" sz="1800" i="1" dirty="0">
                <a:latin typeface="Franklin Gothic Book" panose="020B0503020102020204" pitchFamily="34" charset="0"/>
              </a:rPr>
              <a:t>When one Government of Canada department collects personal information from you, how would you want to be asked to give your permission for this information to be shared with other departments to deliver different government services to you? </a:t>
            </a:r>
          </a:p>
        </p:txBody>
      </p:sp>
      <p:sp>
        <p:nvSpPr>
          <p:cNvPr id="6" name="Title 1">
            <a:extLst>
              <a:ext uri="{FF2B5EF4-FFF2-40B4-BE49-F238E27FC236}">
                <a16:creationId xmlns:a16="http://schemas.microsoft.com/office/drawing/2014/main" id="{517ED69C-CAAC-45F5-B948-68413E338BA4}"/>
              </a:ext>
            </a:extLst>
          </p:cNvPr>
          <p:cNvSpPr txBox="1">
            <a:spLocks/>
          </p:cNvSpPr>
          <p:nvPr/>
        </p:nvSpPr>
        <p:spPr>
          <a:xfrm>
            <a:off x="0" y="58052"/>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2600" b="1" dirty="0">
                <a:solidFill>
                  <a:schemeClr val="tx1">
                    <a:lumMod val="65000"/>
                    <a:lumOff val="35000"/>
                  </a:schemeClr>
                </a:solidFill>
                <a:latin typeface="Franklin Gothic Book" panose="020B0503020102020204" pitchFamily="34" charset="0"/>
              </a:rPr>
              <a:t>Preferred Approach to Providing Consent for Information Sharing</a:t>
            </a:r>
          </a:p>
        </p:txBody>
      </p:sp>
    </p:spTree>
    <p:extLst>
      <p:ext uri="{BB962C8B-B14F-4D97-AF65-F5344CB8AC3E}">
        <p14:creationId xmlns:p14="http://schemas.microsoft.com/office/powerpoint/2010/main" val="1851299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FFB0E3BE-91DF-4A03-857D-9BACEBBD527E}"/>
              </a:ext>
            </a:extLst>
          </p:cNvPr>
          <p:cNvSpPr txBox="1"/>
          <p:nvPr/>
        </p:nvSpPr>
        <p:spPr>
          <a:xfrm>
            <a:off x="0" y="6273784"/>
            <a:ext cx="9144000" cy="646331"/>
          </a:xfrm>
          <a:prstGeom prst="rect">
            <a:avLst/>
          </a:prstGeom>
          <a:noFill/>
          <a:ln w="3175">
            <a:noFill/>
          </a:ln>
        </p:spPr>
        <p:txBody>
          <a:bodyPr wrap="square" rtlCol="0">
            <a:spAutoFit/>
          </a:bodyPr>
          <a:lstStyle/>
          <a:p>
            <a:r>
              <a:rPr lang="en-CA" sz="1200" dirty="0" err="1">
                <a:latin typeface="Franklin Gothic Book" panose="020B0503020102020204" pitchFamily="34" charset="0"/>
              </a:rPr>
              <a:t>Q14</a:t>
            </a:r>
            <a:r>
              <a:rPr lang="en-CA" sz="1200" dirty="0">
                <a:latin typeface="Franklin Gothic Book" panose="020B0503020102020204" pitchFamily="34" charset="0"/>
              </a:rPr>
              <a:t>. </a:t>
            </a:r>
            <a:r>
              <a:rPr lang="en-US" sz="1200" dirty="0">
                <a:latin typeface="Franklin Gothic Book" panose="020B0503020102020204" pitchFamily="34" charset="0"/>
              </a:rPr>
              <a:t>In your view, what would be</a:t>
            </a:r>
            <a:r>
              <a:rPr lang="en-CA" sz="1200" dirty="0">
                <a:latin typeface="Franklin Gothic Book" panose="020B0503020102020204" pitchFamily="34" charset="0"/>
              </a:rPr>
              <a:t> the main advantage, if any, of the provincial / territorial and federal governments sharing information as part of service delivery? </a:t>
            </a:r>
          </a:p>
          <a:p>
            <a:r>
              <a:rPr lang="en-US" sz="1200" dirty="0">
                <a:latin typeface="Franklin Gothic Book" panose="020B0503020102020204" pitchFamily="34" charset="0"/>
              </a:rPr>
              <a:t>Base: All respondents; n=2,500. [Multiple responses accepted.]</a:t>
            </a:r>
          </a:p>
        </p:txBody>
      </p:sp>
      <p:sp>
        <p:nvSpPr>
          <p:cNvPr id="8" name="Title 1">
            <a:extLst>
              <a:ext uri="{FF2B5EF4-FFF2-40B4-BE49-F238E27FC236}">
                <a16:creationId xmlns:a16="http://schemas.microsoft.com/office/drawing/2014/main" id="{77D943F8-8F46-43D4-AD8E-145253EF1270}"/>
              </a:ext>
            </a:extLst>
          </p:cNvPr>
          <p:cNvSpPr txBox="1">
            <a:spLocks/>
          </p:cNvSpPr>
          <p:nvPr/>
        </p:nvSpPr>
        <p:spPr>
          <a:xfrm>
            <a:off x="0" y="58053"/>
            <a:ext cx="9144000" cy="505677"/>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2400" b="1" dirty="0">
                <a:solidFill>
                  <a:srgbClr val="595958"/>
                </a:solidFill>
                <a:latin typeface="Franklin Gothic Book" panose="020B0503020102020204" pitchFamily="34" charset="0"/>
              </a:rPr>
              <a:t>Advantages of Information Sharing between Federal and P/T Govts. </a:t>
            </a:r>
            <a:endParaRPr lang="en-CA" sz="2400" b="1" dirty="0">
              <a:solidFill>
                <a:schemeClr val="tx1">
                  <a:lumMod val="65000"/>
                  <a:lumOff val="35000"/>
                </a:schemeClr>
              </a:solidFill>
              <a:latin typeface="Franklin Gothic Book" panose="020B0503020102020204" pitchFamily="34" charset="0"/>
            </a:endParaRPr>
          </a:p>
        </p:txBody>
      </p:sp>
      <p:graphicFrame>
        <p:nvGraphicFramePr>
          <p:cNvPr id="9" name="Chart 8">
            <a:extLst>
              <a:ext uri="{FF2B5EF4-FFF2-40B4-BE49-F238E27FC236}">
                <a16:creationId xmlns:a16="http://schemas.microsoft.com/office/drawing/2014/main" id="{C065124A-B227-452E-862B-64A9F4227B77}"/>
              </a:ext>
            </a:extLst>
          </p:cNvPr>
          <p:cNvGraphicFramePr/>
          <p:nvPr>
            <p:extLst>
              <p:ext uri="{D42A27DB-BD31-4B8C-83A1-F6EECF244321}">
                <p14:modId xmlns:p14="http://schemas.microsoft.com/office/powerpoint/2010/main" val="4028952251"/>
              </p:ext>
            </p:extLst>
          </p:nvPr>
        </p:nvGraphicFramePr>
        <p:xfrm>
          <a:off x="103749" y="726284"/>
          <a:ext cx="8936502" cy="52492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706125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C065124A-B227-452E-862B-64A9F4227B77}"/>
              </a:ext>
            </a:extLst>
          </p:cNvPr>
          <p:cNvGraphicFramePr/>
          <p:nvPr>
            <p:extLst>
              <p:ext uri="{D42A27DB-BD31-4B8C-83A1-F6EECF244321}">
                <p14:modId xmlns:p14="http://schemas.microsoft.com/office/powerpoint/2010/main" val="1800944064"/>
              </p:ext>
            </p:extLst>
          </p:nvPr>
        </p:nvGraphicFramePr>
        <p:xfrm>
          <a:off x="103749" y="920493"/>
          <a:ext cx="8936502" cy="5249242"/>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1">
            <a:extLst>
              <a:ext uri="{FF2B5EF4-FFF2-40B4-BE49-F238E27FC236}">
                <a16:creationId xmlns:a16="http://schemas.microsoft.com/office/drawing/2014/main" id="{AAD428D8-DE5B-4AC1-8E5D-1FAE69F88A15}"/>
              </a:ext>
            </a:extLst>
          </p:cNvPr>
          <p:cNvSpPr txBox="1">
            <a:spLocks/>
          </p:cNvSpPr>
          <p:nvPr/>
        </p:nvSpPr>
        <p:spPr>
          <a:xfrm>
            <a:off x="0" y="48678"/>
            <a:ext cx="9144000" cy="505677"/>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2300" b="1" dirty="0">
                <a:solidFill>
                  <a:srgbClr val="595958"/>
                </a:solidFill>
                <a:latin typeface="Franklin Gothic Book" panose="020B0503020102020204" pitchFamily="34" charset="0"/>
              </a:rPr>
              <a:t>Disadvantages of Information Sharing between Federal and P/T Govts. </a:t>
            </a:r>
            <a:endParaRPr lang="en-CA" sz="2300" b="1" dirty="0">
              <a:solidFill>
                <a:schemeClr val="tx1">
                  <a:lumMod val="65000"/>
                  <a:lumOff val="35000"/>
                </a:schemeClr>
              </a:solidFill>
              <a:latin typeface="Franklin Gothic Book" panose="020B0503020102020204" pitchFamily="34" charset="0"/>
            </a:endParaRPr>
          </a:p>
          <a:p>
            <a:r>
              <a:rPr lang="en-CA" sz="2300" b="1" dirty="0">
                <a:solidFill>
                  <a:srgbClr val="595958"/>
                </a:solidFill>
                <a:latin typeface="Franklin Gothic Book" panose="020B0503020102020204" pitchFamily="34" charset="0"/>
              </a:rPr>
              <a:t> </a:t>
            </a:r>
            <a:endParaRPr lang="en-CA" sz="2300" b="1" dirty="0">
              <a:solidFill>
                <a:schemeClr val="tx1">
                  <a:lumMod val="65000"/>
                  <a:lumOff val="35000"/>
                </a:schemeClr>
              </a:solidFill>
              <a:latin typeface="Franklin Gothic Book" panose="020B0503020102020204" pitchFamily="34" charset="0"/>
            </a:endParaRPr>
          </a:p>
        </p:txBody>
      </p:sp>
      <p:sp>
        <p:nvSpPr>
          <p:cNvPr id="6" name="TextBox 5">
            <a:extLst>
              <a:ext uri="{FF2B5EF4-FFF2-40B4-BE49-F238E27FC236}">
                <a16:creationId xmlns:a16="http://schemas.microsoft.com/office/drawing/2014/main" id="{69096C40-5099-4742-BAF6-BA935E651F02}"/>
              </a:ext>
            </a:extLst>
          </p:cNvPr>
          <p:cNvSpPr txBox="1"/>
          <p:nvPr/>
        </p:nvSpPr>
        <p:spPr>
          <a:xfrm>
            <a:off x="0" y="6207798"/>
            <a:ext cx="9144000" cy="646331"/>
          </a:xfrm>
          <a:prstGeom prst="rect">
            <a:avLst/>
          </a:prstGeom>
          <a:noFill/>
          <a:ln w="3175">
            <a:noFill/>
          </a:ln>
        </p:spPr>
        <p:txBody>
          <a:bodyPr wrap="square" rtlCol="0">
            <a:spAutoFit/>
          </a:bodyPr>
          <a:lstStyle/>
          <a:p>
            <a:r>
              <a:rPr lang="en-CA" sz="1200" dirty="0" err="1">
                <a:latin typeface="Franklin Gothic Book" panose="020B0503020102020204" pitchFamily="34" charset="0"/>
              </a:rPr>
              <a:t>Q15</a:t>
            </a:r>
            <a:r>
              <a:rPr lang="en-CA" sz="1200" dirty="0">
                <a:latin typeface="Franklin Gothic Book" panose="020B0503020102020204" pitchFamily="34" charset="0"/>
              </a:rPr>
              <a:t>. What would be the main disadvantage, if any, of the provincial / territorial and federal governments sharing this type of information as part of service delivery? </a:t>
            </a:r>
          </a:p>
          <a:p>
            <a:r>
              <a:rPr lang="en-US" sz="1200" dirty="0">
                <a:latin typeface="Franklin Gothic Book" panose="020B0503020102020204" pitchFamily="34" charset="0"/>
              </a:rPr>
              <a:t>Base: All respondents; n=2,500. [Multiple responses accepted.]</a:t>
            </a:r>
          </a:p>
        </p:txBody>
      </p:sp>
    </p:spTree>
    <p:extLst>
      <p:ext uri="{BB962C8B-B14F-4D97-AF65-F5344CB8AC3E}">
        <p14:creationId xmlns:p14="http://schemas.microsoft.com/office/powerpoint/2010/main" val="32135675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CE84E-7B80-46FA-A62F-335D7084C73C}"/>
              </a:ext>
            </a:extLst>
          </p:cNvPr>
          <p:cNvSpPr>
            <a:spLocks noGrp="1"/>
          </p:cNvSpPr>
          <p:nvPr>
            <p:ph type="title"/>
          </p:nvPr>
        </p:nvSpPr>
        <p:spPr>
          <a:xfrm>
            <a:off x="0" y="-4"/>
            <a:ext cx="9144000" cy="661185"/>
          </a:xfrm>
          <a:noFill/>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en-CA" sz="2800" b="1" dirty="0">
                <a:solidFill>
                  <a:schemeClr val="tx1">
                    <a:lumMod val="65000"/>
                    <a:lumOff val="35000"/>
                  </a:schemeClr>
                </a:solidFill>
                <a:latin typeface="Franklin Gothic Book" panose="020B0503020102020204" pitchFamily="34" charset="0"/>
              </a:rPr>
              <a:t>Trust in Protection of Personal Information by Organization</a:t>
            </a:r>
          </a:p>
        </p:txBody>
      </p:sp>
      <p:graphicFrame>
        <p:nvGraphicFramePr>
          <p:cNvPr id="5" name="Chart 4">
            <a:extLst>
              <a:ext uri="{FF2B5EF4-FFF2-40B4-BE49-F238E27FC236}">
                <a16:creationId xmlns:a16="http://schemas.microsoft.com/office/drawing/2014/main" id="{87C8195A-E1F4-4E15-92F5-610EC5CA3F24}"/>
              </a:ext>
            </a:extLst>
          </p:cNvPr>
          <p:cNvGraphicFramePr/>
          <p:nvPr>
            <p:extLst>
              <p:ext uri="{D42A27DB-BD31-4B8C-83A1-F6EECF244321}">
                <p14:modId xmlns:p14="http://schemas.microsoft.com/office/powerpoint/2010/main" val="578770960"/>
              </p:ext>
            </p:extLst>
          </p:nvPr>
        </p:nvGraphicFramePr>
        <p:xfrm>
          <a:off x="-1658257" y="1030985"/>
          <a:ext cx="11567885" cy="5026324"/>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DFE74715-24BD-4D65-972B-0F9227A93DE7}"/>
              </a:ext>
            </a:extLst>
          </p:cNvPr>
          <p:cNvSpPr txBox="1"/>
          <p:nvPr/>
        </p:nvSpPr>
        <p:spPr>
          <a:xfrm>
            <a:off x="0" y="6238573"/>
            <a:ext cx="9144000" cy="600164"/>
          </a:xfrm>
          <a:prstGeom prst="rect">
            <a:avLst/>
          </a:prstGeom>
          <a:noFill/>
          <a:ln w="3175">
            <a:noFill/>
          </a:ln>
        </p:spPr>
        <p:txBody>
          <a:bodyPr wrap="square" rtlCol="0">
            <a:spAutoFit/>
          </a:bodyPr>
          <a:lstStyle/>
          <a:p>
            <a:r>
              <a:rPr lang="en-CA" sz="1100" dirty="0">
                <a:latin typeface="Franklin Gothic Book" panose="020B0503020102020204" pitchFamily="34" charset="0"/>
              </a:rPr>
              <a:t>Q16. Finally, to what extent do you trust the following organizations to protect the personal information you share with them? Please use a scale from 1 to 5, where “1” means not at all, and “5” means a great deal. How about ….? </a:t>
            </a:r>
          </a:p>
          <a:p>
            <a:r>
              <a:rPr lang="en-US" sz="1100" dirty="0">
                <a:latin typeface="Franklin Gothic Book" panose="020B0503020102020204" pitchFamily="34" charset="0"/>
              </a:rPr>
              <a:t>Base: All respondents; n=2,500. DK/NR: &lt;1% - 1%.</a:t>
            </a:r>
          </a:p>
        </p:txBody>
      </p:sp>
    </p:spTree>
    <p:extLst>
      <p:ext uri="{BB962C8B-B14F-4D97-AF65-F5344CB8AC3E}">
        <p14:creationId xmlns:p14="http://schemas.microsoft.com/office/powerpoint/2010/main" val="19663015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461141"/>
            <a:ext cx="9144000" cy="261610"/>
          </a:xfrm>
          <a:prstGeom prst="rect">
            <a:avLst/>
          </a:prstGeom>
          <a:noFill/>
          <a:ln w="3175">
            <a:noFill/>
          </a:ln>
        </p:spPr>
        <p:txBody>
          <a:bodyPr wrap="square" rtlCol="0">
            <a:spAutoFit/>
          </a:bodyPr>
          <a:lstStyle/>
          <a:p>
            <a:r>
              <a:rPr lang="en-US" sz="1100" dirty="0">
                <a:latin typeface="Franklin Gothic Book" panose="020B0503020102020204" pitchFamily="34" charset="0"/>
              </a:rPr>
              <a:t>Q2. </a:t>
            </a:r>
            <a:r>
              <a:rPr lang="en-CA" sz="1100" dirty="0">
                <a:latin typeface="Franklin Gothic Book" panose="020B0503020102020204" pitchFamily="34" charset="0"/>
              </a:rPr>
              <a:t>Please tell me if you ever use the Internet to do any of the following things. How about…? [Multiple responses accepted] </a:t>
            </a:r>
            <a:endParaRPr lang="en-US" sz="1100" dirty="0">
              <a:latin typeface="Franklin Gothic Book" panose="020B0503020102020204" pitchFamily="34" charset="0"/>
            </a:endParaRP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29024"/>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rgbClr val="595958"/>
                </a:solidFill>
                <a:latin typeface="Franklin Gothic Book" panose="020B0503020102020204" pitchFamily="34" charset="0"/>
              </a:rPr>
              <a:t>Online Activities</a:t>
            </a:r>
            <a:endParaRPr lang="en-CA" sz="3000" b="1" dirty="0">
              <a:solidFill>
                <a:schemeClr val="tx1">
                  <a:lumMod val="65000"/>
                  <a:lumOff val="35000"/>
                </a:schemeClr>
              </a:solidFill>
              <a:latin typeface="Franklin Gothic Book" panose="020B0503020102020204" pitchFamily="34" charset="0"/>
            </a:endParaRPr>
          </a:p>
        </p:txBody>
      </p:sp>
      <p:graphicFrame>
        <p:nvGraphicFramePr>
          <p:cNvPr id="7" name="Chart 6">
            <a:extLst>
              <a:ext uri="{FF2B5EF4-FFF2-40B4-BE49-F238E27FC236}">
                <a16:creationId xmlns:a16="http://schemas.microsoft.com/office/drawing/2014/main" id="{79D280A6-1076-4A5A-A5D7-5F472BD9C369}"/>
              </a:ext>
            </a:extLst>
          </p:cNvPr>
          <p:cNvGraphicFramePr/>
          <p:nvPr>
            <p:extLst/>
          </p:nvPr>
        </p:nvGraphicFramePr>
        <p:xfrm>
          <a:off x="0" y="914400"/>
          <a:ext cx="9047839" cy="519447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06924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461141"/>
            <a:ext cx="9144000" cy="400110"/>
          </a:xfrm>
          <a:prstGeom prst="rect">
            <a:avLst/>
          </a:prstGeom>
          <a:noFill/>
          <a:ln w="3175">
            <a:noFill/>
          </a:ln>
        </p:spPr>
        <p:txBody>
          <a:bodyPr wrap="square" rtlCol="0">
            <a:spAutoFit/>
          </a:bodyPr>
          <a:lstStyle/>
          <a:p>
            <a:r>
              <a:rPr lang="en-CA" sz="1000" dirty="0">
                <a:latin typeface="Franklin Gothic Book" panose="020B0503020102020204" pitchFamily="34" charset="0"/>
              </a:rPr>
              <a:t>Q1. Do you use the Internet, whether on a computer, tablet or smart phone? </a:t>
            </a:r>
            <a:r>
              <a:rPr lang="en-US" sz="1000" dirty="0">
                <a:latin typeface="Franklin Gothic Book" panose="020B0503020102020204" pitchFamily="34" charset="0"/>
              </a:rPr>
              <a:t>Base: All respondents; n=2,500</a:t>
            </a:r>
          </a:p>
          <a:p>
            <a:r>
              <a:rPr lang="en-US" sz="1000" dirty="0">
                <a:latin typeface="Franklin Gothic Book" panose="020B0503020102020204" pitchFamily="34" charset="0"/>
              </a:rPr>
              <a:t>Q2. </a:t>
            </a:r>
            <a:r>
              <a:rPr lang="en-CA" sz="1000" dirty="0">
                <a:latin typeface="Franklin Gothic Book" panose="020B0503020102020204" pitchFamily="34" charset="0"/>
              </a:rPr>
              <a:t>Please tell me if you ever use the Internet to do any of the following things. How about…? </a:t>
            </a:r>
            <a:r>
              <a:rPr lang="en-US" sz="1000" dirty="0">
                <a:latin typeface="Franklin Gothic Book" panose="020B0503020102020204" pitchFamily="34" charset="0"/>
              </a:rPr>
              <a:t>Base: Respondents who use the Internet; n=2,228. DK/NR: &lt;0.5%</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29024"/>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rgbClr val="595958"/>
                </a:solidFill>
                <a:latin typeface="Franklin Gothic Book" panose="020B0503020102020204" pitchFamily="34" charset="0"/>
              </a:rPr>
              <a:t>Online Activity</a:t>
            </a:r>
            <a:endParaRPr lang="en-CA" sz="3000" b="1" dirty="0">
              <a:solidFill>
                <a:schemeClr val="tx1">
                  <a:lumMod val="65000"/>
                  <a:lumOff val="35000"/>
                </a:schemeClr>
              </a:solidFill>
              <a:latin typeface="Franklin Gothic Book" panose="020B0503020102020204" pitchFamily="34" charset="0"/>
            </a:endParaRPr>
          </a:p>
        </p:txBody>
      </p:sp>
      <p:graphicFrame>
        <p:nvGraphicFramePr>
          <p:cNvPr id="7" name="Chart 6">
            <a:extLst>
              <a:ext uri="{FF2B5EF4-FFF2-40B4-BE49-F238E27FC236}">
                <a16:creationId xmlns:a16="http://schemas.microsoft.com/office/drawing/2014/main" id="{79D280A6-1076-4A5A-A5D7-5F472BD9C369}"/>
              </a:ext>
            </a:extLst>
          </p:cNvPr>
          <p:cNvGraphicFramePr/>
          <p:nvPr>
            <p:extLst>
              <p:ext uri="{D42A27DB-BD31-4B8C-83A1-F6EECF244321}">
                <p14:modId xmlns:p14="http://schemas.microsoft.com/office/powerpoint/2010/main" val="468495927"/>
              </p:ext>
            </p:extLst>
          </p:nvPr>
        </p:nvGraphicFramePr>
        <p:xfrm>
          <a:off x="0" y="895546"/>
          <a:ext cx="9047839" cy="5213327"/>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a:extLst>
              <a:ext uri="{FF2B5EF4-FFF2-40B4-BE49-F238E27FC236}">
                <a16:creationId xmlns:a16="http://schemas.microsoft.com/office/drawing/2014/main" id="{C52773FE-BE0F-41DF-A0B5-DB548BE76677}"/>
              </a:ext>
            </a:extLst>
          </p:cNvPr>
          <p:cNvSpPr txBox="1"/>
          <p:nvPr/>
        </p:nvSpPr>
        <p:spPr>
          <a:xfrm>
            <a:off x="6617624" y="5970373"/>
            <a:ext cx="3169270" cy="276999"/>
          </a:xfrm>
          <a:prstGeom prst="rect">
            <a:avLst/>
          </a:prstGeom>
          <a:noFill/>
        </p:spPr>
        <p:txBody>
          <a:bodyPr wrap="square" rtlCol="0">
            <a:spAutoFit/>
          </a:bodyPr>
          <a:lstStyle/>
          <a:p>
            <a:r>
              <a:rPr lang="en-CA" sz="1200" b="1" dirty="0">
                <a:solidFill>
                  <a:schemeClr val="tx1">
                    <a:lumMod val="65000"/>
                    <a:lumOff val="35000"/>
                  </a:schemeClr>
                </a:solidFill>
                <a:latin typeface="Franklin Gothic Book" panose="020B0503020102020204" pitchFamily="34" charset="0"/>
              </a:rPr>
              <a:t>[multiple responses accepted]</a:t>
            </a:r>
          </a:p>
        </p:txBody>
      </p:sp>
    </p:spTree>
    <p:extLst>
      <p:ext uri="{BB962C8B-B14F-4D97-AF65-F5344CB8AC3E}">
        <p14:creationId xmlns:p14="http://schemas.microsoft.com/office/powerpoint/2010/main" val="21148097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461141"/>
            <a:ext cx="9144000" cy="446276"/>
          </a:xfrm>
          <a:prstGeom prst="rect">
            <a:avLst/>
          </a:prstGeom>
          <a:noFill/>
          <a:ln w="3175">
            <a:noFill/>
          </a:ln>
        </p:spPr>
        <p:txBody>
          <a:bodyPr wrap="square" rtlCol="0">
            <a:spAutoFit/>
          </a:bodyPr>
          <a:lstStyle/>
          <a:p>
            <a:r>
              <a:rPr lang="en-CA" sz="1100" dirty="0">
                <a:latin typeface="Franklin Gothic Book" panose="020B0503020102020204" pitchFamily="34" charset="0"/>
              </a:rPr>
              <a:t>Q3. In the last few years, have you done any of the following online with any level of </a:t>
            </a:r>
            <a:r>
              <a:rPr lang="en-CA" sz="1100" u="sng" dirty="0">
                <a:latin typeface="Franklin Gothic Book" panose="020B0503020102020204" pitchFamily="34" charset="0"/>
              </a:rPr>
              <a:t>government</a:t>
            </a:r>
            <a:r>
              <a:rPr lang="en-CA" sz="1100" dirty="0">
                <a:latin typeface="Franklin Gothic Book" panose="020B0503020102020204" pitchFamily="34" charset="0"/>
              </a:rPr>
              <a:t> in Canada? How about…? </a:t>
            </a:r>
          </a:p>
          <a:p>
            <a:r>
              <a:rPr lang="en-CA" sz="1100" dirty="0">
                <a:latin typeface="Franklin Gothic Book" panose="020B0503020102020204" pitchFamily="34" charset="0"/>
              </a:rPr>
              <a:t>[Multiple responses accepted] </a:t>
            </a:r>
            <a:endParaRPr lang="en-US" sz="1100" dirty="0">
              <a:latin typeface="Franklin Gothic Book" panose="020B0503020102020204" pitchFamily="34" charset="0"/>
            </a:endParaRP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29024"/>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rgbClr val="595958"/>
                </a:solidFill>
                <a:latin typeface="Franklin Gothic Book" panose="020B0503020102020204" pitchFamily="34" charset="0"/>
              </a:rPr>
              <a:t>Use of Online Government Services</a:t>
            </a:r>
            <a:endParaRPr lang="en-CA" sz="3000" b="1" dirty="0">
              <a:solidFill>
                <a:schemeClr val="tx1">
                  <a:lumMod val="65000"/>
                  <a:lumOff val="35000"/>
                </a:schemeClr>
              </a:solidFill>
              <a:latin typeface="Franklin Gothic Book" panose="020B0503020102020204" pitchFamily="34" charset="0"/>
            </a:endParaRPr>
          </a:p>
        </p:txBody>
      </p:sp>
      <p:graphicFrame>
        <p:nvGraphicFramePr>
          <p:cNvPr id="7" name="Chart 6">
            <a:extLst>
              <a:ext uri="{FF2B5EF4-FFF2-40B4-BE49-F238E27FC236}">
                <a16:creationId xmlns:a16="http://schemas.microsoft.com/office/drawing/2014/main" id="{79D280A6-1076-4A5A-A5D7-5F472BD9C369}"/>
              </a:ext>
            </a:extLst>
          </p:cNvPr>
          <p:cNvGraphicFramePr/>
          <p:nvPr>
            <p:extLst/>
          </p:nvPr>
        </p:nvGraphicFramePr>
        <p:xfrm>
          <a:off x="0" y="914400"/>
          <a:ext cx="9047839" cy="519447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04283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369061"/>
            <a:ext cx="9144000" cy="430887"/>
          </a:xfrm>
          <a:prstGeom prst="rect">
            <a:avLst/>
          </a:prstGeom>
          <a:noFill/>
          <a:ln w="3175">
            <a:noFill/>
          </a:ln>
        </p:spPr>
        <p:txBody>
          <a:bodyPr wrap="square" rtlCol="0">
            <a:spAutoFit/>
          </a:bodyPr>
          <a:lstStyle/>
          <a:p>
            <a:r>
              <a:rPr lang="en-CA" sz="1100" dirty="0">
                <a:latin typeface="Franklin Gothic Book" panose="020B0503020102020204" pitchFamily="34" charset="0"/>
              </a:rPr>
              <a:t>Q8. Have you ever accessed Government of Canada services through an online account, such as My Service Canada Account or Canada Revenue Agency’s My Account?</a:t>
            </a:r>
            <a:r>
              <a:rPr lang="en-US" sz="1100" dirty="0">
                <a:latin typeface="Franklin Gothic Book" panose="020B0503020102020204" pitchFamily="34" charset="0"/>
              </a:rPr>
              <a:t> </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58052"/>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chemeClr val="tx1">
                    <a:lumMod val="65000"/>
                    <a:lumOff val="35000"/>
                  </a:schemeClr>
                </a:solidFill>
                <a:latin typeface="Franklin Gothic Book" panose="020B0503020102020204" pitchFamily="34" charset="0"/>
              </a:rPr>
              <a:t>Use of GC Services via an Online Account</a:t>
            </a:r>
          </a:p>
        </p:txBody>
      </p:sp>
      <p:graphicFrame>
        <p:nvGraphicFramePr>
          <p:cNvPr id="10" name="Chart 9">
            <a:extLst>
              <a:ext uri="{FF2B5EF4-FFF2-40B4-BE49-F238E27FC236}">
                <a16:creationId xmlns:a16="http://schemas.microsoft.com/office/drawing/2014/main" id="{B0EB11DC-580E-475B-9ABA-C4E5A561D55B}"/>
              </a:ext>
            </a:extLst>
          </p:cNvPr>
          <p:cNvGraphicFramePr/>
          <p:nvPr>
            <p:extLst/>
          </p:nvPr>
        </p:nvGraphicFramePr>
        <p:xfrm>
          <a:off x="424207" y="951572"/>
          <a:ext cx="8069344" cy="51245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525661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9801F2E-7EEF-4914-BF5B-CAA9186293FF}"/>
              </a:ext>
            </a:extLst>
          </p:cNvPr>
          <p:cNvSpPr/>
          <p:nvPr/>
        </p:nvSpPr>
        <p:spPr>
          <a:xfrm>
            <a:off x="0" y="6587020"/>
            <a:ext cx="9144000" cy="276999"/>
          </a:xfrm>
          <a:prstGeom prst="rect">
            <a:avLst/>
          </a:prstGeom>
        </p:spPr>
        <p:txBody>
          <a:bodyPr wrap="square">
            <a:spAutoFit/>
          </a:bodyPr>
          <a:lstStyle/>
          <a:p>
            <a:pPr algn="just"/>
            <a:r>
              <a:rPr lang="en-CA" sz="1200" dirty="0">
                <a:latin typeface="Franklin Gothic Book" panose="020B0503020102020204" pitchFamily="34" charset="0"/>
                <a:ea typeface="Microsoft JhengHei" panose="020B0604030504040204" pitchFamily="34" charset="-120"/>
                <a:cs typeface="Arial" panose="020B0604020202020204" pitchFamily="34" charset="0"/>
              </a:rPr>
              <a:t>Q6. </a:t>
            </a:r>
            <a:r>
              <a:rPr lang="en-CA" sz="1200" dirty="0">
                <a:latin typeface="Franklin Gothic Book" panose="020B0503020102020204" pitchFamily="34" charset="0"/>
              </a:rPr>
              <a:t>When you need to contact the Government of Canada for information or to receive service, how do you prefer to do so? </a:t>
            </a:r>
          </a:p>
        </p:txBody>
      </p:sp>
      <p:graphicFrame>
        <p:nvGraphicFramePr>
          <p:cNvPr id="3" name="Chart 2">
            <a:extLst>
              <a:ext uri="{FF2B5EF4-FFF2-40B4-BE49-F238E27FC236}">
                <a16:creationId xmlns:a16="http://schemas.microsoft.com/office/drawing/2014/main" id="{EEFDB43B-8130-4877-B92A-5DAD291911F4}"/>
              </a:ext>
            </a:extLst>
          </p:cNvPr>
          <p:cNvGraphicFramePr/>
          <p:nvPr>
            <p:extLst/>
          </p:nvPr>
        </p:nvGraphicFramePr>
        <p:xfrm>
          <a:off x="246888" y="951572"/>
          <a:ext cx="8246663" cy="5124538"/>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1">
            <a:extLst>
              <a:ext uri="{FF2B5EF4-FFF2-40B4-BE49-F238E27FC236}">
                <a16:creationId xmlns:a16="http://schemas.microsoft.com/office/drawing/2014/main" id="{73A61411-1D5F-44F2-978F-B93E34D7FFD1}"/>
              </a:ext>
            </a:extLst>
          </p:cNvPr>
          <p:cNvSpPr>
            <a:spLocks noGrp="1"/>
          </p:cNvSpPr>
          <p:nvPr>
            <p:ph type="title"/>
          </p:nvPr>
        </p:nvSpPr>
        <p:spPr>
          <a:xfrm>
            <a:off x="0" y="58053"/>
            <a:ext cx="9144000" cy="498768"/>
          </a:xfrm>
          <a:noFill/>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en-CA" sz="2400" b="1" dirty="0">
                <a:solidFill>
                  <a:schemeClr val="tx1">
                    <a:lumMod val="65000"/>
                    <a:lumOff val="35000"/>
                  </a:schemeClr>
                </a:solidFill>
                <a:latin typeface="Franklin Gothic Book" panose="020B0503020102020204" pitchFamily="34" charset="0"/>
              </a:rPr>
              <a:t>Preferred Channel to Contact the Government of Canada</a:t>
            </a:r>
            <a:endParaRPr lang="en-CA" sz="2200" b="1" dirty="0">
              <a:solidFill>
                <a:schemeClr val="tx1">
                  <a:lumMod val="65000"/>
                  <a:lumOff val="35000"/>
                </a:schemeClr>
              </a:solidFill>
              <a:latin typeface="Franklin Gothic Book" panose="020B0503020102020204" pitchFamily="34" charset="0"/>
            </a:endParaRPr>
          </a:p>
        </p:txBody>
      </p:sp>
    </p:spTree>
    <p:extLst>
      <p:ext uri="{BB962C8B-B14F-4D97-AF65-F5344CB8AC3E}">
        <p14:creationId xmlns:p14="http://schemas.microsoft.com/office/powerpoint/2010/main" val="11632388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9801F2E-7EEF-4914-BF5B-CAA9186293FF}"/>
              </a:ext>
            </a:extLst>
          </p:cNvPr>
          <p:cNvSpPr/>
          <p:nvPr/>
        </p:nvSpPr>
        <p:spPr>
          <a:xfrm>
            <a:off x="0" y="6257836"/>
            <a:ext cx="9144000" cy="430887"/>
          </a:xfrm>
          <a:prstGeom prst="rect">
            <a:avLst/>
          </a:prstGeom>
        </p:spPr>
        <p:txBody>
          <a:bodyPr wrap="square">
            <a:spAutoFit/>
          </a:bodyPr>
          <a:lstStyle/>
          <a:p>
            <a:pPr hangingPunct="0"/>
            <a:r>
              <a:rPr lang="en-CA" sz="1100" dirty="0">
                <a:latin typeface="Franklin Gothic Book" panose="020B0503020102020204" pitchFamily="34" charset="0"/>
              </a:rPr>
              <a:t>Q10A. To the best of your knowledge, are the following statements true or false? Would you say this is definitely true, probably true, probably false, or definitely false?</a:t>
            </a:r>
            <a:endParaRPr lang="en-CA" sz="1100" dirty="0">
              <a:latin typeface="Franklin Gothic Book" panose="020B0503020102020204" pitchFamily="34" charset="0"/>
              <a:ea typeface="Microsoft JhengHei" panose="020B0604030504040204" pitchFamily="34" charset="-120"/>
              <a:cs typeface="Arial" panose="020B0604020202020204" pitchFamily="34" charset="0"/>
            </a:endParaRPr>
          </a:p>
        </p:txBody>
      </p:sp>
      <p:graphicFrame>
        <p:nvGraphicFramePr>
          <p:cNvPr id="3" name="Chart 2">
            <a:extLst>
              <a:ext uri="{FF2B5EF4-FFF2-40B4-BE49-F238E27FC236}">
                <a16:creationId xmlns:a16="http://schemas.microsoft.com/office/drawing/2014/main" id="{EEFDB43B-8130-4877-B92A-5DAD291911F4}"/>
              </a:ext>
            </a:extLst>
          </p:cNvPr>
          <p:cNvGraphicFramePr/>
          <p:nvPr>
            <p:extLst/>
          </p:nvPr>
        </p:nvGraphicFramePr>
        <p:xfrm>
          <a:off x="537328" y="866731"/>
          <a:ext cx="8069344" cy="5124538"/>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1">
            <a:extLst>
              <a:ext uri="{FF2B5EF4-FFF2-40B4-BE49-F238E27FC236}">
                <a16:creationId xmlns:a16="http://schemas.microsoft.com/office/drawing/2014/main" id="{73A61411-1D5F-44F2-978F-B93E34D7FFD1}"/>
              </a:ext>
            </a:extLst>
          </p:cNvPr>
          <p:cNvSpPr>
            <a:spLocks noGrp="1"/>
          </p:cNvSpPr>
          <p:nvPr>
            <p:ph type="title"/>
          </p:nvPr>
        </p:nvSpPr>
        <p:spPr>
          <a:xfrm>
            <a:off x="0" y="58053"/>
            <a:ext cx="9144000" cy="498768"/>
          </a:xfrm>
          <a:noFill/>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en-CA" sz="2200" b="1" dirty="0">
                <a:solidFill>
                  <a:schemeClr val="tx1">
                    <a:lumMod val="65000"/>
                    <a:lumOff val="35000"/>
                  </a:schemeClr>
                </a:solidFill>
                <a:latin typeface="Franklin Gothic Book" panose="020B0503020102020204" pitchFamily="34" charset="0"/>
              </a:rPr>
              <a:t>Knowledge of GC’s Sharing of Personal information within Federal Govt.</a:t>
            </a:r>
          </a:p>
        </p:txBody>
      </p:sp>
    </p:spTree>
    <p:extLst>
      <p:ext uri="{BB962C8B-B14F-4D97-AF65-F5344CB8AC3E}">
        <p14:creationId xmlns:p14="http://schemas.microsoft.com/office/powerpoint/2010/main" val="13106244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9801F2E-7EEF-4914-BF5B-CAA9186293FF}"/>
              </a:ext>
            </a:extLst>
          </p:cNvPr>
          <p:cNvSpPr/>
          <p:nvPr/>
        </p:nvSpPr>
        <p:spPr>
          <a:xfrm>
            <a:off x="0" y="6257836"/>
            <a:ext cx="9144000" cy="430887"/>
          </a:xfrm>
          <a:prstGeom prst="rect">
            <a:avLst/>
          </a:prstGeom>
        </p:spPr>
        <p:txBody>
          <a:bodyPr wrap="square">
            <a:spAutoFit/>
          </a:bodyPr>
          <a:lstStyle/>
          <a:p>
            <a:pPr hangingPunct="0"/>
            <a:r>
              <a:rPr lang="en-CA" sz="1100" dirty="0">
                <a:latin typeface="Franklin Gothic Book" panose="020B0503020102020204" pitchFamily="34" charset="0"/>
              </a:rPr>
              <a:t>Q10B. To the best of your knowledge, are the following statements true or false? Would you say this is definitely true, probably true, probably false, or definitely false?</a:t>
            </a:r>
            <a:endParaRPr lang="en-CA" sz="1100" dirty="0">
              <a:latin typeface="Franklin Gothic Book" panose="020B0503020102020204" pitchFamily="34" charset="0"/>
              <a:ea typeface="Microsoft JhengHei" panose="020B0604030504040204" pitchFamily="34" charset="-120"/>
              <a:cs typeface="Arial" panose="020B0604020202020204" pitchFamily="34" charset="0"/>
            </a:endParaRPr>
          </a:p>
        </p:txBody>
      </p:sp>
      <p:graphicFrame>
        <p:nvGraphicFramePr>
          <p:cNvPr id="3" name="Chart 2">
            <a:extLst>
              <a:ext uri="{FF2B5EF4-FFF2-40B4-BE49-F238E27FC236}">
                <a16:creationId xmlns:a16="http://schemas.microsoft.com/office/drawing/2014/main" id="{EEFDB43B-8130-4877-B92A-5DAD291911F4}"/>
              </a:ext>
            </a:extLst>
          </p:cNvPr>
          <p:cNvGraphicFramePr/>
          <p:nvPr>
            <p:extLst/>
          </p:nvPr>
        </p:nvGraphicFramePr>
        <p:xfrm>
          <a:off x="424207" y="951572"/>
          <a:ext cx="8069344" cy="5124538"/>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1">
            <a:extLst>
              <a:ext uri="{FF2B5EF4-FFF2-40B4-BE49-F238E27FC236}">
                <a16:creationId xmlns:a16="http://schemas.microsoft.com/office/drawing/2014/main" id="{73A61411-1D5F-44F2-978F-B93E34D7FFD1}"/>
              </a:ext>
            </a:extLst>
          </p:cNvPr>
          <p:cNvSpPr>
            <a:spLocks noGrp="1"/>
          </p:cNvSpPr>
          <p:nvPr>
            <p:ph type="title"/>
          </p:nvPr>
        </p:nvSpPr>
        <p:spPr>
          <a:xfrm>
            <a:off x="0" y="58053"/>
            <a:ext cx="9144000" cy="498768"/>
          </a:xfrm>
          <a:noFill/>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en-CA" sz="2200" b="1" dirty="0">
                <a:solidFill>
                  <a:schemeClr val="tx1">
                    <a:lumMod val="65000"/>
                    <a:lumOff val="35000"/>
                  </a:schemeClr>
                </a:solidFill>
                <a:latin typeface="Franklin Gothic Book" panose="020B0503020102020204" pitchFamily="34" charset="0"/>
              </a:rPr>
              <a:t>Knowledge of GC’s Sharing of Personal information with P/T Govts.</a:t>
            </a:r>
          </a:p>
        </p:txBody>
      </p:sp>
    </p:spTree>
    <p:extLst>
      <p:ext uri="{BB962C8B-B14F-4D97-AF65-F5344CB8AC3E}">
        <p14:creationId xmlns:p14="http://schemas.microsoft.com/office/powerpoint/2010/main" val="17935809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9801F2E-7EEF-4914-BF5B-CAA9186293FF}"/>
              </a:ext>
            </a:extLst>
          </p:cNvPr>
          <p:cNvSpPr/>
          <p:nvPr/>
        </p:nvSpPr>
        <p:spPr>
          <a:xfrm>
            <a:off x="0" y="6257836"/>
            <a:ext cx="9144000" cy="600164"/>
          </a:xfrm>
          <a:prstGeom prst="rect">
            <a:avLst/>
          </a:prstGeom>
        </p:spPr>
        <p:txBody>
          <a:bodyPr wrap="square">
            <a:spAutoFit/>
          </a:bodyPr>
          <a:lstStyle/>
          <a:p>
            <a:pPr hangingPunct="0"/>
            <a:r>
              <a:rPr lang="en-CA" sz="1100" dirty="0">
                <a:latin typeface="Franklin Gothic Book" panose="020B0503020102020204" pitchFamily="34" charset="0"/>
                <a:ea typeface="Microsoft JhengHei" panose="020B0604030504040204" pitchFamily="34" charset="-120"/>
                <a:cs typeface="Arial" panose="020B0604020202020204" pitchFamily="34" charset="0"/>
              </a:rPr>
              <a:t>Q11. </a:t>
            </a:r>
            <a:r>
              <a:rPr lang="en-CA" sz="1100" dirty="0">
                <a:latin typeface="Franklin Gothic Book" panose="020B0503020102020204" pitchFamily="34" charset="0"/>
              </a:rPr>
              <a:t>In the future, Canadians may have the option of providing their personal information, like phone number, date of birth or home address, </a:t>
            </a:r>
            <a:r>
              <a:rPr lang="en-CA" sz="1100" u="sng" dirty="0">
                <a:latin typeface="Franklin Gothic Book" panose="020B0503020102020204" pitchFamily="34" charset="0"/>
              </a:rPr>
              <a:t>only once</a:t>
            </a:r>
            <a:r>
              <a:rPr lang="en-CA" sz="1100" dirty="0">
                <a:latin typeface="Franklin Gothic Book" panose="020B0503020102020204" pitchFamily="34" charset="0"/>
              </a:rPr>
              <a:t> in order to access services from all Government of Canada departments. Do you agree or disagree with this approach? Would that be strongly [agree / disagree] or moderately [agree / disagree]? </a:t>
            </a:r>
            <a:endParaRPr lang="en-CA" sz="1100" dirty="0">
              <a:latin typeface="Franklin Gothic Book" panose="020B0503020102020204" pitchFamily="34" charset="0"/>
              <a:ea typeface="Microsoft JhengHei" panose="020B0604030504040204" pitchFamily="34" charset="-120"/>
              <a:cs typeface="Arial" panose="020B0604020202020204" pitchFamily="34" charset="0"/>
            </a:endParaRPr>
          </a:p>
        </p:txBody>
      </p:sp>
      <p:graphicFrame>
        <p:nvGraphicFramePr>
          <p:cNvPr id="3" name="Chart 2">
            <a:extLst>
              <a:ext uri="{FF2B5EF4-FFF2-40B4-BE49-F238E27FC236}">
                <a16:creationId xmlns:a16="http://schemas.microsoft.com/office/drawing/2014/main" id="{EEFDB43B-8130-4877-B92A-5DAD291911F4}"/>
              </a:ext>
            </a:extLst>
          </p:cNvPr>
          <p:cNvGraphicFramePr/>
          <p:nvPr>
            <p:extLst/>
          </p:nvPr>
        </p:nvGraphicFramePr>
        <p:xfrm>
          <a:off x="424207" y="951572"/>
          <a:ext cx="8069344" cy="5124538"/>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1">
            <a:extLst>
              <a:ext uri="{FF2B5EF4-FFF2-40B4-BE49-F238E27FC236}">
                <a16:creationId xmlns:a16="http://schemas.microsoft.com/office/drawing/2014/main" id="{73A61411-1D5F-44F2-978F-B93E34D7FFD1}"/>
              </a:ext>
            </a:extLst>
          </p:cNvPr>
          <p:cNvSpPr>
            <a:spLocks noGrp="1"/>
          </p:cNvSpPr>
          <p:nvPr>
            <p:ph type="title"/>
          </p:nvPr>
        </p:nvSpPr>
        <p:spPr>
          <a:xfrm>
            <a:off x="0" y="58053"/>
            <a:ext cx="9144000" cy="498768"/>
          </a:xfrm>
          <a:noFill/>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en-CA" sz="3000" b="1" dirty="0">
                <a:solidFill>
                  <a:schemeClr val="tx1">
                    <a:lumMod val="65000"/>
                    <a:lumOff val="35000"/>
                  </a:schemeClr>
                </a:solidFill>
                <a:latin typeface="Franklin Gothic Book" panose="020B0503020102020204" pitchFamily="34" charset="0"/>
              </a:rPr>
              <a:t>Support for “Tell Us Once” Approach to Service Delivery</a:t>
            </a:r>
          </a:p>
        </p:txBody>
      </p:sp>
    </p:spTree>
    <p:extLst>
      <p:ext uri="{BB962C8B-B14F-4D97-AF65-F5344CB8AC3E}">
        <p14:creationId xmlns:p14="http://schemas.microsoft.com/office/powerpoint/2010/main" val="3339787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398089"/>
            <a:ext cx="9144000" cy="430887"/>
          </a:xfrm>
          <a:prstGeom prst="rect">
            <a:avLst/>
          </a:prstGeom>
          <a:noFill/>
          <a:ln w="3175">
            <a:noFill/>
          </a:ln>
        </p:spPr>
        <p:txBody>
          <a:bodyPr wrap="square" rtlCol="0">
            <a:spAutoFit/>
          </a:bodyPr>
          <a:lstStyle/>
          <a:p>
            <a:r>
              <a:rPr lang="en-CA" sz="1100" dirty="0">
                <a:latin typeface="Franklin Gothic Book" panose="020B0503020102020204" pitchFamily="34" charset="0"/>
              </a:rPr>
              <a:t>Q12A. I’m now going to describe to you </a:t>
            </a:r>
            <a:r>
              <a:rPr lang="en-CA" sz="1100" u="sng" dirty="0">
                <a:latin typeface="Franklin Gothic Book" panose="020B0503020102020204" pitchFamily="34" charset="0"/>
              </a:rPr>
              <a:t>two</a:t>
            </a:r>
            <a:r>
              <a:rPr lang="en-CA" sz="1100" dirty="0">
                <a:latin typeface="Franklin Gothic Book" panose="020B0503020102020204" pitchFamily="34" charset="0"/>
              </a:rPr>
              <a:t> examples of how service delivery could work. For each one, I’d like you to tell me whether or not you are comfortable with the approach, using a scale from 1 to 5, where “1” is not at all comfortable, and “5” is very comfortable. </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148856" y="150702"/>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2800" b="1" dirty="0">
                <a:solidFill>
                  <a:schemeClr val="tx1">
                    <a:lumMod val="65000"/>
                    <a:lumOff val="35000"/>
                  </a:schemeClr>
                </a:solidFill>
                <a:latin typeface="Franklin Gothic Book" panose="020B0503020102020204" pitchFamily="34" charset="0"/>
              </a:rPr>
              <a:t>Comfort with sharing of Personal Information within GC</a:t>
            </a:r>
          </a:p>
        </p:txBody>
      </p:sp>
      <p:graphicFrame>
        <p:nvGraphicFramePr>
          <p:cNvPr id="6" name="Chart 5">
            <a:extLst>
              <a:ext uri="{FF2B5EF4-FFF2-40B4-BE49-F238E27FC236}">
                <a16:creationId xmlns:a16="http://schemas.microsoft.com/office/drawing/2014/main" id="{067A050C-C3A4-4540-BE9A-936F7DA8EC30}"/>
              </a:ext>
            </a:extLst>
          </p:cNvPr>
          <p:cNvGraphicFramePr/>
          <p:nvPr>
            <p:extLst/>
          </p:nvPr>
        </p:nvGraphicFramePr>
        <p:xfrm>
          <a:off x="0" y="1100662"/>
          <a:ext cx="9144000" cy="522275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676180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398089"/>
            <a:ext cx="9144000" cy="430887"/>
          </a:xfrm>
          <a:prstGeom prst="rect">
            <a:avLst/>
          </a:prstGeom>
          <a:noFill/>
          <a:ln w="3175">
            <a:noFill/>
          </a:ln>
        </p:spPr>
        <p:txBody>
          <a:bodyPr wrap="square" rtlCol="0">
            <a:spAutoFit/>
          </a:bodyPr>
          <a:lstStyle/>
          <a:p>
            <a:r>
              <a:rPr lang="en-CA" sz="1100" dirty="0">
                <a:latin typeface="Franklin Gothic Book" panose="020B0503020102020204" pitchFamily="34" charset="0"/>
              </a:rPr>
              <a:t>Q12B. I’m now going to describe to you </a:t>
            </a:r>
            <a:r>
              <a:rPr lang="en-CA" sz="1100" u="sng" dirty="0">
                <a:latin typeface="Franklin Gothic Book" panose="020B0503020102020204" pitchFamily="34" charset="0"/>
              </a:rPr>
              <a:t>two</a:t>
            </a:r>
            <a:r>
              <a:rPr lang="en-CA" sz="1100" dirty="0">
                <a:latin typeface="Franklin Gothic Book" panose="020B0503020102020204" pitchFamily="34" charset="0"/>
              </a:rPr>
              <a:t> examples of how service delivery could work. For each one, I’d like you to tell me whether or not you are comfortable with the approach, using a scale from 1 to 5, where “1” is not at all comfortable, and “5” is very comfortable. </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148856" y="150702"/>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2200" b="1" dirty="0">
                <a:solidFill>
                  <a:schemeClr val="tx1">
                    <a:lumMod val="65000"/>
                    <a:lumOff val="35000"/>
                  </a:schemeClr>
                </a:solidFill>
                <a:latin typeface="Franklin Gothic Book" panose="020B0503020102020204" pitchFamily="34" charset="0"/>
              </a:rPr>
              <a:t>Comfort with sharing of Personal Information between GC and P/T Govts.</a:t>
            </a:r>
          </a:p>
        </p:txBody>
      </p:sp>
      <p:graphicFrame>
        <p:nvGraphicFramePr>
          <p:cNvPr id="6" name="Chart 5">
            <a:extLst>
              <a:ext uri="{FF2B5EF4-FFF2-40B4-BE49-F238E27FC236}">
                <a16:creationId xmlns:a16="http://schemas.microsoft.com/office/drawing/2014/main" id="{067A050C-C3A4-4540-BE9A-936F7DA8EC30}"/>
              </a:ext>
            </a:extLst>
          </p:cNvPr>
          <p:cNvGraphicFramePr/>
          <p:nvPr>
            <p:extLst/>
          </p:nvPr>
        </p:nvGraphicFramePr>
        <p:xfrm>
          <a:off x="0" y="1100662"/>
          <a:ext cx="9144000" cy="522275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638366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9801F2E-7EEF-4914-BF5B-CAA9186293FF}"/>
              </a:ext>
            </a:extLst>
          </p:cNvPr>
          <p:cNvSpPr/>
          <p:nvPr/>
        </p:nvSpPr>
        <p:spPr>
          <a:xfrm>
            <a:off x="0" y="6314294"/>
            <a:ext cx="9144000" cy="461665"/>
          </a:xfrm>
          <a:prstGeom prst="rect">
            <a:avLst/>
          </a:prstGeom>
        </p:spPr>
        <p:txBody>
          <a:bodyPr wrap="square">
            <a:spAutoFit/>
          </a:bodyPr>
          <a:lstStyle/>
          <a:p>
            <a:pPr hangingPunct="0"/>
            <a:r>
              <a:rPr lang="en-CA" sz="1200" dirty="0">
                <a:latin typeface="Franklin Gothic Book" panose="020B0503020102020204" pitchFamily="34" charset="0"/>
                <a:ea typeface="Microsoft JhengHei" panose="020B0604030504040204" pitchFamily="34" charset="-120"/>
                <a:cs typeface="Arial" panose="020B0604020202020204" pitchFamily="34" charset="0"/>
              </a:rPr>
              <a:t>Q13. </a:t>
            </a:r>
            <a:r>
              <a:rPr lang="en-US" sz="1200" dirty="0">
                <a:latin typeface="Franklin Gothic Book" panose="020B0503020102020204" pitchFamily="34" charset="0"/>
              </a:rPr>
              <a:t>When one Government of Canada department collects personal information from you, how would you want to be asked to give your permission for this information to be shared with other departments to deliver different government services to you? </a:t>
            </a:r>
          </a:p>
        </p:txBody>
      </p:sp>
      <p:graphicFrame>
        <p:nvGraphicFramePr>
          <p:cNvPr id="3" name="Chart 2">
            <a:extLst>
              <a:ext uri="{FF2B5EF4-FFF2-40B4-BE49-F238E27FC236}">
                <a16:creationId xmlns:a16="http://schemas.microsoft.com/office/drawing/2014/main" id="{EEFDB43B-8130-4877-B92A-5DAD291911F4}"/>
              </a:ext>
            </a:extLst>
          </p:cNvPr>
          <p:cNvGraphicFramePr/>
          <p:nvPr>
            <p:extLst/>
          </p:nvPr>
        </p:nvGraphicFramePr>
        <p:xfrm>
          <a:off x="-47325" y="1297758"/>
          <a:ext cx="9592783" cy="4677603"/>
        </p:xfrm>
        <a:graphic>
          <a:graphicData uri="http://schemas.openxmlformats.org/drawingml/2006/chart">
            <c:chart xmlns:c="http://schemas.openxmlformats.org/drawingml/2006/chart" xmlns:r="http://schemas.openxmlformats.org/officeDocument/2006/relationships" r:id="rId3"/>
          </a:graphicData>
        </a:graphic>
      </p:graphicFrame>
      <p:sp>
        <p:nvSpPr>
          <p:cNvPr id="6" name="Title 1">
            <a:extLst>
              <a:ext uri="{FF2B5EF4-FFF2-40B4-BE49-F238E27FC236}">
                <a16:creationId xmlns:a16="http://schemas.microsoft.com/office/drawing/2014/main" id="{517ED69C-CAAC-45F5-B948-68413E338BA4}"/>
              </a:ext>
            </a:extLst>
          </p:cNvPr>
          <p:cNvSpPr txBox="1">
            <a:spLocks/>
          </p:cNvSpPr>
          <p:nvPr/>
        </p:nvSpPr>
        <p:spPr>
          <a:xfrm>
            <a:off x="0" y="58052"/>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2600" b="1" dirty="0">
                <a:solidFill>
                  <a:schemeClr val="tx1">
                    <a:lumMod val="65000"/>
                    <a:lumOff val="35000"/>
                  </a:schemeClr>
                </a:solidFill>
                <a:latin typeface="Franklin Gothic Book" panose="020B0503020102020204" pitchFamily="34" charset="0"/>
              </a:rPr>
              <a:t>Preferred Approach to Providing Consent for Information Sharing</a:t>
            </a:r>
          </a:p>
        </p:txBody>
      </p:sp>
      <p:pic>
        <p:nvPicPr>
          <p:cNvPr id="7" name="Picture 6">
            <a:extLst>
              <a:ext uri="{FF2B5EF4-FFF2-40B4-BE49-F238E27FC236}">
                <a16:creationId xmlns:a16="http://schemas.microsoft.com/office/drawing/2014/main" id="{806A1939-8C45-4938-96AC-1F04CA75967C}"/>
              </a:ext>
            </a:extLst>
          </p:cNvPr>
          <p:cNvPicPr/>
          <p:nvPr/>
        </p:nvPicPr>
        <p:blipFill rotWithShape="1">
          <a:blip r:embed="rId4">
            <a:extLst>
              <a:ext uri="{28A0092B-C50C-407E-A947-70E740481C1C}">
                <a14:useLocalDpi xmlns:a14="http://schemas.microsoft.com/office/drawing/2010/main" val="0"/>
              </a:ext>
            </a:extLst>
          </a:blip>
          <a:srcRect l="19770" t="2869" r="18806" b="90552"/>
          <a:stretch/>
        </p:blipFill>
        <p:spPr bwMode="auto">
          <a:xfrm>
            <a:off x="2828895" y="1435666"/>
            <a:ext cx="3656330" cy="24892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6109029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398089"/>
            <a:ext cx="9144000" cy="430887"/>
          </a:xfrm>
          <a:prstGeom prst="rect">
            <a:avLst/>
          </a:prstGeom>
          <a:noFill/>
          <a:ln w="3175">
            <a:noFill/>
          </a:ln>
        </p:spPr>
        <p:txBody>
          <a:bodyPr wrap="square" rtlCol="0">
            <a:spAutoFit/>
          </a:bodyPr>
          <a:lstStyle/>
          <a:p>
            <a:r>
              <a:rPr lang="en-CA" sz="1100" dirty="0">
                <a:latin typeface="Franklin Gothic Book" panose="020B0503020102020204" pitchFamily="34" charset="0"/>
              </a:rPr>
              <a:t>Q16. Finally, to what extent do you trust the following organizations to protect the personal information you share with them? Please use a scale from 1 to 5, where “1” means not at all, and “5” means a great deal. How about ….? </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148856" y="150702"/>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2400" b="1" dirty="0">
                <a:solidFill>
                  <a:schemeClr val="tx1">
                    <a:lumMod val="65000"/>
                    <a:lumOff val="35000"/>
                  </a:schemeClr>
                </a:solidFill>
                <a:latin typeface="Franklin Gothic Book" panose="020B0503020102020204" pitchFamily="34" charset="0"/>
              </a:rPr>
              <a:t>Trust in Protection of Personal Information by Federal Govt.</a:t>
            </a:r>
            <a:endParaRPr lang="en-CA" sz="2200" b="1" dirty="0">
              <a:solidFill>
                <a:schemeClr val="tx1">
                  <a:lumMod val="65000"/>
                  <a:lumOff val="35000"/>
                </a:schemeClr>
              </a:solidFill>
              <a:latin typeface="Franklin Gothic Book" panose="020B0503020102020204" pitchFamily="34" charset="0"/>
            </a:endParaRPr>
          </a:p>
        </p:txBody>
      </p:sp>
      <p:graphicFrame>
        <p:nvGraphicFramePr>
          <p:cNvPr id="6" name="Chart 5">
            <a:extLst>
              <a:ext uri="{FF2B5EF4-FFF2-40B4-BE49-F238E27FC236}">
                <a16:creationId xmlns:a16="http://schemas.microsoft.com/office/drawing/2014/main" id="{067A050C-C3A4-4540-BE9A-936F7DA8EC30}"/>
              </a:ext>
            </a:extLst>
          </p:cNvPr>
          <p:cNvGraphicFramePr/>
          <p:nvPr>
            <p:extLst/>
          </p:nvPr>
        </p:nvGraphicFramePr>
        <p:xfrm>
          <a:off x="0" y="904416"/>
          <a:ext cx="9144000" cy="522275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09897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403085"/>
            <a:ext cx="9144000" cy="461665"/>
          </a:xfrm>
          <a:prstGeom prst="rect">
            <a:avLst/>
          </a:prstGeom>
          <a:noFill/>
          <a:ln w="3175">
            <a:noFill/>
          </a:ln>
        </p:spPr>
        <p:txBody>
          <a:bodyPr wrap="square" rtlCol="0">
            <a:spAutoFit/>
          </a:bodyPr>
          <a:lstStyle/>
          <a:p>
            <a:r>
              <a:rPr lang="en-CA" sz="1200" dirty="0">
                <a:latin typeface="Franklin Gothic Book" panose="020B0503020102020204" pitchFamily="34" charset="0"/>
              </a:rPr>
              <a:t>Q3. In the last few years, have you done any of the following online with any level of </a:t>
            </a:r>
            <a:r>
              <a:rPr lang="en-CA" sz="1200" u="sng" dirty="0">
                <a:latin typeface="Franklin Gothic Book" panose="020B0503020102020204" pitchFamily="34" charset="0"/>
              </a:rPr>
              <a:t>government</a:t>
            </a:r>
            <a:r>
              <a:rPr lang="en-CA" sz="1200" dirty="0">
                <a:latin typeface="Franklin Gothic Book" panose="020B0503020102020204" pitchFamily="34" charset="0"/>
              </a:rPr>
              <a:t> in Canada? How about…? </a:t>
            </a:r>
          </a:p>
          <a:p>
            <a:r>
              <a:rPr lang="en-US" sz="1200" dirty="0">
                <a:latin typeface="Franklin Gothic Book" panose="020B0503020102020204" pitchFamily="34" charset="0"/>
              </a:rPr>
              <a:t>Base: Respondents who use the Internet; n=2,228. DK/NR: &lt;0.5%-1%</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43538"/>
            <a:ext cx="9144000" cy="52883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rgbClr val="595958"/>
                </a:solidFill>
                <a:latin typeface="Franklin Gothic Book" panose="020B0503020102020204" pitchFamily="34" charset="0"/>
              </a:rPr>
              <a:t>Use of Online Government Services</a:t>
            </a:r>
            <a:endParaRPr lang="en-CA" sz="3000" b="1" dirty="0">
              <a:solidFill>
                <a:schemeClr val="tx1">
                  <a:lumMod val="65000"/>
                  <a:lumOff val="35000"/>
                </a:schemeClr>
              </a:solidFill>
              <a:latin typeface="Franklin Gothic Book" panose="020B0503020102020204" pitchFamily="34" charset="0"/>
            </a:endParaRPr>
          </a:p>
        </p:txBody>
      </p:sp>
      <p:graphicFrame>
        <p:nvGraphicFramePr>
          <p:cNvPr id="10" name="Chart 9">
            <a:extLst>
              <a:ext uri="{FF2B5EF4-FFF2-40B4-BE49-F238E27FC236}">
                <a16:creationId xmlns:a16="http://schemas.microsoft.com/office/drawing/2014/main" id="{81614D9E-89CD-4145-88FB-3BB537595491}"/>
              </a:ext>
            </a:extLst>
          </p:cNvPr>
          <p:cNvGraphicFramePr/>
          <p:nvPr>
            <p:extLst>
              <p:ext uri="{D42A27DB-BD31-4B8C-83A1-F6EECF244321}">
                <p14:modId xmlns:p14="http://schemas.microsoft.com/office/powerpoint/2010/main" val="254793067"/>
              </p:ext>
            </p:extLst>
          </p:nvPr>
        </p:nvGraphicFramePr>
        <p:xfrm>
          <a:off x="-348793" y="1044355"/>
          <a:ext cx="10508344" cy="50600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79465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403085"/>
            <a:ext cx="9144000" cy="461665"/>
          </a:xfrm>
          <a:prstGeom prst="rect">
            <a:avLst/>
          </a:prstGeom>
          <a:noFill/>
          <a:ln w="3175">
            <a:noFill/>
          </a:ln>
        </p:spPr>
        <p:txBody>
          <a:bodyPr wrap="square" rtlCol="0">
            <a:spAutoFit/>
          </a:bodyPr>
          <a:lstStyle/>
          <a:p>
            <a:r>
              <a:rPr lang="en-CA" sz="1200" dirty="0">
                <a:latin typeface="Franklin Gothic Book" panose="020B0503020102020204" pitchFamily="34" charset="0"/>
              </a:rPr>
              <a:t>Q4. Why have you </a:t>
            </a:r>
            <a:r>
              <a:rPr lang="en-CA" sz="1200" u="sng" dirty="0">
                <a:latin typeface="Franklin Gothic Book" panose="020B0503020102020204" pitchFamily="34" charset="0"/>
              </a:rPr>
              <a:t>not</a:t>
            </a:r>
            <a:r>
              <a:rPr lang="en-CA" sz="1200" dirty="0">
                <a:latin typeface="Franklin Gothic Book" panose="020B0503020102020204" pitchFamily="34" charset="0"/>
              </a:rPr>
              <a:t> tried to complete tasks or transactions using online government services?  </a:t>
            </a:r>
          </a:p>
          <a:p>
            <a:r>
              <a:rPr lang="en-US" sz="1200" dirty="0">
                <a:latin typeface="Franklin Gothic Book" panose="020B0503020102020204" pitchFamily="34" charset="0"/>
              </a:rPr>
              <a:t>Base: Respondents who do not use government services online; n=484. DK/NR: 5%. [Multiple responses accepted.]</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21784"/>
            <a:ext cx="9144000" cy="457204"/>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rgbClr val="595958"/>
                </a:solidFill>
                <a:latin typeface="Franklin Gothic Book" panose="020B0503020102020204" pitchFamily="34" charset="0"/>
              </a:rPr>
              <a:t>Reasons for Not Using Online Government Services</a:t>
            </a:r>
            <a:endParaRPr lang="en-CA" sz="3000" b="1" dirty="0">
              <a:solidFill>
                <a:schemeClr val="tx1">
                  <a:lumMod val="65000"/>
                  <a:lumOff val="35000"/>
                </a:schemeClr>
              </a:solidFill>
              <a:latin typeface="Franklin Gothic Book" panose="020B0503020102020204" pitchFamily="34" charset="0"/>
            </a:endParaRPr>
          </a:p>
        </p:txBody>
      </p:sp>
      <p:graphicFrame>
        <p:nvGraphicFramePr>
          <p:cNvPr id="6" name="Chart 5">
            <a:extLst>
              <a:ext uri="{FF2B5EF4-FFF2-40B4-BE49-F238E27FC236}">
                <a16:creationId xmlns:a16="http://schemas.microsoft.com/office/drawing/2014/main" id="{3EFBDAFA-F420-4591-9F01-ACDEB3EFA528}"/>
              </a:ext>
            </a:extLst>
          </p:cNvPr>
          <p:cNvGraphicFramePr/>
          <p:nvPr>
            <p:extLst>
              <p:ext uri="{D42A27DB-BD31-4B8C-83A1-F6EECF244321}">
                <p14:modId xmlns:p14="http://schemas.microsoft.com/office/powerpoint/2010/main" val="4032322233"/>
              </p:ext>
            </p:extLst>
          </p:nvPr>
        </p:nvGraphicFramePr>
        <p:xfrm>
          <a:off x="91386" y="856341"/>
          <a:ext cx="8936502" cy="52492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43007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403085"/>
            <a:ext cx="9144000" cy="461665"/>
          </a:xfrm>
          <a:prstGeom prst="rect">
            <a:avLst/>
          </a:prstGeom>
          <a:noFill/>
          <a:ln w="3175">
            <a:noFill/>
          </a:ln>
        </p:spPr>
        <p:txBody>
          <a:bodyPr wrap="square" rtlCol="0">
            <a:spAutoFit/>
          </a:bodyPr>
          <a:lstStyle/>
          <a:p>
            <a:r>
              <a:rPr lang="en-CA" sz="1200" dirty="0">
                <a:latin typeface="Franklin Gothic Book" panose="020B0503020102020204" pitchFamily="34" charset="0"/>
              </a:rPr>
              <a:t>Q5. What would encourage or motivate you to use more/start using online government services? Anything else? </a:t>
            </a:r>
          </a:p>
          <a:p>
            <a:r>
              <a:rPr lang="en-US" sz="1200" dirty="0">
                <a:latin typeface="Franklin Gothic Book" panose="020B0503020102020204" pitchFamily="34" charset="0"/>
              </a:rPr>
              <a:t>Base: Respondents who use the internet; n=2,228. DK/NR: 10%. [Multiple responses accepted.]</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43539"/>
            <a:ext cx="9144000" cy="457204"/>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2700" b="1" dirty="0">
                <a:solidFill>
                  <a:srgbClr val="595958"/>
                </a:solidFill>
                <a:latin typeface="Franklin Gothic Book" panose="020B0503020102020204" pitchFamily="34" charset="0"/>
              </a:rPr>
              <a:t>Motivations to Use Online Government Services in the Future</a:t>
            </a:r>
            <a:endParaRPr lang="en-CA" sz="2700" b="1" dirty="0">
              <a:solidFill>
                <a:schemeClr val="tx1">
                  <a:lumMod val="65000"/>
                  <a:lumOff val="35000"/>
                </a:schemeClr>
              </a:solidFill>
              <a:latin typeface="Franklin Gothic Book" panose="020B0503020102020204" pitchFamily="34" charset="0"/>
            </a:endParaRPr>
          </a:p>
        </p:txBody>
      </p:sp>
      <p:graphicFrame>
        <p:nvGraphicFramePr>
          <p:cNvPr id="6" name="Chart 5">
            <a:extLst>
              <a:ext uri="{FF2B5EF4-FFF2-40B4-BE49-F238E27FC236}">
                <a16:creationId xmlns:a16="http://schemas.microsoft.com/office/drawing/2014/main" id="{3EFBDAFA-F420-4591-9F01-ACDEB3EFA528}"/>
              </a:ext>
            </a:extLst>
          </p:cNvPr>
          <p:cNvGraphicFramePr/>
          <p:nvPr>
            <p:extLst>
              <p:ext uri="{D42A27DB-BD31-4B8C-83A1-F6EECF244321}">
                <p14:modId xmlns:p14="http://schemas.microsoft.com/office/powerpoint/2010/main" val="3935662881"/>
              </p:ext>
            </p:extLst>
          </p:nvPr>
        </p:nvGraphicFramePr>
        <p:xfrm>
          <a:off x="0" y="500743"/>
          <a:ext cx="9282953" cy="59023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25291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369061"/>
            <a:ext cx="9144000" cy="430887"/>
          </a:xfrm>
          <a:prstGeom prst="rect">
            <a:avLst/>
          </a:prstGeom>
          <a:noFill/>
          <a:ln w="3175">
            <a:noFill/>
          </a:ln>
        </p:spPr>
        <p:txBody>
          <a:bodyPr wrap="square" rtlCol="0">
            <a:spAutoFit/>
          </a:bodyPr>
          <a:lstStyle/>
          <a:p>
            <a:r>
              <a:rPr lang="en-CA" sz="1100" dirty="0">
                <a:latin typeface="Franklin Gothic Book" panose="020B0503020102020204" pitchFamily="34" charset="0"/>
              </a:rPr>
              <a:t>Q8. Have you ever accessed Government of Canada services through an online account, such as My Service Canada Account or Canada Revenue Agency’s My Account?</a:t>
            </a:r>
            <a:r>
              <a:rPr lang="en-US" sz="1100" dirty="0">
                <a:latin typeface="Franklin Gothic Book" panose="020B0503020102020204" pitchFamily="34" charset="0"/>
              </a:rPr>
              <a:t> Base: Respondents who use the Internet; n=2,228. DK/NR: 1%</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58052"/>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chemeClr val="tx1">
                    <a:lumMod val="65000"/>
                    <a:lumOff val="35000"/>
                  </a:schemeClr>
                </a:solidFill>
                <a:latin typeface="Franklin Gothic Book" panose="020B0503020102020204" pitchFamily="34" charset="0"/>
              </a:rPr>
              <a:t>Accessing GC Services via an Online Account</a:t>
            </a:r>
          </a:p>
        </p:txBody>
      </p:sp>
      <p:graphicFrame>
        <p:nvGraphicFramePr>
          <p:cNvPr id="6" name="Chart 5">
            <a:extLst>
              <a:ext uri="{FF2B5EF4-FFF2-40B4-BE49-F238E27FC236}">
                <a16:creationId xmlns:a16="http://schemas.microsoft.com/office/drawing/2014/main" id="{0056C3CB-0017-42C9-B1E5-AD28333E446F}"/>
              </a:ext>
            </a:extLst>
          </p:cNvPr>
          <p:cNvGraphicFramePr/>
          <p:nvPr>
            <p:extLst>
              <p:ext uri="{D42A27DB-BD31-4B8C-83A1-F6EECF244321}">
                <p14:modId xmlns:p14="http://schemas.microsoft.com/office/powerpoint/2010/main" val="665089986"/>
              </p:ext>
            </p:extLst>
          </p:nvPr>
        </p:nvGraphicFramePr>
        <p:xfrm>
          <a:off x="0" y="835059"/>
          <a:ext cx="4801931" cy="44716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90185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108873"/>
            <a:ext cx="9144000" cy="430887"/>
          </a:xfrm>
          <a:prstGeom prst="rect">
            <a:avLst/>
          </a:prstGeom>
          <a:noFill/>
          <a:ln w="3175">
            <a:noFill/>
          </a:ln>
        </p:spPr>
        <p:txBody>
          <a:bodyPr wrap="square" rtlCol="0">
            <a:spAutoFit/>
          </a:bodyPr>
          <a:lstStyle/>
          <a:p>
            <a:r>
              <a:rPr lang="en-CA" sz="1100" dirty="0">
                <a:latin typeface="Franklin Gothic Book" panose="020B0503020102020204" pitchFamily="34" charset="0"/>
              </a:rPr>
              <a:t>Q9. What is your preferred method of signing into Government of Canada online services? </a:t>
            </a:r>
            <a:r>
              <a:rPr lang="en-US" sz="1100" dirty="0">
                <a:latin typeface="Franklin Gothic Book" panose="020B0503020102020204" pitchFamily="34" charset="0"/>
              </a:rPr>
              <a:t>Base: Respondents who accessed Government of Canada services through an online account; n=1,276.</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76842"/>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chemeClr val="tx1">
                    <a:lumMod val="65000"/>
                    <a:lumOff val="35000"/>
                  </a:schemeClr>
                </a:solidFill>
                <a:latin typeface="Franklin Gothic Book" panose="020B0503020102020204" pitchFamily="34" charset="0"/>
              </a:rPr>
              <a:t>Preferred method of signing into a GC online account</a:t>
            </a:r>
          </a:p>
        </p:txBody>
      </p:sp>
      <p:graphicFrame>
        <p:nvGraphicFramePr>
          <p:cNvPr id="7" name="Chart 6">
            <a:extLst>
              <a:ext uri="{FF2B5EF4-FFF2-40B4-BE49-F238E27FC236}">
                <a16:creationId xmlns:a16="http://schemas.microsoft.com/office/drawing/2014/main" id="{79D280A6-1076-4A5A-A5D7-5F472BD9C369}"/>
              </a:ext>
            </a:extLst>
          </p:cNvPr>
          <p:cNvGraphicFramePr/>
          <p:nvPr>
            <p:extLst>
              <p:ext uri="{D42A27DB-BD31-4B8C-83A1-F6EECF244321}">
                <p14:modId xmlns:p14="http://schemas.microsoft.com/office/powerpoint/2010/main" val="2313495229"/>
              </p:ext>
            </p:extLst>
          </p:nvPr>
        </p:nvGraphicFramePr>
        <p:xfrm>
          <a:off x="0" y="654897"/>
          <a:ext cx="8776763" cy="499041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20913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85167964-E8E5-4117-9512-0F944A256044}"/>
              </a:ext>
            </a:extLst>
          </p:cNvPr>
          <p:cNvGraphicFramePr>
            <a:graphicFrameLocks/>
          </p:cNvGraphicFramePr>
          <p:nvPr>
            <p:extLst>
              <p:ext uri="{D42A27DB-BD31-4B8C-83A1-F6EECF244321}">
                <p14:modId xmlns:p14="http://schemas.microsoft.com/office/powerpoint/2010/main" val="758128508"/>
              </p:ext>
            </p:extLst>
          </p:nvPr>
        </p:nvGraphicFramePr>
        <p:xfrm>
          <a:off x="1" y="661181"/>
          <a:ext cx="8955464" cy="5626497"/>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a:extLst>
              <a:ext uri="{FF2B5EF4-FFF2-40B4-BE49-F238E27FC236}">
                <a16:creationId xmlns:a16="http://schemas.microsoft.com/office/drawing/2014/main" id="{3023EDEC-F9F7-4786-A394-C3BC16193B11}"/>
              </a:ext>
            </a:extLst>
          </p:cNvPr>
          <p:cNvSpPr/>
          <p:nvPr/>
        </p:nvSpPr>
        <p:spPr>
          <a:xfrm>
            <a:off x="-37335" y="6396335"/>
            <a:ext cx="9181335" cy="461665"/>
          </a:xfrm>
          <a:prstGeom prst="rect">
            <a:avLst/>
          </a:prstGeom>
        </p:spPr>
        <p:txBody>
          <a:bodyPr wrap="square">
            <a:spAutoFit/>
          </a:bodyPr>
          <a:lstStyle/>
          <a:p>
            <a:pPr algn="just"/>
            <a:r>
              <a:rPr lang="en-CA" sz="1200" dirty="0">
                <a:latin typeface="Franklin Gothic Book" panose="020B0503020102020204" pitchFamily="34" charset="0"/>
                <a:ea typeface="Microsoft JhengHei" panose="020B0604030504040204" pitchFamily="34" charset="-120"/>
                <a:cs typeface="Arial" panose="020B0604020202020204" pitchFamily="34" charset="0"/>
              </a:rPr>
              <a:t>Q6. </a:t>
            </a:r>
            <a:r>
              <a:rPr lang="en-CA" sz="1200" dirty="0">
                <a:latin typeface="Franklin Gothic Book" panose="020B0503020102020204" pitchFamily="34" charset="0"/>
              </a:rPr>
              <a:t>When you need to contact the Government of Canada for information or to receive service, how do you prefer to do so? </a:t>
            </a:r>
          </a:p>
          <a:p>
            <a:pPr algn="just"/>
            <a:r>
              <a:rPr lang="en-CA" sz="1200" dirty="0">
                <a:latin typeface="Franklin Gothic Book" panose="020B0503020102020204" pitchFamily="34" charset="0"/>
                <a:ea typeface="Microsoft JhengHei" panose="020B0604030504040204" pitchFamily="34" charset="-120"/>
                <a:cs typeface="Arial" panose="020B0604020202020204" pitchFamily="34" charset="0"/>
              </a:rPr>
              <a:t>Base: All respondents; n=2,500. DK/NR: 1%</a:t>
            </a:r>
          </a:p>
        </p:txBody>
      </p:sp>
      <p:sp>
        <p:nvSpPr>
          <p:cNvPr id="9" name="Title 1">
            <a:extLst>
              <a:ext uri="{FF2B5EF4-FFF2-40B4-BE49-F238E27FC236}">
                <a16:creationId xmlns:a16="http://schemas.microsoft.com/office/drawing/2014/main" id="{A03D8764-9952-4762-8113-94C868847104}"/>
              </a:ext>
            </a:extLst>
          </p:cNvPr>
          <p:cNvSpPr>
            <a:spLocks noGrp="1"/>
          </p:cNvSpPr>
          <p:nvPr>
            <p:ph type="title"/>
          </p:nvPr>
        </p:nvSpPr>
        <p:spPr>
          <a:xfrm>
            <a:off x="0" y="-4"/>
            <a:ext cx="9144000" cy="661185"/>
          </a:xfrm>
          <a:noFill/>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en-CA" sz="2900" b="1" dirty="0">
                <a:solidFill>
                  <a:schemeClr val="tx1">
                    <a:lumMod val="65000"/>
                    <a:lumOff val="35000"/>
                  </a:schemeClr>
                </a:solidFill>
                <a:latin typeface="Franklin Gothic Book" panose="020B0503020102020204" pitchFamily="34" charset="0"/>
              </a:rPr>
              <a:t>Preferred Channel to Contact the Government of Canada</a:t>
            </a:r>
          </a:p>
        </p:txBody>
      </p:sp>
    </p:spTree>
    <p:extLst>
      <p:ext uri="{BB962C8B-B14F-4D97-AF65-F5344CB8AC3E}">
        <p14:creationId xmlns:p14="http://schemas.microsoft.com/office/powerpoint/2010/main" val="156028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FFB0E3BE-91DF-4A03-857D-9BACEBBD527E}"/>
              </a:ext>
            </a:extLst>
          </p:cNvPr>
          <p:cNvSpPr txBox="1"/>
          <p:nvPr/>
        </p:nvSpPr>
        <p:spPr>
          <a:xfrm>
            <a:off x="0" y="6396335"/>
            <a:ext cx="9144000" cy="461665"/>
          </a:xfrm>
          <a:prstGeom prst="rect">
            <a:avLst/>
          </a:prstGeom>
          <a:noFill/>
          <a:ln w="3175">
            <a:noFill/>
          </a:ln>
        </p:spPr>
        <p:txBody>
          <a:bodyPr wrap="square" rtlCol="0">
            <a:spAutoFit/>
          </a:bodyPr>
          <a:lstStyle/>
          <a:p>
            <a:r>
              <a:rPr lang="en-CA" sz="1200" dirty="0" err="1">
                <a:latin typeface="Franklin Gothic Book" panose="020B0503020102020204" pitchFamily="34" charset="0"/>
              </a:rPr>
              <a:t>Q7B</a:t>
            </a:r>
            <a:r>
              <a:rPr lang="en-CA" sz="1200" dirty="0">
                <a:latin typeface="Franklin Gothic Book" panose="020B0503020102020204" pitchFamily="34" charset="0"/>
              </a:rPr>
              <a:t>. Why do you prefer using the phone?  </a:t>
            </a:r>
          </a:p>
          <a:p>
            <a:r>
              <a:rPr lang="en-US" sz="1200" dirty="0">
                <a:latin typeface="Franklin Gothic Book" panose="020B0503020102020204" pitchFamily="34" charset="0"/>
              </a:rPr>
              <a:t>Base: Respondents who use the phone to contact the Government of Canada; n=1,152. DK/NR: 1%. [Multiple responses accepted.]</a:t>
            </a:r>
          </a:p>
        </p:txBody>
      </p:sp>
      <p:sp>
        <p:nvSpPr>
          <p:cNvPr id="8" name="Title 1">
            <a:extLst>
              <a:ext uri="{FF2B5EF4-FFF2-40B4-BE49-F238E27FC236}">
                <a16:creationId xmlns:a16="http://schemas.microsoft.com/office/drawing/2014/main" id="{77D943F8-8F46-43D4-AD8E-145253EF1270}"/>
              </a:ext>
            </a:extLst>
          </p:cNvPr>
          <p:cNvSpPr txBox="1">
            <a:spLocks/>
          </p:cNvSpPr>
          <p:nvPr/>
        </p:nvSpPr>
        <p:spPr>
          <a:xfrm>
            <a:off x="0" y="43539"/>
            <a:ext cx="9144000" cy="505677"/>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rgbClr val="595958"/>
                </a:solidFill>
                <a:latin typeface="Franklin Gothic Book" panose="020B0503020102020204" pitchFamily="34" charset="0"/>
              </a:rPr>
              <a:t>Reasons for Using the Phone to Contact GC</a:t>
            </a:r>
            <a:endParaRPr lang="en-CA" sz="3000" b="1" dirty="0">
              <a:solidFill>
                <a:schemeClr val="tx1">
                  <a:lumMod val="65000"/>
                  <a:lumOff val="35000"/>
                </a:schemeClr>
              </a:solidFill>
              <a:latin typeface="Franklin Gothic Book" panose="020B0503020102020204" pitchFamily="34" charset="0"/>
            </a:endParaRPr>
          </a:p>
        </p:txBody>
      </p:sp>
      <p:graphicFrame>
        <p:nvGraphicFramePr>
          <p:cNvPr id="9" name="Chart 8">
            <a:extLst>
              <a:ext uri="{FF2B5EF4-FFF2-40B4-BE49-F238E27FC236}">
                <a16:creationId xmlns:a16="http://schemas.microsoft.com/office/drawing/2014/main" id="{C065124A-B227-452E-862B-64A9F4227B77}"/>
              </a:ext>
            </a:extLst>
          </p:cNvPr>
          <p:cNvGraphicFramePr/>
          <p:nvPr>
            <p:extLst>
              <p:ext uri="{D42A27DB-BD31-4B8C-83A1-F6EECF244321}">
                <p14:modId xmlns:p14="http://schemas.microsoft.com/office/powerpoint/2010/main" val="1777314713"/>
              </p:ext>
            </p:extLst>
          </p:nvPr>
        </p:nvGraphicFramePr>
        <p:xfrm>
          <a:off x="103749" y="920493"/>
          <a:ext cx="8936502" cy="52492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428950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20334</TotalTime>
  <Words>1844</Words>
  <Application>Microsoft Office PowerPoint</Application>
  <PresentationFormat>On-screen Show (4:3)</PresentationFormat>
  <Paragraphs>102</Paragraphs>
  <Slides>29</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Microsoft JhengHei</vt:lpstr>
      <vt:lpstr>Arial</vt:lpstr>
      <vt:lpstr>Calibri</vt:lpstr>
      <vt:lpstr>Calibri Light</vt:lpstr>
      <vt:lpstr>Franklin Gothic Book</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Preferred Channel to Contact the Government of Canada</vt:lpstr>
      <vt:lpstr>PowerPoint Presentation</vt:lpstr>
      <vt:lpstr>PowerPoint Presentation</vt:lpstr>
      <vt:lpstr>PowerPoint Presentation</vt:lpstr>
      <vt:lpstr>PowerPoint Presentation</vt:lpstr>
      <vt:lpstr>Support for “Tell Us Once” Approach to Service Delivery</vt:lpstr>
      <vt:lpstr>PowerPoint Presentation</vt:lpstr>
      <vt:lpstr>PowerPoint Presentation</vt:lpstr>
      <vt:lpstr>PowerPoint Presentation</vt:lpstr>
      <vt:lpstr>PowerPoint Presentation</vt:lpstr>
      <vt:lpstr>Trust in Protection of Personal Information by Organization</vt:lpstr>
      <vt:lpstr>PowerPoint Presentation</vt:lpstr>
      <vt:lpstr>PowerPoint Presentation</vt:lpstr>
      <vt:lpstr>PowerPoint Presentation</vt:lpstr>
      <vt:lpstr>Preferred Channel to Contact the Government of Canada</vt:lpstr>
      <vt:lpstr>Knowledge of GC’s Sharing of Personal information within Federal Govt.</vt:lpstr>
      <vt:lpstr>Knowledge of GC’s Sharing of Personal information with P/T Govts.</vt:lpstr>
      <vt:lpstr>Support for “Tell Us Once” Approach to Service Delivery</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Alethea Woods</dc:creator>
  <cp:lastModifiedBy>Alethea Woods</cp:lastModifiedBy>
  <cp:revision>114</cp:revision>
  <cp:lastPrinted>2018-01-02T14:07:10Z</cp:lastPrinted>
  <dcterms:created xsi:type="dcterms:W3CDTF">2016-12-01T16:56:59Z</dcterms:created>
  <dcterms:modified xsi:type="dcterms:W3CDTF">2018-05-16T15:05:32Z</dcterms:modified>
</cp:coreProperties>
</file>