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xml" ContentType="application/vnd.openxmlformats-officedocument.presentationml.notesSlid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2.xml" ContentType="application/vnd.openxmlformats-officedocument.presentationml.notesSlide+xml"/>
  <Override PartName="/ppt/charts/chart15.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6.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7.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3.xml" ContentType="application/vnd.openxmlformats-officedocument.presentationml.notesSlide+xml"/>
  <Override PartName="/ppt/charts/chart18.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9.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20.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1.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4.xml" ContentType="application/vnd.openxmlformats-officedocument.presentationml.notesSlide+xml"/>
  <Override PartName="/ppt/charts/chart22.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5.xml" ContentType="application/vnd.openxmlformats-officedocument.presentationml.notesSlide+xml"/>
  <Override PartName="/ppt/charts/chart23.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6.xml" ContentType="application/vnd.openxmlformats-officedocument.presentationml.notesSlide+xml"/>
  <Override PartName="/ppt/charts/chart24.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7.xml" ContentType="application/vnd.openxmlformats-officedocument.presentationml.notesSlide+xml"/>
  <Override PartName="/ppt/charts/chart25.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6.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7.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8.xml" ContentType="application/vnd.openxmlformats-officedocument.presentationml.notesSlide+xml"/>
  <Override PartName="/ppt/charts/chart28.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9.xml" ContentType="application/vnd.openxmlformats-officedocument.drawingml.chart+xml"/>
  <Override PartName="/ppt/charts/style28.xml" ContentType="application/vnd.ms-office.chartstyle+xml"/>
  <Override PartName="/ppt/charts/colors2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1"/>
  </p:notesMasterIdLst>
  <p:sldIdLst>
    <p:sldId id="355" r:id="rId2"/>
    <p:sldId id="333" r:id="rId3"/>
    <p:sldId id="336" r:id="rId4"/>
    <p:sldId id="337" r:id="rId5"/>
    <p:sldId id="338" r:id="rId6"/>
    <p:sldId id="343" r:id="rId7"/>
    <p:sldId id="357" r:id="rId8"/>
    <p:sldId id="339" r:id="rId9"/>
    <p:sldId id="341" r:id="rId10"/>
    <p:sldId id="342" r:id="rId11"/>
    <p:sldId id="340" r:id="rId12"/>
    <p:sldId id="344" r:id="rId13"/>
    <p:sldId id="345" r:id="rId14"/>
    <p:sldId id="346" r:id="rId15"/>
    <p:sldId id="351" r:id="rId16"/>
    <p:sldId id="348" r:id="rId17"/>
    <p:sldId id="349" r:id="rId18"/>
    <p:sldId id="350" r:id="rId19"/>
    <p:sldId id="358" r:id="rId20"/>
    <p:sldId id="362" r:id="rId21"/>
    <p:sldId id="363" r:id="rId22"/>
    <p:sldId id="361" r:id="rId23"/>
    <p:sldId id="359" r:id="rId24"/>
    <p:sldId id="360" r:id="rId25"/>
    <p:sldId id="364" r:id="rId26"/>
    <p:sldId id="352" r:id="rId27"/>
    <p:sldId id="353" r:id="rId28"/>
    <p:sldId id="365" r:id="rId29"/>
    <p:sldId id="366" r:id="rId3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thea Woods" initials="AW" lastIdx="11" clrIdx="0">
    <p:extLst>
      <p:ext uri="{19B8F6BF-5375-455C-9EA6-DF929625EA0E}">
        <p15:presenceInfo xmlns:p15="http://schemas.microsoft.com/office/powerpoint/2012/main" userId="c2eef5f54d267dde" providerId="Windows Live"/>
      </p:ext>
    </p:extLst>
  </p:cmAuthor>
  <p:cmAuthor id="2" name="Alethea Woods" initials="AW [2]" lastIdx="8" clrIdx="1">
    <p:extLst>
      <p:ext uri="{19B8F6BF-5375-455C-9EA6-DF929625EA0E}">
        <p15:presenceInfo xmlns:p15="http://schemas.microsoft.com/office/powerpoint/2012/main" userId="7d5758fa8924bf5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559D"/>
    <a:srgbClr val="FF2007"/>
    <a:srgbClr val="FF7171"/>
    <a:srgbClr val="B1ABA8"/>
    <a:srgbClr val="595958"/>
    <a:srgbClr val="FFFFFC"/>
    <a:srgbClr val="CE2029"/>
    <a:srgbClr val="2F5597"/>
    <a:srgbClr val="FF0000"/>
    <a:srgbClr val="FF3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35" autoAdjust="0"/>
    <p:restoredTop sz="94249" autoAdjust="0"/>
  </p:normalViewPr>
  <p:slideViewPr>
    <p:cSldViewPr snapToGrid="0">
      <p:cViewPr varScale="1">
        <p:scale>
          <a:sx n="114" d="100"/>
          <a:sy n="114" d="100"/>
        </p:scale>
        <p:origin x="1710"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6.xml"/><Relationship Id="rId1" Type="http://schemas.microsoft.com/office/2011/relationships/chartStyle" Target="style16.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7.xml"/><Relationship Id="rId1" Type="http://schemas.microsoft.com/office/2011/relationships/chartStyle" Target="style17.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9.xml"/><Relationship Id="rId1" Type="http://schemas.microsoft.com/office/2011/relationships/chartStyle" Target="style19.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0.xml"/><Relationship Id="rId1" Type="http://schemas.microsoft.com/office/2011/relationships/chartStyle" Target="style20.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1.xml"/><Relationship Id="rId1" Type="http://schemas.microsoft.com/office/2011/relationships/chartStyle" Target="style21.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2.xml"/><Relationship Id="rId1" Type="http://schemas.microsoft.com/office/2011/relationships/chartStyle" Target="style22.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3.xml"/><Relationship Id="rId1" Type="http://schemas.microsoft.com/office/2011/relationships/chartStyle" Target="style23.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4.xml"/><Relationship Id="rId1" Type="http://schemas.microsoft.com/office/2011/relationships/chartStyle" Target="style24.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5.xml"/><Relationship Id="rId1" Type="http://schemas.microsoft.com/office/2011/relationships/chartStyle" Target="style25.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6.xml"/><Relationship Id="rId1" Type="http://schemas.microsoft.com/office/2011/relationships/chartStyle" Target="style26.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27.xml"/><Relationship Id="rId1" Type="http://schemas.microsoft.com/office/2011/relationships/chartStyle" Target="style27.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28.xlsx"/><Relationship Id="rId2" Type="http://schemas.microsoft.com/office/2011/relationships/chartColorStyle" Target="colors28.xml"/><Relationship Id="rId1" Type="http://schemas.microsoft.com/office/2011/relationships/chartStyle" Target="style28.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975713936747533E-2"/>
          <c:y val="0.14270868275926846"/>
          <c:w val="0.79832071722813192"/>
          <c:h val="0.8572913172407316"/>
        </c:manualLayout>
      </c:layout>
      <c:pieChart>
        <c:varyColors val="1"/>
        <c:ser>
          <c:idx val="0"/>
          <c:order val="0"/>
          <c:tx>
            <c:strRef>
              <c:f>Sheet1!$B$1</c:f>
              <c:strCache>
                <c:ptCount val="1"/>
                <c:pt idx="0">
                  <c:v>Series 1</c:v>
                </c:pt>
              </c:strCache>
            </c:strRef>
          </c:tx>
          <c:spPr>
            <a:solidFill>
              <a:srgbClr val="CE2029"/>
            </a:solidFill>
            <a:ln w="19050">
              <a:solidFill>
                <a:schemeClr val="bg1"/>
              </a:solidFill>
            </a:ln>
            <a:effectLst/>
          </c:spPr>
          <c:dPt>
            <c:idx val="0"/>
            <c:bubble3D val="0"/>
            <c:spPr>
              <a:solidFill>
                <a:schemeClr val="accent1">
                  <a:lumMod val="75000"/>
                </a:schemeClr>
              </a:solidFill>
              <a:ln w="19050">
                <a:solidFill>
                  <a:schemeClr val="bg1"/>
                </a:solidFill>
              </a:ln>
              <a:effectLst/>
            </c:spPr>
            <c:extLst>
              <c:ext xmlns:c16="http://schemas.microsoft.com/office/drawing/2014/chart" uri="{C3380CC4-5D6E-409C-BE32-E72D297353CC}">
                <c16:uniqueId val="{00000001-BF35-45D1-A100-D15A31512029}"/>
              </c:ext>
            </c:extLst>
          </c:dPt>
          <c:dPt>
            <c:idx val="1"/>
            <c:bubble3D val="0"/>
            <c:spPr>
              <a:solidFill>
                <a:srgbClr val="FF2007"/>
              </a:solidFill>
              <a:ln w="19050">
                <a:solidFill>
                  <a:schemeClr val="bg1"/>
                </a:solidFill>
              </a:ln>
              <a:effectLst/>
            </c:spPr>
            <c:extLst>
              <c:ext xmlns:c16="http://schemas.microsoft.com/office/drawing/2014/chart" uri="{C3380CC4-5D6E-409C-BE32-E72D297353CC}">
                <c16:uniqueId val="{00000003-BF35-45D1-A100-D15A31512029}"/>
              </c:ext>
            </c:extLst>
          </c:dPt>
          <c:dLbls>
            <c:dLbl>
              <c:idx val="0"/>
              <c:layout>
                <c:manualLayout>
                  <c:x val="-8.5257160088306194E-2"/>
                  <c:y val="-0.21506959446464594"/>
                </c:manualLayout>
              </c:layout>
              <c:tx>
                <c:rich>
                  <a:bodyPr rot="0" spcFirstLastPara="1" vertOverflow="ellipsis" vert="horz" wrap="square" lIns="38100" tIns="19050" rIns="38100" bIns="19050" anchor="ctr" anchorCtr="1">
                    <a:noAutofit/>
                  </a:bodyPr>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fld id="{36294A0B-F9B3-485C-B1F1-89516C9B7C3A}" type="CATEGORYNAME">
                      <a:rPr lang="en-US" sz="1600" smtClean="0"/>
                      <a:pPr>
                        <a:defRPr b="0"/>
                      </a:pPr>
                      <a:t>[NOM DE CATÉGORIE]</a:t>
                    </a:fld>
                    <a:endParaRPr lang="en-US" sz="1600" baseline="0" dirty="0"/>
                  </a:p>
                  <a:p>
                    <a:pPr>
                      <a:defRPr b="0"/>
                    </a:pPr>
                    <a:r>
                      <a:rPr lang="en-US" baseline="0" dirty="0"/>
                      <a:t>91 %</a:t>
                    </a:r>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dLblPos val="bestFit"/>
              <c:showLegendKey val="0"/>
              <c:showVal val="1"/>
              <c:showCatName val="1"/>
              <c:showSerName val="0"/>
              <c:showPercent val="0"/>
              <c:showBubbleSize val="0"/>
              <c:extLst>
                <c:ext xmlns:c15="http://schemas.microsoft.com/office/drawing/2012/chart" uri="{CE6537A1-D6FC-4f65-9D91-7224C49458BB}">
                  <c15:layout>
                    <c:manualLayout>
                      <c:w val="0.29976648977255194"/>
                      <c:h val="0.20244229160796309"/>
                    </c:manualLayout>
                  </c15:layout>
                  <c15:dlblFieldTable/>
                  <c15:showDataLabelsRange val="0"/>
                </c:ext>
                <c:ext xmlns:c16="http://schemas.microsoft.com/office/drawing/2014/chart" uri="{C3380CC4-5D6E-409C-BE32-E72D297353CC}">
                  <c16:uniqueId val="{00000001-BF35-45D1-A100-D15A31512029}"/>
                </c:ext>
              </c:extLst>
            </c:dLbl>
            <c:dLbl>
              <c:idx val="1"/>
              <c:layout>
                <c:manualLayout>
                  <c:x val="0.16552820105078558"/>
                  <c:y val="0.21660997580295285"/>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fld id="{2E6362CE-AA7A-4B1E-8F2D-57C11F3AF493}" type="CATEGORYNAME">
                      <a:rPr lang="fr-CA" sz="1400" smtClean="0">
                        <a:solidFill>
                          <a:schemeClr val="bg1"/>
                        </a:solidFill>
                      </a:rPr>
                      <a:pPr>
                        <a:defRPr sz="1400" b="0">
                          <a:solidFill>
                            <a:schemeClr val="tx1"/>
                          </a:solidFill>
                        </a:defRPr>
                      </a:pPr>
                      <a:t>[NOM DE CATÉGORIE]</a:t>
                    </a:fld>
                    <a:r>
                      <a:rPr lang="fr-CA" sz="1400" baseline="0" dirty="0">
                        <a:solidFill>
                          <a:schemeClr val="bg1"/>
                        </a:solidFill>
                      </a:rPr>
                      <a:t> </a:t>
                    </a:r>
                  </a:p>
                  <a:p>
                    <a:pPr>
                      <a:defRPr sz="1400" b="0">
                        <a:solidFill>
                          <a:schemeClr val="tx1"/>
                        </a:solidFill>
                      </a:defRPr>
                    </a:pPr>
                    <a:r>
                      <a:rPr lang="fr-CA" sz="1400" baseline="0" dirty="0">
                        <a:solidFill>
                          <a:schemeClr val="bg1"/>
                        </a:solidFill>
                      </a:rPr>
                      <a:t>9 %</a:t>
                    </a:r>
                  </a:p>
                </c:rich>
              </c:tx>
              <c:numFmt formatCode="0%" sourceLinked="0"/>
              <c:spPr>
                <a:solidFill>
                  <a:srgbClr val="FF2007"/>
                </a:solid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bestFit"/>
              <c:showLegendKey val="0"/>
              <c:showVal val="1"/>
              <c:showCatName val="1"/>
              <c:showSerName val="0"/>
              <c:showPercent val="0"/>
              <c:showBubbleSize val="0"/>
              <c:extLst>
                <c:ext xmlns:c15="http://schemas.microsoft.com/office/drawing/2012/chart" uri="{CE6537A1-D6FC-4f65-9D91-7224C49458BB}">
                  <c15:layout>
                    <c:manualLayout>
                      <c:w val="0.28076954875028398"/>
                      <c:h val="0.17736569744298486"/>
                    </c:manualLayout>
                  </c15:layout>
                  <c15:dlblFieldTable/>
                  <c15:showDataLabelsRange val="0"/>
                </c:ext>
                <c:ext xmlns:c16="http://schemas.microsoft.com/office/drawing/2014/chart" uri="{C3380CC4-5D6E-409C-BE32-E72D297353CC}">
                  <c16:uniqueId val="{00000003-BF35-45D1-A100-D15A31512029}"/>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dLblPos val="ctr"/>
            <c:showLegendKey val="0"/>
            <c:showVal val="1"/>
            <c:showCatName val="1"/>
            <c:showSerName val="0"/>
            <c:showPercent val="0"/>
            <c:showBubbleSize val="0"/>
            <c:showLeaderLines val="1"/>
            <c:leaderLines>
              <c:spPr>
                <a:ln w="9525" cap="flat" cmpd="sng" algn="ctr">
                  <a:solidFill>
                    <a:srgbClr val="FF2007"/>
                  </a:solidFill>
                  <a:round/>
                </a:ln>
                <a:effectLst/>
              </c:spPr>
            </c:leaderLines>
            <c:extLst>
              <c:ext xmlns:c15="http://schemas.microsoft.com/office/drawing/2012/chart" uri="{CE6537A1-D6FC-4f65-9D91-7224C49458BB}"/>
            </c:extLst>
          </c:dLbls>
          <c:cat>
            <c:strRef>
              <c:f>Sheet1!$A$2:$A$3</c:f>
              <c:strCache>
                <c:ptCount val="2"/>
                <c:pt idx="0">
                  <c:v>Oui, j'utilise l'Internet</c:v>
                </c:pt>
                <c:pt idx="1">
                  <c:v>Non, je n'utilise pas l'Internet</c:v>
                </c:pt>
              </c:strCache>
            </c:strRef>
          </c:cat>
          <c:val>
            <c:numRef>
              <c:f>Sheet1!$B$2:$B$3</c:f>
              <c:numCache>
                <c:formatCode>0.00%</c:formatCode>
                <c:ptCount val="2"/>
                <c:pt idx="0">
                  <c:v>0.91100000000000003</c:v>
                </c:pt>
                <c:pt idx="1">
                  <c:v>8.7999999999999995E-2</c:v>
                </c:pt>
              </c:numCache>
            </c:numRef>
          </c:val>
          <c:extLst>
            <c:ext xmlns:c16="http://schemas.microsoft.com/office/drawing/2014/chart" uri="{C3380CC4-5D6E-409C-BE32-E72D297353CC}">
              <c16:uniqueId val="{00000004-BF35-45D1-A100-D15A31512029}"/>
            </c:ext>
          </c:extLst>
        </c:ser>
        <c:dLbls>
          <c:dLblPos val="bestFit"/>
          <c:showLegendKey val="0"/>
          <c:showVal val="1"/>
          <c:showCatName val="0"/>
          <c:showSerName val="0"/>
          <c:showPercent val="0"/>
          <c:showBubbleSize val="0"/>
          <c:showLeaderLines val="1"/>
        </c:dLbls>
        <c:firstSliceAng val="360"/>
      </c:pieChart>
      <c:spPr>
        <a:noFill/>
        <a:ln>
          <a:noFill/>
        </a:ln>
        <a:effectLst/>
      </c:spPr>
    </c:plotArea>
    <c:plotVisOnly val="1"/>
    <c:dispBlanksAs val="gap"/>
    <c:showDLblsOverMax val="0"/>
  </c:chart>
  <c:spPr>
    <a:noFill/>
    <a:ln>
      <a:noFill/>
    </a:ln>
    <a:effectLst/>
  </c:spPr>
  <c:txPr>
    <a:bodyPr/>
    <a:lstStyle/>
    <a:p>
      <a:pPr>
        <a:defRPr sz="1800" b="1">
          <a:solidFill>
            <a:schemeClr val="bg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8008625746405"/>
          <c:y val="2.1576575541278303E-3"/>
          <c:w val="0.51356862002604597"/>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Autre</c:v>
                </c:pt>
                <c:pt idx="1">
                  <c:v>Je n'avais pas d'autre option</c:v>
                </c:pt>
                <c:pt idx="2">
                  <c:v>Je n'habite pas près d'un centre de service ou d'un bureau</c:v>
                </c:pt>
                <c:pt idx="3">
                  <c:v>C'est trop long d'obtenir la communication par téléphone</c:v>
                </c:pt>
                <c:pt idx="4">
                  <c:v>C'est moins long</c:v>
                </c:pt>
                <c:pt idx="5">
                  <c:v>C'est plus facile</c:v>
                </c:pt>
                <c:pt idx="6">
                  <c:v>C'est plus pratique</c:v>
                </c:pt>
              </c:strCache>
            </c:strRef>
          </c:cat>
          <c:val>
            <c:numRef>
              <c:f>Sheet1!$B$2:$B$8</c:f>
              <c:numCache>
                <c:formatCode>0.00%</c:formatCode>
                <c:ptCount val="7"/>
                <c:pt idx="0">
                  <c:v>0.03</c:v>
                </c:pt>
                <c:pt idx="1">
                  <c:v>0.01</c:v>
                </c:pt>
                <c:pt idx="2">
                  <c:v>0.02</c:v>
                </c:pt>
                <c:pt idx="3">
                  <c:v>0.13</c:v>
                </c:pt>
                <c:pt idx="4">
                  <c:v>0.28000000000000003</c:v>
                </c:pt>
                <c:pt idx="5">
                  <c:v>0.43</c:v>
                </c:pt>
                <c:pt idx="6">
                  <c:v>0.59</c:v>
                </c:pt>
              </c:numCache>
            </c:numRef>
          </c:val>
          <c:extLst>
            <c:ext xmlns:c16="http://schemas.microsoft.com/office/drawing/2014/chart" uri="{C3380CC4-5D6E-409C-BE32-E72D297353CC}">
              <c16:uniqueId val="{00000001-6488-4BB7-A0D4-19C0E67CF3D4}"/>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064275708772854"/>
          <c:y val="2.1576575541278303E-3"/>
          <c:w val="0.48656700350987442"/>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dLbl>
              <c:idx val="0"/>
              <c:tx>
                <c:rich>
                  <a:bodyPr/>
                  <a:lstStyle/>
                  <a:p>
                    <a:r>
                      <a:rPr lang="en-US"/>
                      <a:t>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10B-4B01-A465-5C8E70D94C71}"/>
                </c:ext>
              </c:extLst>
            </c:dLbl>
            <c:dLbl>
              <c:idx val="1"/>
              <c:tx>
                <c:rich>
                  <a:bodyPr/>
                  <a:lstStyle/>
                  <a:p>
                    <a:r>
                      <a:rPr lang="en-US"/>
                      <a:t>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10B-4B01-A465-5C8E70D94C71}"/>
                </c:ext>
              </c:extLst>
            </c:dLbl>
            <c:dLbl>
              <c:idx val="2"/>
              <c:tx>
                <c:rich>
                  <a:bodyPr/>
                  <a:lstStyle/>
                  <a:p>
                    <a:r>
                      <a:rPr lang="en-US"/>
                      <a:t>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10B-4B01-A465-5C8E70D94C71}"/>
                </c:ext>
              </c:extLst>
            </c:dLbl>
            <c:dLbl>
              <c:idx val="3"/>
              <c:tx>
                <c:rich>
                  <a:bodyPr/>
                  <a:lstStyle/>
                  <a:p>
                    <a:r>
                      <a:rPr lang="en-US"/>
                      <a:t>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10B-4B01-A465-5C8E70D94C71}"/>
                </c:ext>
              </c:extLst>
            </c:dLbl>
            <c:dLbl>
              <c:idx val="4"/>
              <c:tx>
                <c:rich>
                  <a:bodyPr/>
                  <a:lstStyle/>
                  <a:p>
                    <a:r>
                      <a:rPr lang="en-US"/>
                      <a:t>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10B-4B01-A465-5C8E70D94C71}"/>
                </c:ext>
              </c:extLst>
            </c:dLbl>
            <c:dLbl>
              <c:idx val="5"/>
              <c:tx>
                <c:rich>
                  <a:bodyPr/>
                  <a:lstStyle/>
                  <a:p>
                    <a:r>
                      <a:rPr lang="en-US"/>
                      <a:t>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10B-4B01-A465-5C8E70D94C71}"/>
                </c:ext>
              </c:extLst>
            </c:dLbl>
            <c:dLbl>
              <c:idx val="6"/>
              <c:tx>
                <c:rich>
                  <a:bodyPr/>
                  <a:lstStyle/>
                  <a:p>
                    <a:r>
                      <a:rPr lang="en-US"/>
                      <a:t>22</a:t>
                    </a:r>
                    <a:r>
                      <a:rPr lang="en-US" baseline="0"/>
                      <a:t> %</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10B-4B01-A465-5C8E70D94C71}"/>
                </c:ext>
              </c:extLst>
            </c:dLbl>
            <c:dLbl>
              <c:idx val="7"/>
              <c:tx>
                <c:rich>
                  <a:bodyPr/>
                  <a:lstStyle/>
                  <a:p>
                    <a:r>
                      <a:rPr lang="en-US"/>
                      <a:t>30 %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10B-4B01-A465-5C8E70D94C71}"/>
                </c:ext>
              </c:extLst>
            </c:dLbl>
            <c:dLbl>
              <c:idx val="8"/>
              <c:tx>
                <c:rich>
                  <a:bodyPr/>
                  <a:lstStyle/>
                  <a:p>
                    <a:r>
                      <a:rPr lang="en-US"/>
                      <a:t>61</a:t>
                    </a:r>
                    <a:r>
                      <a:rPr lang="en-US" baseline="0"/>
                      <a:t> %</a:t>
                    </a:r>
                    <a:r>
                      <a:rPr lang="en-US"/>
                      <a:t>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10B-4B01-A465-5C8E70D94C71}"/>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Autre</c:v>
                </c:pt>
                <c:pt idx="1">
                  <c:v>Je n'avais pas d'autre option</c:v>
                </c:pt>
                <c:pt idx="2">
                  <c:v>J'ai habituellement besoin de me rendre à un bureau pour effectuer une transaction </c:v>
                </c:pt>
                <c:pt idx="3">
                  <c:v>C'est moins long</c:v>
                </c:pt>
                <c:pt idx="4">
                  <c:v>C'est trop long d'obtenir la communication par téléphone</c:v>
                </c:pt>
                <c:pt idx="5">
                  <c:v>Je ne fais pas confiance aux transactions en ligne</c:v>
                </c:pt>
                <c:pt idx="6">
                  <c:v>C'est plus facile</c:v>
                </c:pt>
                <c:pt idx="7">
                  <c:v>C'est plus pratique</c:v>
                </c:pt>
                <c:pt idx="8">
                  <c:v>Je préfère traiter avec des personnes</c:v>
                </c:pt>
              </c:strCache>
            </c:strRef>
          </c:cat>
          <c:val>
            <c:numRef>
              <c:f>Sheet1!$B$2:$B$10</c:f>
              <c:numCache>
                <c:formatCode>0.00%</c:formatCode>
                <c:ptCount val="9"/>
                <c:pt idx="0">
                  <c:v>0.01</c:v>
                </c:pt>
                <c:pt idx="1">
                  <c:v>0.01</c:v>
                </c:pt>
                <c:pt idx="2">
                  <c:v>0.02</c:v>
                </c:pt>
                <c:pt idx="3">
                  <c:v>0.04</c:v>
                </c:pt>
                <c:pt idx="4">
                  <c:v>7.0000000000000007E-2</c:v>
                </c:pt>
                <c:pt idx="5">
                  <c:v>0.08</c:v>
                </c:pt>
                <c:pt idx="6">
                  <c:v>0.22</c:v>
                </c:pt>
                <c:pt idx="7">
                  <c:v>0.3</c:v>
                </c:pt>
                <c:pt idx="8">
                  <c:v>0.61</c:v>
                </c:pt>
              </c:numCache>
            </c:numRef>
          </c:val>
          <c:extLst>
            <c:ext xmlns:c16="http://schemas.microsoft.com/office/drawing/2014/chart" uri="{C3380CC4-5D6E-409C-BE32-E72D297353CC}">
              <c16:uniqueId val="{00000000-513B-4565-87C3-AED7A86F0605}"/>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113653250058444"/>
          <c:w val="1"/>
          <c:h val="0.76283346550266717"/>
        </c:manualLayout>
      </c:layout>
      <c:barChart>
        <c:barDir val="col"/>
        <c:grouping val="stacked"/>
        <c:varyColors val="0"/>
        <c:ser>
          <c:idx val="0"/>
          <c:order val="0"/>
          <c:tx>
            <c:strRef>
              <c:f>Sheet1!$B$1</c:f>
              <c:strCache>
                <c:ptCount val="1"/>
                <c:pt idx="0">
                  <c:v>Assurément vrai</c:v>
                </c:pt>
              </c:strCache>
            </c:strRef>
          </c:tx>
          <c:spPr>
            <a:solidFill>
              <a:srgbClr val="2B559D"/>
            </a:solidFill>
            <a:ln>
              <a:noFill/>
            </a:ln>
            <a:effectLst/>
          </c:spPr>
          <c:invertIfNegative val="0"/>
          <c:dLbls>
            <c:dLbl>
              <c:idx val="0"/>
              <c:tx>
                <c:rich>
                  <a:bodyPr/>
                  <a:lstStyle/>
                  <a:p>
                    <a:r>
                      <a:rPr lang="en-US"/>
                      <a:t>24 %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A81-4938-AAD3-326A4DB0E481}"/>
                </c:ext>
              </c:extLst>
            </c:dLbl>
            <c:dLbl>
              <c:idx val="1"/>
              <c:tx>
                <c:rich>
                  <a:bodyPr/>
                  <a:lstStyle/>
                  <a:p>
                    <a:r>
                      <a:rPr lang="en-US"/>
                      <a:t>22 %</a:t>
                    </a:r>
                    <a:endParaRPr lang="en-US" dirty="0"/>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A81-4938-AAD3-326A4DB0E481}"/>
                </c:ext>
              </c:extLst>
            </c:dLbl>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Sheet1!$B$2:$B$3</c:f>
              <c:numCache>
                <c:formatCode>0%</c:formatCode>
                <c:ptCount val="2"/>
                <c:pt idx="0">
                  <c:v>0.24199999999999999</c:v>
                </c:pt>
                <c:pt idx="1">
                  <c:v>0.216</c:v>
                </c:pt>
              </c:numCache>
            </c:numRef>
          </c:val>
          <c:extLst>
            <c:ext xmlns:c16="http://schemas.microsoft.com/office/drawing/2014/chart" uri="{C3380CC4-5D6E-409C-BE32-E72D297353CC}">
              <c16:uniqueId val="{00000000-7745-432A-9C65-A91C7C96C52B}"/>
            </c:ext>
          </c:extLst>
        </c:ser>
        <c:ser>
          <c:idx val="1"/>
          <c:order val="1"/>
          <c:tx>
            <c:strRef>
              <c:f>Sheet1!$C$1</c:f>
              <c:strCache>
                <c:ptCount val="1"/>
                <c:pt idx="0">
                  <c:v>Probablement vrai</c:v>
                </c:pt>
              </c:strCache>
            </c:strRef>
          </c:tx>
          <c:spPr>
            <a:solidFill>
              <a:schemeClr val="accent1">
                <a:lumMod val="60000"/>
                <a:lumOff val="40000"/>
              </a:schemeClr>
            </a:solidFill>
            <a:ln>
              <a:noFill/>
            </a:ln>
            <a:effectLst/>
          </c:spPr>
          <c:invertIfNegative val="0"/>
          <c:dLbls>
            <c:dLbl>
              <c:idx val="0"/>
              <c:tx>
                <c:rich>
                  <a:bodyPr/>
                  <a:lstStyle/>
                  <a:p>
                    <a:r>
                      <a:rPr lang="en-US"/>
                      <a:t>48 %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A81-4938-AAD3-326A4DB0E481}"/>
                </c:ext>
              </c:extLst>
            </c:dLbl>
            <c:dLbl>
              <c:idx val="1"/>
              <c:tx>
                <c:rich>
                  <a:bodyPr/>
                  <a:lstStyle/>
                  <a:p>
                    <a:r>
                      <a:rPr lang="en-US"/>
                      <a:t>45</a:t>
                    </a:r>
                    <a:r>
                      <a:rPr lang="en-US" baseline="0"/>
                      <a:t> %</a:t>
                    </a:r>
                    <a:endParaRPr lang="en-US"/>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A81-4938-AAD3-326A4DB0E481}"/>
                </c:ext>
              </c:extLst>
            </c:dLbl>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Sheet1!$C$2:$C$3</c:f>
              <c:numCache>
                <c:formatCode>0%</c:formatCode>
                <c:ptCount val="2"/>
                <c:pt idx="0">
                  <c:v>0.47799999999999998</c:v>
                </c:pt>
                <c:pt idx="1">
                  <c:v>0.44600000000000001</c:v>
                </c:pt>
              </c:numCache>
            </c:numRef>
          </c:val>
          <c:extLst>
            <c:ext xmlns:c16="http://schemas.microsoft.com/office/drawing/2014/chart" uri="{C3380CC4-5D6E-409C-BE32-E72D297353CC}">
              <c16:uniqueId val="{00000001-7745-432A-9C65-A91C7C96C52B}"/>
            </c:ext>
          </c:extLst>
        </c:ser>
        <c:ser>
          <c:idx val="2"/>
          <c:order val="2"/>
          <c:tx>
            <c:strRef>
              <c:f>Sheet1!$D$1</c:f>
              <c:strCache>
                <c:ptCount val="1"/>
                <c:pt idx="0">
                  <c:v>Probablement faux</c:v>
                </c:pt>
              </c:strCache>
            </c:strRef>
          </c:tx>
          <c:spPr>
            <a:solidFill>
              <a:srgbClr val="FF7171"/>
            </a:solidFill>
            <a:ln>
              <a:noFill/>
            </a:ln>
            <a:effectLst/>
          </c:spPr>
          <c:invertIfNegative val="0"/>
          <c:dLbls>
            <c:dLbl>
              <c:idx val="0"/>
              <c:tx>
                <c:rich>
                  <a:bodyPr/>
                  <a:lstStyle/>
                  <a:p>
                    <a:r>
                      <a:rPr lang="en-US"/>
                      <a:t>13</a:t>
                    </a:r>
                    <a:r>
                      <a:rPr lang="en-US" baseline="0"/>
                      <a:t> %</a:t>
                    </a:r>
                    <a:endParaRPr lang="en-US"/>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A81-4938-AAD3-326A4DB0E481}"/>
                </c:ext>
              </c:extLst>
            </c:dLbl>
            <c:dLbl>
              <c:idx val="1"/>
              <c:tx>
                <c:rich>
                  <a:bodyPr/>
                  <a:lstStyle/>
                  <a:p>
                    <a:r>
                      <a:rPr lang="en-US"/>
                      <a:t>17 %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A81-4938-AAD3-326A4DB0E481}"/>
                </c:ext>
              </c:extLst>
            </c:dLbl>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Sheet1!$D$2:$D$3</c:f>
              <c:numCache>
                <c:formatCode>0%</c:formatCode>
                <c:ptCount val="2"/>
                <c:pt idx="0">
                  <c:v>0.13100000000000001</c:v>
                </c:pt>
                <c:pt idx="1">
                  <c:v>0.17299999999999999</c:v>
                </c:pt>
              </c:numCache>
            </c:numRef>
          </c:val>
          <c:extLst>
            <c:ext xmlns:c16="http://schemas.microsoft.com/office/drawing/2014/chart" uri="{C3380CC4-5D6E-409C-BE32-E72D297353CC}">
              <c16:uniqueId val="{00000003-7745-432A-9C65-A91C7C96C52B}"/>
            </c:ext>
          </c:extLst>
        </c:ser>
        <c:ser>
          <c:idx val="3"/>
          <c:order val="3"/>
          <c:tx>
            <c:strRef>
              <c:f>Sheet1!$E$1</c:f>
              <c:strCache>
                <c:ptCount val="1"/>
                <c:pt idx="0">
                  <c:v>Assurément faux</c:v>
                </c:pt>
              </c:strCache>
            </c:strRef>
          </c:tx>
          <c:spPr>
            <a:solidFill>
              <a:srgbClr val="FF2007"/>
            </a:solidFill>
            <a:ln>
              <a:noFill/>
            </a:ln>
            <a:effectLst/>
          </c:spPr>
          <c:invertIfNegative val="0"/>
          <c:dLbls>
            <c:dLbl>
              <c:idx val="0"/>
              <c:tx>
                <c:rich>
                  <a:bodyPr/>
                  <a:lstStyle/>
                  <a:p>
                    <a:r>
                      <a:rPr lang="en-US"/>
                      <a:t>7 %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A81-4938-AAD3-326A4DB0E481}"/>
                </c:ext>
              </c:extLst>
            </c:dLbl>
            <c:dLbl>
              <c:idx val="1"/>
              <c:tx>
                <c:rich>
                  <a:bodyPr/>
                  <a:lstStyle/>
                  <a:p>
                    <a:r>
                      <a:rPr lang="en-US"/>
                      <a:t>8 %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A81-4938-AAD3-326A4DB0E481}"/>
                </c:ext>
              </c:extLst>
            </c:dLbl>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Sheet1!$E$2:$E$3</c:f>
              <c:numCache>
                <c:formatCode>0%</c:formatCode>
                <c:ptCount val="2"/>
                <c:pt idx="0">
                  <c:v>6.6000000000000003E-2</c:v>
                </c:pt>
                <c:pt idx="1">
                  <c:v>8.4000000000000005E-2</c:v>
                </c:pt>
              </c:numCache>
            </c:numRef>
          </c:val>
          <c:extLst>
            <c:ext xmlns:c16="http://schemas.microsoft.com/office/drawing/2014/chart" uri="{C3380CC4-5D6E-409C-BE32-E72D297353CC}">
              <c16:uniqueId val="{00000005-7745-432A-9C65-A91C7C96C52B}"/>
            </c:ext>
          </c:extLst>
        </c:ser>
        <c:dLbls>
          <c:dLblPos val="ctr"/>
          <c:showLegendKey val="0"/>
          <c:showVal val="1"/>
          <c:showCatName val="0"/>
          <c:showSerName val="0"/>
          <c:showPercent val="0"/>
          <c:showBubbleSize val="0"/>
        </c:dLbls>
        <c:gapWidth val="230"/>
        <c:overlap val="10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Franklin Gothic Book" panose="020B0503020102020204" pitchFamily="34" charset="0"/>
                <a:ea typeface="+mn-ea"/>
                <a:cs typeface="+mn-cs"/>
              </a:defRPr>
            </a:pPr>
            <a:endParaRPr lang="fr-FR"/>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9.7909776902887158E-2"/>
          <c:y val="0"/>
          <c:w val="0.80001377952755892"/>
          <c:h val="5.7643321634484414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fr-FR"/>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1079683062650468"/>
          <c:w val="1"/>
          <c:h val="0.78700551556560827"/>
        </c:manualLayout>
      </c:layout>
      <c:barChart>
        <c:barDir val="col"/>
        <c:grouping val="clustered"/>
        <c:varyColors val="0"/>
        <c:ser>
          <c:idx val="0"/>
          <c:order val="0"/>
          <c:tx>
            <c:strRef>
              <c:f>Sheet1!$B$1</c:f>
              <c:strCache>
                <c:ptCount val="1"/>
                <c:pt idx="0">
                  <c:v>Series 1</c:v>
                </c:pt>
              </c:strCache>
            </c:strRef>
          </c:tx>
          <c:spPr>
            <a:solidFill>
              <a:srgbClr val="2F5597"/>
            </a:solidFill>
            <a:ln>
              <a:noFill/>
            </a:ln>
            <a:effectLst/>
          </c:spPr>
          <c:invertIfNegative val="0"/>
          <c:dLbls>
            <c:dLbl>
              <c:idx val="0"/>
              <c:tx>
                <c:rich>
                  <a:bodyPr/>
                  <a:lstStyle/>
                  <a:p>
                    <a:r>
                      <a:rPr lang="en-US"/>
                      <a:t>33</a:t>
                    </a:r>
                    <a:r>
                      <a:rPr lang="en-US" baseline="0"/>
                      <a:t>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499-42BD-A76B-A4CA7BA13109}"/>
                </c:ext>
              </c:extLst>
            </c:dLbl>
            <c:dLbl>
              <c:idx val="1"/>
              <c:tx>
                <c:rich>
                  <a:bodyPr/>
                  <a:lstStyle/>
                  <a:p>
                    <a:r>
                      <a:rPr lang="en-US"/>
                      <a:t>34 %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499-42BD-A76B-A4CA7BA13109}"/>
                </c:ext>
              </c:extLst>
            </c:dLbl>
            <c:dLbl>
              <c:idx val="2"/>
              <c:tx>
                <c:rich>
                  <a:bodyPr/>
                  <a:lstStyle/>
                  <a:p>
                    <a:r>
                      <a:rPr lang="en-US"/>
                      <a:t>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499-42BD-A76B-A4CA7BA13109}"/>
                </c:ext>
              </c:extLst>
            </c:dLbl>
            <c:dLbl>
              <c:idx val="3"/>
              <c:tx>
                <c:rich>
                  <a:bodyPr/>
                  <a:lstStyle/>
                  <a:p>
                    <a:r>
                      <a:rPr lang="en-US"/>
                      <a:t>11 %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499-42BD-A76B-A4CA7BA13109}"/>
                </c:ext>
              </c:extLst>
            </c:dLbl>
            <c:dLbl>
              <c:idx val="4"/>
              <c:tx>
                <c:rich>
                  <a:bodyPr/>
                  <a:lstStyle/>
                  <a:p>
                    <a:r>
                      <a:rPr lang="en-US"/>
                      <a:t>18 %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499-42BD-A76B-A4CA7BA13109}"/>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Fortement d'accord</c:v>
                </c:pt>
                <c:pt idx="1">
                  <c:v>Plutôt d'accord</c:v>
                </c:pt>
                <c:pt idx="2">
                  <c:v>Ni d'accord ni en désaccord</c:v>
                </c:pt>
                <c:pt idx="3">
                  <c:v>Plutôt en désaccord</c:v>
                </c:pt>
                <c:pt idx="4">
                  <c:v>Fortement en désaccord</c:v>
                </c:pt>
              </c:strCache>
            </c:strRef>
          </c:cat>
          <c:val>
            <c:numRef>
              <c:f>Sheet1!$B$2:$B$6</c:f>
              <c:numCache>
                <c:formatCode>0%</c:formatCode>
                <c:ptCount val="5"/>
                <c:pt idx="0">
                  <c:v>0.33</c:v>
                </c:pt>
                <c:pt idx="1">
                  <c:v>0.33800000000000002</c:v>
                </c:pt>
                <c:pt idx="2">
                  <c:v>1.6E-2</c:v>
                </c:pt>
                <c:pt idx="3">
                  <c:v>0.111</c:v>
                </c:pt>
                <c:pt idx="4">
                  <c:v>0.18099999999999999</c:v>
                </c:pt>
              </c:numCache>
            </c:numRef>
          </c:val>
          <c:extLst>
            <c:ext xmlns:c16="http://schemas.microsoft.com/office/drawing/2014/chart" uri="{C3380CC4-5D6E-409C-BE32-E72D297353CC}">
              <c16:uniqueId val="{00000000-5066-47B6-ACB4-66834AFE2CBD}"/>
            </c:ext>
          </c:extLst>
        </c:ser>
        <c:dLbls>
          <c:dLblPos val="outEnd"/>
          <c:showLegendKey val="0"/>
          <c:showVal val="1"/>
          <c:showCatName val="0"/>
          <c:showSerName val="0"/>
          <c:showPercent val="0"/>
          <c:showBubbleSize val="0"/>
        </c:dLbls>
        <c:gapWidth val="150"/>
        <c:overlap val="-27"/>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6542774176229632E-2"/>
          <c:w val="1"/>
          <c:h val="0.81765597230886233"/>
        </c:manualLayout>
      </c:layout>
      <c:barChart>
        <c:barDir val="col"/>
        <c:grouping val="stacked"/>
        <c:varyColors val="0"/>
        <c:ser>
          <c:idx val="0"/>
          <c:order val="0"/>
          <c:tx>
            <c:strRef>
              <c:f>Sheet1!$B$1</c:f>
              <c:strCache>
                <c:ptCount val="1"/>
                <c:pt idx="0">
                  <c:v>5 Très à l'aise</c:v>
                </c:pt>
              </c:strCache>
            </c:strRef>
          </c:tx>
          <c:spPr>
            <a:solidFill>
              <a:srgbClr val="2B559D"/>
            </a:solidFill>
            <a:ln>
              <a:noFill/>
            </a:ln>
            <a:effectLst/>
          </c:spPr>
          <c:invertIfNegative val="0"/>
          <c:dLbls>
            <c:dLbl>
              <c:idx val="0"/>
              <c:tx>
                <c:rich>
                  <a:bodyPr/>
                  <a:lstStyle/>
                  <a:p>
                    <a:r>
                      <a:rPr lang="en-US"/>
                      <a:t>37 %</a:t>
                    </a:r>
                    <a:endParaRPr lang="en-US" dirty="0"/>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A0A-4E55-9947-CCD640BDE8FD}"/>
                </c:ext>
              </c:extLst>
            </c:dLbl>
            <c:dLbl>
              <c:idx val="1"/>
              <c:tx>
                <c:rich>
                  <a:bodyPr/>
                  <a:lstStyle/>
                  <a:p>
                    <a:r>
                      <a:rPr lang="en-US"/>
                      <a:t>37 %</a:t>
                    </a:r>
                    <a:endParaRPr lang="en-US" dirty="0"/>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A0A-4E55-9947-CCD640BDE8FD}"/>
                </c:ext>
              </c:extLst>
            </c:dLbl>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Sheet1!$B$2:$B$3</c:f>
              <c:numCache>
                <c:formatCode>0%</c:formatCode>
                <c:ptCount val="2"/>
                <c:pt idx="0">
                  <c:v>0.37</c:v>
                </c:pt>
                <c:pt idx="1">
                  <c:v>0.37</c:v>
                </c:pt>
              </c:numCache>
            </c:numRef>
          </c:val>
          <c:extLst>
            <c:ext xmlns:c16="http://schemas.microsoft.com/office/drawing/2014/chart" uri="{C3380CC4-5D6E-409C-BE32-E72D297353CC}">
              <c16:uniqueId val="{00000000-7745-432A-9C65-A91C7C96C52B}"/>
            </c:ext>
          </c:extLst>
        </c:ser>
        <c:ser>
          <c:idx val="1"/>
          <c:order val="1"/>
          <c:tx>
            <c:strRef>
              <c:f>Sheet1!$C$1</c:f>
              <c:strCache>
                <c:ptCount val="1"/>
                <c:pt idx="0">
                  <c:v>4</c:v>
                </c:pt>
              </c:strCache>
            </c:strRef>
          </c:tx>
          <c:spPr>
            <a:solidFill>
              <a:schemeClr val="accent1">
                <a:lumMod val="60000"/>
                <a:lumOff val="40000"/>
              </a:schemeClr>
            </a:solidFill>
            <a:ln>
              <a:noFill/>
            </a:ln>
            <a:effectLst/>
          </c:spPr>
          <c:invertIfNegative val="0"/>
          <c:dLbls>
            <c:dLbl>
              <c:idx val="0"/>
              <c:tx>
                <c:rich>
                  <a:bodyPr/>
                  <a:lstStyle/>
                  <a:p>
                    <a:r>
                      <a:rPr lang="en-US"/>
                      <a:t>21 %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A0A-4E55-9947-CCD640BDE8FD}"/>
                </c:ext>
              </c:extLst>
            </c:dLbl>
            <c:dLbl>
              <c:idx val="1"/>
              <c:tx>
                <c:rich>
                  <a:bodyPr/>
                  <a:lstStyle/>
                  <a:p>
                    <a:r>
                      <a:rPr lang="en-US"/>
                      <a:t>21 %</a:t>
                    </a:r>
                    <a:endParaRPr lang="en-US" dirty="0"/>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A0A-4E55-9947-CCD640BDE8FD}"/>
                </c:ext>
              </c:extLst>
            </c:dLbl>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Sheet1!$C$2:$C$3</c:f>
              <c:numCache>
                <c:formatCode>0%</c:formatCode>
                <c:ptCount val="2"/>
                <c:pt idx="0">
                  <c:v>0.21</c:v>
                </c:pt>
                <c:pt idx="1">
                  <c:v>0.21</c:v>
                </c:pt>
              </c:numCache>
            </c:numRef>
          </c:val>
          <c:extLst>
            <c:ext xmlns:c16="http://schemas.microsoft.com/office/drawing/2014/chart" uri="{C3380CC4-5D6E-409C-BE32-E72D297353CC}">
              <c16:uniqueId val="{00000001-7745-432A-9C65-A91C7C96C52B}"/>
            </c:ext>
          </c:extLst>
        </c:ser>
        <c:ser>
          <c:idx val="2"/>
          <c:order val="2"/>
          <c:tx>
            <c:strRef>
              <c:f>Sheet1!$D$1</c:f>
              <c:strCache>
                <c:ptCount val="1"/>
                <c:pt idx="0">
                  <c:v>3</c:v>
                </c:pt>
              </c:strCache>
            </c:strRef>
          </c:tx>
          <c:spPr>
            <a:solidFill>
              <a:schemeClr val="bg1">
                <a:lumMod val="50000"/>
              </a:schemeClr>
            </a:solidFill>
            <a:ln>
              <a:noFill/>
            </a:ln>
            <a:effectLst/>
          </c:spPr>
          <c:invertIfNegative val="0"/>
          <c:dLbls>
            <c:dLbl>
              <c:idx val="0"/>
              <c:tx>
                <c:rich>
                  <a:bodyPr/>
                  <a:lstStyle/>
                  <a:p>
                    <a:r>
                      <a:rPr lang="en-US"/>
                      <a:t>17 %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A0A-4E55-9947-CCD640BDE8FD}"/>
                </c:ext>
              </c:extLst>
            </c:dLbl>
            <c:dLbl>
              <c:idx val="1"/>
              <c:tx>
                <c:rich>
                  <a:bodyPr/>
                  <a:lstStyle/>
                  <a:p>
                    <a:r>
                      <a:rPr lang="en-US"/>
                      <a:t>16 %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A0A-4E55-9947-CCD640BDE8FD}"/>
                </c:ext>
              </c:extLst>
            </c:dLbl>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Sheet1!$D$2:$D$3</c:f>
              <c:numCache>
                <c:formatCode>0%</c:formatCode>
                <c:ptCount val="2"/>
                <c:pt idx="0">
                  <c:v>0.17</c:v>
                </c:pt>
                <c:pt idx="1">
                  <c:v>0.16</c:v>
                </c:pt>
              </c:numCache>
            </c:numRef>
          </c:val>
          <c:extLst>
            <c:ext xmlns:c16="http://schemas.microsoft.com/office/drawing/2014/chart" uri="{C3380CC4-5D6E-409C-BE32-E72D297353CC}">
              <c16:uniqueId val="{00000003-7745-432A-9C65-A91C7C96C52B}"/>
            </c:ext>
          </c:extLst>
        </c:ser>
        <c:ser>
          <c:idx val="3"/>
          <c:order val="3"/>
          <c:tx>
            <c:strRef>
              <c:f>Sheet1!$E$1</c:f>
              <c:strCache>
                <c:ptCount val="1"/>
                <c:pt idx="0">
                  <c:v>2</c:v>
                </c:pt>
              </c:strCache>
            </c:strRef>
          </c:tx>
          <c:spPr>
            <a:solidFill>
              <a:srgbClr val="FF7171"/>
            </a:solidFill>
            <a:ln>
              <a:noFill/>
            </a:ln>
            <a:effectLst/>
          </c:spPr>
          <c:invertIfNegative val="0"/>
          <c:dLbls>
            <c:dLbl>
              <c:idx val="0"/>
              <c:tx>
                <c:rich>
                  <a:bodyPr/>
                  <a:lstStyle/>
                  <a:p>
                    <a:r>
                      <a:rPr lang="en-US"/>
                      <a:t>8 %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A0A-4E55-9947-CCD640BDE8FD}"/>
                </c:ext>
              </c:extLst>
            </c:dLbl>
            <c:dLbl>
              <c:idx val="1"/>
              <c:tx>
                <c:rich>
                  <a:bodyPr/>
                  <a:lstStyle/>
                  <a:p>
                    <a:r>
                      <a:rPr lang="en-US"/>
                      <a:t>8 %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A0A-4E55-9947-CCD640BDE8FD}"/>
                </c:ext>
              </c:extLst>
            </c:dLbl>
            <c:spPr>
              <a:noFill/>
              <a:ln>
                <a:noFill/>
              </a:ln>
              <a:effectLst/>
            </c:spPr>
            <c:txPr>
              <a:bodyPr rot="0" spcFirstLastPara="1" vertOverflow="ellipsis" vert="horz" wrap="square" anchor="ctr" anchorCtr="1"/>
              <a:lstStyle/>
              <a:p>
                <a:pPr>
                  <a:defRPr sz="2200" b="0" i="0" u="none" strike="noStrike" kern="1200" baseline="0">
                    <a:solidFill>
                      <a:schemeClr val="bg1"/>
                    </a:solidFill>
                    <a:latin typeface="Franklin Gothic Book" panose="020B0503020102020204" pitchFamily="34" charset="0"/>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Sheet1!$E$2:$E$3</c:f>
              <c:numCache>
                <c:formatCode>0%</c:formatCode>
                <c:ptCount val="2"/>
                <c:pt idx="0">
                  <c:v>0.08</c:v>
                </c:pt>
                <c:pt idx="1">
                  <c:v>0.08</c:v>
                </c:pt>
              </c:numCache>
            </c:numRef>
          </c:val>
          <c:extLst>
            <c:ext xmlns:c16="http://schemas.microsoft.com/office/drawing/2014/chart" uri="{C3380CC4-5D6E-409C-BE32-E72D297353CC}">
              <c16:uniqueId val="{00000005-7745-432A-9C65-A91C7C96C52B}"/>
            </c:ext>
          </c:extLst>
        </c:ser>
        <c:ser>
          <c:idx val="4"/>
          <c:order val="4"/>
          <c:tx>
            <c:strRef>
              <c:f>Sheet1!$F$1</c:f>
              <c:strCache>
                <c:ptCount val="1"/>
                <c:pt idx="0">
                  <c:v>1 Pas du tout à l'aise</c:v>
                </c:pt>
              </c:strCache>
            </c:strRef>
          </c:tx>
          <c:spPr>
            <a:solidFill>
              <a:srgbClr val="FF2007"/>
            </a:solidFill>
            <a:ln>
              <a:noFill/>
            </a:ln>
            <a:effectLst/>
          </c:spPr>
          <c:invertIfNegative val="0"/>
          <c:dLbls>
            <c:dLbl>
              <c:idx val="0"/>
              <c:tx>
                <c:rich>
                  <a:bodyPr/>
                  <a:lstStyle/>
                  <a:p>
                    <a:r>
                      <a:rPr lang="en-US"/>
                      <a:t>17 %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A0A-4E55-9947-CCD640BDE8FD}"/>
                </c:ext>
              </c:extLst>
            </c:dLbl>
            <c:dLbl>
              <c:idx val="1"/>
              <c:tx>
                <c:rich>
                  <a:bodyPr/>
                  <a:lstStyle/>
                  <a:p>
                    <a:r>
                      <a:rPr lang="en-US"/>
                      <a:t>17 %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A0A-4E55-9947-CCD640BDE8FD}"/>
                </c:ext>
              </c:extLst>
            </c:dLbl>
            <c:spPr>
              <a:noFill/>
              <a:ln>
                <a:noFill/>
              </a:ln>
              <a:effectLst/>
            </c:spPr>
            <c:txPr>
              <a:bodyPr rot="0" spcFirstLastPara="1" vertOverflow="ellipsis" vert="horz" wrap="square" lIns="38100" tIns="19050" rIns="38100" bIns="19050" anchor="ctr" anchorCtr="1">
                <a:spAutoFit/>
              </a:bodyPr>
              <a:lstStyle/>
              <a:p>
                <a:pPr>
                  <a:defRPr sz="2200" b="0" i="0" u="none" strike="noStrike" kern="1200" baseline="0">
                    <a:solidFill>
                      <a:schemeClr val="bg1"/>
                    </a:solidFill>
                    <a:latin typeface="Franklin Gothic Book" panose="020B0503020102020204" pitchFamily="34" charset="0"/>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Sheet1!$F$2:$F$3</c:f>
              <c:numCache>
                <c:formatCode>0%</c:formatCode>
                <c:ptCount val="2"/>
                <c:pt idx="0">
                  <c:v>0.17</c:v>
                </c:pt>
                <c:pt idx="1">
                  <c:v>0.17</c:v>
                </c:pt>
              </c:numCache>
            </c:numRef>
          </c:val>
          <c:extLst>
            <c:ext xmlns:c16="http://schemas.microsoft.com/office/drawing/2014/chart" uri="{C3380CC4-5D6E-409C-BE32-E72D297353CC}">
              <c16:uniqueId val="{00000000-2370-411A-B064-5BF4D3F0263F}"/>
            </c:ext>
          </c:extLst>
        </c:ser>
        <c:dLbls>
          <c:dLblPos val="ctr"/>
          <c:showLegendKey val="0"/>
          <c:showVal val="1"/>
          <c:showCatName val="0"/>
          <c:showSerName val="0"/>
          <c:showPercent val="0"/>
          <c:showBubbleSize val="0"/>
        </c:dLbls>
        <c:gapWidth val="230"/>
        <c:overlap val="10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Franklin Gothic Book" panose="020B0503020102020204" pitchFamily="34" charset="0"/>
                <a:ea typeface="+mn-ea"/>
                <a:cs typeface="+mn-cs"/>
              </a:defRPr>
            </a:pPr>
            <a:endParaRPr lang="fr-FR"/>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6.793646106736656E-2"/>
          <c:y val="1.2029745867356044E-2"/>
          <c:w val="0.86134919072615923"/>
          <c:h val="5.7643321634484414E-2"/>
        </c:manualLayout>
      </c:layout>
      <c:overlay val="0"/>
      <c:spPr>
        <a:noFill/>
        <a:ln>
          <a:noFill/>
        </a:ln>
        <a:effectLst/>
      </c:spPr>
      <c:txPr>
        <a:bodyPr rot="0" spcFirstLastPara="1" vertOverflow="ellipsis" vert="horz" wrap="square" anchor="ctr" anchorCtr="1"/>
        <a:lstStyle/>
        <a:p>
          <a:pPr algn="just">
            <a:defRPr sz="1600" b="0" i="0" u="none" strike="noStrike" kern="1200" baseline="0">
              <a:solidFill>
                <a:schemeClr val="tx1"/>
              </a:solidFill>
              <a:latin typeface="Franklin Gothic Book" panose="020B0503020102020204" pitchFamily="34" charset="0"/>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fr-FR"/>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404902118665918"/>
          <c:y val="0.10488538593412311"/>
          <c:w val="0.78039541974930515"/>
          <c:h val="0.73382561583209571"/>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dLbl>
              <c:idx val="0"/>
              <c:tx>
                <c:rich>
                  <a:bodyPr/>
                  <a:lstStyle/>
                  <a:p>
                    <a:r>
                      <a:rPr lang="en-US"/>
                      <a:t>60 %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D78-46E0-AA79-7090FF786081}"/>
                </c:ext>
              </c:extLst>
            </c:dLbl>
            <c:dLbl>
              <c:idx val="1"/>
              <c:tx>
                <c:rich>
                  <a:bodyPr/>
                  <a:lstStyle/>
                  <a:p>
                    <a:r>
                      <a:rPr lang="en-US"/>
                      <a:t>34 %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D78-46E0-AA79-7090FF786081}"/>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Chaque fois</c:v>
                </c:pt>
                <c:pt idx="1">
                  <c:v>Une seule fois</c:v>
                </c:pt>
              </c:strCache>
            </c:strRef>
          </c:cat>
          <c:val>
            <c:numRef>
              <c:f>Sheet1!$B$2:$B$3</c:f>
              <c:numCache>
                <c:formatCode>0%</c:formatCode>
                <c:ptCount val="2"/>
                <c:pt idx="0">
                  <c:v>0.59899999999999998</c:v>
                </c:pt>
                <c:pt idx="1">
                  <c:v>0.33700000000000002</c:v>
                </c:pt>
              </c:numCache>
            </c:numRef>
          </c:val>
          <c:extLst>
            <c:ext xmlns:c16="http://schemas.microsoft.com/office/drawing/2014/chart" uri="{C3380CC4-5D6E-409C-BE32-E72D297353CC}">
              <c16:uniqueId val="{00000000-5066-47B6-ACB4-66834AFE2CBD}"/>
            </c:ext>
          </c:extLst>
        </c:ser>
        <c:dLbls>
          <c:dLblPos val="outEnd"/>
          <c:showLegendKey val="0"/>
          <c:showVal val="1"/>
          <c:showCatName val="0"/>
          <c:showSerName val="0"/>
          <c:showPercent val="0"/>
          <c:showBubbleSize val="0"/>
        </c:dLbls>
        <c:gapWidth val="150"/>
        <c:axId val="61045376"/>
        <c:axId val="61056512"/>
      </c:barChart>
      <c:catAx>
        <c:axId val="610453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1056512"/>
        <c:crosses val="autoZero"/>
        <c:auto val="1"/>
        <c:lblAlgn val="ctr"/>
        <c:lblOffset val="100"/>
        <c:noMultiLvlLbl val="0"/>
      </c:catAx>
      <c:valAx>
        <c:axId val="61056512"/>
        <c:scaling>
          <c:orientation val="minMax"/>
        </c:scaling>
        <c:delete val="1"/>
        <c:axPos val="t"/>
        <c:numFmt formatCode="0%" sourceLinked="1"/>
        <c:majorTickMark val="none"/>
        <c:minorTickMark val="none"/>
        <c:tickLblPos val="nextTo"/>
        <c:crossAx val="61045376"/>
        <c:crosses val="autoZero"/>
        <c:crossBetween val="between"/>
      </c:valAx>
      <c:spPr>
        <a:noFill/>
        <a:ln>
          <a:noFill/>
        </a:ln>
        <a:effectLst/>
      </c:spPr>
    </c:plotArea>
    <c:plotVisOnly val="1"/>
    <c:dispBlanksAs val="gap"/>
    <c:showDLblsOverMax val="0"/>
  </c:chart>
  <c:spPr>
    <a:noFill/>
    <a:ln>
      <a:noFill/>
    </a:ln>
    <a:effectLst/>
  </c:spPr>
  <c:txPr>
    <a:bodyPr/>
    <a:lstStyle/>
    <a:p>
      <a:pPr>
        <a:defRPr sz="2000" b="0" i="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532245838472366"/>
          <c:y val="2.9223266902154636E-3"/>
          <c:w val="0.55620275136736941"/>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0-DDA7-438D-A03F-4810DAE71918}"/>
              </c:ext>
            </c:extLst>
          </c:dPt>
          <c:dPt>
            <c:idx val="1"/>
            <c:invertIfNegative val="0"/>
            <c:bubble3D val="0"/>
            <c:spPr>
              <a:solidFill>
                <a:schemeClr val="bg2">
                  <a:lumMod val="50000"/>
                </a:schemeClr>
              </a:solidFill>
              <a:ln>
                <a:noFill/>
              </a:ln>
              <a:effectLst/>
            </c:spPr>
            <c:extLst>
              <c:ext xmlns:c16="http://schemas.microsoft.com/office/drawing/2014/chart" uri="{C3380CC4-5D6E-409C-BE32-E72D297353CC}">
                <c16:uniqueId val="{00000002-7E26-4849-BD49-E6EA5AE62D74}"/>
              </c:ext>
            </c:extLst>
          </c:dPt>
          <c:dLbls>
            <c:dLbl>
              <c:idx val="0"/>
              <c:tx>
                <c:rich>
                  <a:bodyPr/>
                  <a:lstStyle/>
                  <a:p>
                    <a:r>
                      <a:rPr lang="en-US"/>
                      <a:t>15 %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DA7-438D-A03F-4810DAE71918}"/>
                </c:ext>
              </c:extLst>
            </c:dLbl>
            <c:dLbl>
              <c:idx val="1"/>
              <c:tx>
                <c:rich>
                  <a:bodyPr/>
                  <a:lstStyle/>
                  <a:p>
                    <a:r>
                      <a:rPr lang="en-US"/>
                      <a:t>13 %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E26-4849-BD49-E6EA5AE62D74}"/>
                </c:ext>
              </c:extLst>
            </c:dLbl>
            <c:dLbl>
              <c:idx val="2"/>
              <c:tx>
                <c:rich>
                  <a:bodyPr/>
                  <a:lstStyle/>
                  <a:p>
                    <a:r>
                      <a:rPr lang="en-US"/>
                      <a:t>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870-4622-BBC9-00C3BEDEAD52}"/>
                </c:ext>
              </c:extLst>
            </c:dLbl>
            <c:dLbl>
              <c:idx val="3"/>
              <c:tx>
                <c:rich>
                  <a:bodyPr/>
                  <a:lstStyle/>
                  <a:p>
                    <a:r>
                      <a:rPr lang="en-US"/>
                      <a:t>2 %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D870-4622-BBC9-00C3BEDEAD52}"/>
                </c:ext>
              </c:extLst>
            </c:dLbl>
            <c:dLbl>
              <c:idx val="4"/>
              <c:tx>
                <c:rich>
                  <a:bodyPr/>
                  <a:lstStyle/>
                  <a:p>
                    <a:r>
                      <a:rPr lang="en-US"/>
                      <a:t>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870-4622-BBC9-00C3BEDEAD52}"/>
                </c:ext>
              </c:extLst>
            </c:dLbl>
            <c:dLbl>
              <c:idx val="5"/>
              <c:tx>
                <c:rich>
                  <a:bodyPr/>
                  <a:lstStyle/>
                  <a:p>
                    <a:r>
                      <a:rPr lang="en-US"/>
                      <a:t>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D870-4622-BBC9-00C3BEDEAD52}"/>
                </c:ext>
              </c:extLst>
            </c:dLbl>
            <c:dLbl>
              <c:idx val="6"/>
              <c:tx>
                <c:rich>
                  <a:bodyPr/>
                  <a:lstStyle/>
                  <a:p>
                    <a:r>
                      <a:rPr lang="en-US"/>
                      <a:t>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870-4622-BBC9-00C3BEDEAD52}"/>
                </c:ext>
              </c:extLst>
            </c:dLbl>
            <c:dLbl>
              <c:idx val="7"/>
              <c:tx>
                <c:rich>
                  <a:bodyPr/>
                  <a:lstStyle/>
                  <a:p>
                    <a:r>
                      <a:rPr lang="en-US"/>
                      <a:t>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870-4622-BBC9-00C3BEDEAD52}"/>
                </c:ext>
              </c:extLst>
            </c:dLbl>
            <c:dLbl>
              <c:idx val="8"/>
              <c:tx>
                <c:rich>
                  <a:bodyPr/>
                  <a:lstStyle/>
                  <a:p>
                    <a:r>
                      <a:rPr lang="en-US"/>
                      <a:t>8 %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870-4622-BBC9-00C3BEDEAD52}"/>
                </c:ext>
              </c:extLst>
            </c:dLbl>
            <c:dLbl>
              <c:idx val="9"/>
              <c:tx>
                <c:rich>
                  <a:bodyPr/>
                  <a:lstStyle/>
                  <a:p>
                    <a:r>
                      <a:rPr lang="en-US"/>
                      <a:t>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870-4622-BBC9-00C3BEDEAD52}"/>
                </c:ext>
              </c:extLst>
            </c:dLbl>
            <c:dLbl>
              <c:idx val="10"/>
              <c:tx>
                <c:rich>
                  <a:bodyPr/>
                  <a:lstStyle/>
                  <a:p>
                    <a:r>
                      <a:rPr lang="en-US"/>
                      <a:t>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870-4622-BBC9-00C3BEDEAD52}"/>
                </c:ext>
              </c:extLst>
            </c:dLbl>
            <c:dLbl>
              <c:idx val="11"/>
              <c:tx>
                <c:rich>
                  <a:bodyPr/>
                  <a:lstStyle/>
                  <a:p>
                    <a:r>
                      <a:rPr lang="en-US"/>
                      <a:t>18 %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870-4622-BBC9-00C3BEDEAD52}"/>
                </c:ext>
              </c:extLst>
            </c:dLbl>
            <c:dLbl>
              <c:idx val="12"/>
              <c:tx>
                <c:rich>
                  <a:bodyPr/>
                  <a:lstStyle/>
                  <a:p>
                    <a:r>
                      <a:rPr lang="en-US"/>
                      <a:t>20 %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870-4622-BBC9-00C3BEDEAD52}"/>
                </c:ext>
              </c:extLst>
            </c:dLbl>
            <c:dLbl>
              <c:idx val="13"/>
              <c:tx>
                <c:rich>
                  <a:bodyPr/>
                  <a:lstStyle/>
                  <a:p>
                    <a:r>
                      <a:rPr lang="en-US"/>
                      <a:t>21 %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870-4622-BBC9-00C3BEDEAD52}"/>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Aucun avantage</c:v>
                </c:pt>
                <c:pt idx="1">
                  <c:v>Je ne sais pas</c:v>
                </c:pt>
                <c:pt idx="2">
                  <c:v>Autre</c:v>
                </c:pt>
                <c:pt idx="3">
                  <c:v>Responsabilité/élimine la fraude</c:v>
                </c:pt>
                <c:pt idx="4">
                  <c:v>Aucune mauvaise communication</c:v>
                </c:pt>
                <c:pt idx="5">
                  <c:v>Moins de bureaucratie ou de paperasse</c:v>
                </c:pt>
                <c:pt idx="6">
                  <c:v>Moins coûteux/permet d'économiser</c:v>
                </c:pt>
                <c:pt idx="7">
                  <c:v>Élimine les dédoublements</c:v>
                </c:pt>
                <c:pt idx="8">
                  <c:v>Renseignements plus exacts</c:v>
                </c:pt>
                <c:pt idx="9">
                  <c:v>Service amélioré ou plus efficace</c:v>
                </c:pt>
                <c:pt idx="10">
                  <c:v>Temps d'attente écourtés</c:v>
                </c:pt>
                <c:pt idx="11">
                  <c:v>Plus pratique</c:v>
                </c:pt>
                <c:pt idx="12">
                  <c:v>Accès plus facile au service</c:v>
                </c:pt>
                <c:pt idx="13">
                  <c:v>Service plus rapide</c:v>
                </c:pt>
              </c:strCache>
            </c:strRef>
          </c:cat>
          <c:val>
            <c:numRef>
              <c:f>Sheet1!$B$2:$B$15</c:f>
              <c:numCache>
                <c:formatCode>0.00%</c:formatCode>
                <c:ptCount val="14"/>
                <c:pt idx="0">
                  <c:v>0.15</c:v>
                </c:pt>
                <c:pt idx="1">
                  <c:v>0.13</c:v>
                </c:pt>
                <c:pt idx="2">
                  <c:v>0.03</c:v>
                </c:pt>
                <c:pt idx="3">
                  <c:v>0.02</c:v>
                </c:pt>
                <c:pt idx="4">
                  <c:v>0.03</c:v>
                </c:pt>
                <c:pt idx="5">
                  <c:v>0.03</c:v>
                </c:pt>
                <c:pt idx="6">
                  <c:v>0.04</c:v>
                </c:pt>
                <c:pt idx="7">
                  <c:v>7.0000000000000007E-2</c:v>
                </c:pt>
                <c:pt idx="8">
                  <c:v>0.08</c:v>
                </c:pt>
                <c:pt idx="9">
                  <c:v>0.09</c:v>
                </c:pt>
                <c:pt idx="10">
                  <c:v>0.09</c:v>
                </c:pt>
                <c:pt idx="11">
                  <c:v>0.18</c:v>
                </c:pt>
                <c:pt idx="12">
                  <c:v>0.2</c:v>
                </c:pt>
                <c:pt idx="13">
                  <c:v>0.21</c:v>
                </c:pt>
              </c:numCache>
            </c:numRef>
          </c:val>
          <c:extLst>
            <c:ext xmlns:c16="http://schemas.microsoft.com/office/drawing/2014/chart" uri="{C3380CC4-5D6E-409C-BE32-E72D297353CC}">
              <c16:uniqueId val="{00000001-54B2-451D-90B5-7D0283347C9E}"/>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8008625746405"/>
          <c:y val="2.1576448561525644E-3"/>
          <c:w val="0.52920113485119791"/>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0-9560-40EC-AA9F-3BC77FFBF5C4}"/>
              </c:ext>
            </c:extLst>
          </c:dPt>
          <c:dPt>
            <c:idx val="1"/>
            <c:invertIfNegative val="0"/>
            <c:bubble3D val="0"/>
            <c:spPr>
              <a:solidFill>
                <a:schemeClr val="bg2">
                  <a:lumMod val="50000"/>
                </a:schemeClr>
              </a:solidFill>
              <a:ln>
                <a:noFill/>
              </a:ln>
              <a:effectLst/>
            </c:spPr>
            <c:extLst>
              <c:ext xmlns:c16="http://schemas.microsoft.com/office/drawing/2014/chart" uri="{C3380CC4-5D6E-409C-BE32-E72D297353CC}">
                <c16:uniqueId val="{00000002-1E86-4191-B16A-E8AC57BD6A5B}"/>
              </c:ext>
            </c:extLst>
          </c:dPt>
          <c:dLbls>
            <c:dLbl>
              <c:idx val="0"/>
              <c:tx>
                <c:rich>
                  <a:bodyPr/>
                  <a:lstStyle/>
                  <a:p>
                    <a:r>
                      <a:rPr lang="en-US"/>
                      <a:t>21 %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60-40EC-AA9F-3BC77FFBF5C4}"/>
                </c:ext>
              </c:extLst>
            </c:dLbl>
            <c:dLbl>
              <c:idx val="1"/>
              <c:tx>
                <c:rich>
                  <a:bodyPr/>
                  <a:lstStyle/>
                  <a:p>
                    <a:r>
                      <a:rPr lang="en-US"/>
                      <a:t>16 %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E86-4191-B16A-E8AC57BD6A5B}"/>
                </c:ext>
              </c:extLst>
            </c:dLbl>
            <c:dLbl>
              <c:idx val="2"/>
              <c:tx>
                <c:rich>
                  <a:bodyPr/>
                  <a:lstStyle/>
                  <a:p>
                    <a:r>
                      <a:rPr lang="en-US"/>
                      <a:t>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F05-4C77-B72E-7C092D4D970C}"/>
                </c:ext>
              </c:extLst>
            </c:dLbl>
            <c:dLbl>
              <c:idx val="3"/>
              <c:tx>
                <c:rich>
                  <a:bodyPr/>
                  <a:lstStyle/>
                  <a:p>
                    <a:r>
                      <a:rPr lang="en-US"/>
                      <a:t>6 %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F05-4C77-B72E-7C092D4D970C}"/>
                </c:ext>
              </c:extLst>
            </c:dLbl>
            <c:dLbl>
              <c:idx val="4"/>
              <c:tx>
                <c:rich>
                  <a:bodyPr/>
                  <a:lstStyle/>
                  <a:p>
                    <a:r>
                      <a:rPr lang="en-US"/>
                      <a:t>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F05-4C77-B72E-7C092D4D970C}"/>
                </c:ext>
              </c:extLst>
            </c:dLbl>
            <c:dLbl>
              <c:idx val="5"/>
              <c:tx>
                <c:rich>
                  <a:bodyPr/>
                  <a:lstStyle/>
                  <a:p>
                    <a:r>
                      <a:rPr lang="en-US"/>
                      <a:t>12 %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F05-4C77-B72E-7C092D4D970C}"/>
                </c:ext>
              </c:extLst>
            </c:dLbl>
            <c:dLbl>
              <c:idx val="6"/>
              <c:tx>
                <c:rich>
                  <a:bodyPr/>
                  <a:lstStyle/>
                  <a:p>
                    <a:r>
                      <a:rPr lang="en-US"/>
                      <a:t>15 %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F05-4C77-B72E-7C092D4D970C}"/>
                </c:ext>
              </c:extLst>
            </c:dLbl>
            <c:dLbl>
              <c:idx val="7"/>
              <c:tx>
                <c:rich>
                  <a:bodyPr/>
                  <a:lstStyle/>
                  <a:p>
                    <a:r>
                      <a:rPr lang="en-US"/>
                      <a:t>20 %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F05-4C77-B72E-7C092D4D970C}"/>
                </c:ext>
              </c:extLst>
            </c:dLbl>
            <c:dLbl>
              <c:idx val="8"/>
              <c:tx>
                <c:rich>
                  <a:bodyPr/>
                  <a:lstStyle/>
                  <a:p>
                    <a:r>
                      <a:rPr lang="en-US"/>
                      <a:t>21 %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F05-4C77-B72E-7C092D4D970C}"/>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Aucun inconvénient</c:v>
                </c:pt>
                <c:pt idx="1">
                  <c:v>Je ne sais pas</c:v>
                </c:pt>
                <c:pt idx="2">
                  <c:v>Autre</c:v>
                </c:pt>
                <c:pt idx="3">
                  <c:v>Des erreurs pourraient se produire</c:v>
                </c:pt>
                <c:pt idx="4">
                  <c:v>Vol d'identité</c:v>
                </c:pt>
                <c:pt idx="5">
                  <c:v>Information utilisée à des fins non autorisées </c:v>
                </c:pt>
                <c:pt idx="6">
                  <c:v>Protection des renseignements personnels (non précisé)</c:v>
                </c:pt>
                <c:pt idx="7">
                  <c:v>Atteinte à la protection des renseignements personnels</c:v>
                </c:pt>
                <c:pt idx="8">
                  <c:v>Sécurité</c:v>
                </c:pt>
              </c:strCache>
            </c:strRef>
          </c:cat>
          <c:val>
            <c:numRef>
              <c:f>Sheet1!$B$2:$B$10</c:f>
              <c:numCache>
                <c:formatCode>0.00%</c:formatCode>
                <c:ptCount val="9"/>
                <c:pt idx="0">
                  <c:v>0.21</c:v>
                </c:pt>
                <c:pt idx="1">
                  <c:v>0.16</c:v>
                </c:pt>
                <c:pt idx="2">
                  <c:v>0.03</c:v>
                </c:pt>
                <c:pt idx="3">
                  <c:v>0.06</c:v>
                </c:pt>
                <c:pt idx="4">
                  <c:v>7.0000000000000007E-2</c:v>
                </c:pt>
                <c:pt idx="5">
                  <c:v>0.12</c:v>
                </c:pt>
                <c:pt idx="6">
                  <c:v>0.15</c:v>
                </c:pt>
                <c:pt idx="7">
                  <c:v>0.2</c:v>
                </c:pt>
                <c:pt idx="8">
                  <c:v>0.21</c:v>
                </c:pt>
              </c:numCache>
            </c:numRef>
          </c:val>
          <c:extLst>
            <c:ext xmlns:c16="http://schemas.microsoft.com/office/drawing/2014/chart" uri="{C3380CC4-5D6E-409C-BE32-E72D297353CC}">
              <c16:uniqueId val="{00000001-54B2-451D-90B5-7D0283347C9E}"/>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255330845946073"/>
          <c:y val="0.12730168741317119"/>
          <c:w val="0.54744669154053927"/>
          <c:h val="0.87269831258682884"/>
        </c:manualLayout>
      </c:layout>
      <c:barChart>
        <c:barDir val="bar"/>
        <c:grouping val="stacked"/>
        <c:varyColors val="0"/>
        <c:ser>
          <c:idx val="0"/>
          <c:order val="0"/>
          <c:tx>
            <c:strRef>
              <c:f>Sheet1!$B$1</c:f>
              <c:strCache>
                <c:ptCount val="1"/>
                <c:pt idx="0">
                  <c:v>5 Dans une grande mesure</c:v>
                </c:pt>
              </c:strCache>
            </c:strRef>
          </c:tx>
          <c:spPr>
            <a:solidFill>
              <a:schemeClr val="accent1">
                <a:lumMod val="50000"/>
              </a:schemeClr>
            </a:solidFill>
            <a:ln>
              <a:noFill/>
            </a:ln>
            <a:effectLst/>
          </c:spPr>
          <c:invertIfNegative val="0"/>
          <c:dLbls>
            <c:dLbl>
              <c:idx val="0"/>
              <c:layout>
                <c:manualLayout>
                  <c:x val="3.58216667680517E-3"/>
                  <c:y val="-2.5266974433005206E-2"/>
                </c:manualLayout>
              </c:layout>
              <c:tx>
                <c:rich>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r>
                      <a:rPr lang="en-US" dirty="0"/>
                      <a:t>3 %</a:t>
                    </a:r>
                  </a:p>
                </c:rich>
              </c:tx>
              <c:numFmt formatCode="0%" sourceLinked="0"/>
              <c:spPr>
                <a:solidFill>
                  <a:schemeClr val="accent1">
                    <a:lumMod val="50000"/>
                  </a:schemeClr>
                </a:solid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004-4B82-BF91-806BDB74D6AA}"/>
                </c:ext>
              </c:extLst>
            </c:dLbl>
            <c:dLbl>
              <c:idx val="1"/>
              <c:tx>
                <c:rich>
                  <a:bodyPr/>
                  <a:lstStyle/>
                  <a:p>
                    <a:r>
                      <a:rPr lang="en-US"/>
                      <a:t>23 %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702D-4A59-9CC4-3A97E49EA0B5}"/>
                </c:ext>
              </c:extLst>
            </c:dLbl>
            <c:dLbl>
              <c:idx val="2"/>
              <c:tx>
                <c:rich>
                  <a:bodyPr/>
                  <a:lstStyle/>
                  <a:p>
                    <a:r>
                      <a:rPr lang="en-US"/>
                      <a:t>24 %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02D-4A59-9CC4-3A97E49EA0B5}"/>
                </c:ext>
              </c:extLst>
            </c:dLbl>
            <c:dLbl>
              <c:idx val="3"/>
              <c:tx>
                <c:rich>
                  <a:bodyPr/>
                  <a:lstStyle/>
                  <a:p>
                    <a:r>
                      <a:rPr lang="en-US"/>
                      <a:t>27 %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02D-4A59-9CC4-3A97E49EA0B5}"/>
                </c:ext>
              </c:extLst>
            </c:dLbl>
            <c:numFmt formatCode="0%"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Commerçants</c:v>
                </c:pt>
                <c:pt idx="1">
                  <c:v>Gouvernement provincial ou territorial </c:v>
                </c:pt>
                <c:pt idx="2">
                  <c:v>Banques</c:v>
                </c:pt>
                <c:pt idx="3">
                  <c:v>Gouvernement fédéral</c:v>
                </c:pt>
              </c:strCache>
            </c:strRef>
          </c:cat>
          <c:val>
            <c:numRef>
              <c:f>Sheet1!$B$2:$B$5</c:f>
              <c:numCache>
                <c:formatCode>0.00%</c:formatCode>
                <c:ptCount val="4"/>
                <c:pt idx="0">
                  <c:v>3.1E-2</c:v>
                </c:pt>
                <c:pt idx="1">
                  <c:v>0.23200000000000001</c:v>
                </c:pt>
                <c:pt idx="2">
                  <c:v>0.24399999999999999</c:v>
                </c:pt>
                <c:pt idx="3">
                  <c:v>0.26700000000000002</c:v>
                </c:pt>
              </c:numCache>
            </c:numRef>
          </c:val>
          <c:extLst>
            <c:ext xmlns:c16="http://schemas.microsoft.com/office/drawing/2014/chart" uri="{C3380CC4-5D6E-409C-BE32-E72D297353CC}">
              <c16:uniqueId val="{00000000-9109-4B24-AC18-675E880AB25E}"/>
            </c:ext>
          </c:extLst>
        </c:ser>
        <c:ser>
          <c:idx val="1"/>
          <c:order val="1"/>
          <c:tx>
            <c:strRef>
              <c:f>Sheet1!$C$1</c:f>
              <c:strCache>
                <c:ptCount val="1"/>
                <c:pt idx="0">
                  <c:v>4</c:v>
                </c:pt>
              </c:strCache>
            </c:strRef>
          </c:tx>
          <c:spPr>
            <a:solidFill>
              <a:schemeClr val="accent1">
                <a:lumMod val="75000"/>
              </a:schemeClr>
            </a:solidFill>
            <a:ln>
              <a:noFill/>
            </a:ln>
            <a:effectLst/>
          </c:spPr>
          <c:invertIfNegative val="0"/>
          <c:dPt>
            <c:idx val="0"/>
            <c:invertIfNegative val="0"/>
            <c:bubble3D val="0"/>
            <c:spPr>
              <a:solidFill>
                <a:schemeClr val="accent1">
                  <a:lumMod val="75000"/>
                </a:schemeClr>
              </a:solidFill>
              <a:ln>
                <a:noFill/>
              </a:ln>
              <a:effectLst/>
            </c:spPr>
            <c:extLst>
              <c:ext xmlns:c16="http://schemas.microsoft.com/office/drawing/2014/chart" uri="{C3380CC4-5D6E-409C-BE32-E72D297353CC}">
                <c16:uniqueId val="{00000001-EDED-49A1-9374-FD50431F214A}"/>
              </c:ext>
            </c:extLst>
          </c:dPt>
          <c:dPt>
            <c:idx val="1"/>
            <c:invertIfNegative val="0"/>
            <c:bubble3D val="0"/>
            <c:spPr>
              <a:solidFill>
                <a:schemeClr val="accent1">
                  <a:lumMod val="75000"/>
                </a:schemeClr>
              </a:solidFill>
              <a:ln>
                <a:noFill/>
              </a:ln>
              <a:effectLst/>
            </c:spPr>
            <c:extLst>
              <c:ext xmlns:c16="http://schemas.microsoft.com/office/drawing/2014/chart" uri="{C3380CC4-5D6E-409C-BE32-E72D297353CC}">
                <c16:uniqueId val="{00000006-9109-4B24-AC18-675E880AB25E}"/>
              </c:ext>
            </c:extLst>
          </c:dPt>
          <c:dPt>
            <c:idx val="2"/>
            <c:invertIfNegative val="0"/>
            <c:bubble3D val="0"/>
            <c:spPr>
              <a:solidFill>
                <a:schemeClr val="accent1">
                  <a:lumMod val="75000"/>
                </a:schemeClr>
              </a:solidFill>
              <a:ln>
                <a:noFill/>
              </a:ln>
              <a:effectLst/>
            </c:spPr>
            <c:extLst>
              <c:ext xmlns:c16="http://schemas.microsoft.com/office/drawing/2014/chart" uri="{C3380CC4-5D6E-409C-BE32-E72D297353CC}">
                <c16:uniqueId val="{00000001-9109-4B24-AC18-675E880AB25E}"/>
              </c:ext>
            </c:extLst>
          </c:dPt>
          <c:dLbls>
            <c:dLbl>
              <c:idx val="0"/>
              <c:layout>
                <c:manualLayout>
                  <c:x val="1.0978635713487127E-2"/>
                  <c:y val="3.0320369319605953E-2"/>
                </c:manualLayout>
              </c:layout>
              <c:tx>
                <c:rich>
                  <a:bodyPr/>
                  <a:lstStyle/>
                  <a:p>
                    <a:r>
                      <a:rPr lang="en-US" dirty="0"/>
                      <a:t>5 %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DED-49A1-9374-FD50431F214A}"/>
                </c:ext>
              </c:extLst>
            </c:dLbl>
            <c:dLbl>
              <c:idx val="1"/>
              <c:tx>
                <c:rich>
                  <a:bodyPr/>
                  <a:lstStyle/>
                  <a:p>
                    <a:r>
                      <a:rPr lang="en-US"/>
                      <a:t>31 %</a:t>
                    </a:r>
                    <a:endParaRPr lang="en-US" dirty="0"/>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109-4B24-AC18-675E880AB25E}"/>
                </c:ext>
              </c:extLst>
            </c:dLbl>
            <c:dLbl>
              <c:idx val="2"/>
              <c:tx>
                <c:rich>
                  <a:bodyPr/>
                  <a:lstStyle/>
                  <a:p>
                    <a:r>
                      <a:rPr lang="en-US"/>
                      <a:t>31 %</a:t>
                    </a:r>
                    <a:endParaRPr lang="en-US" dirty="0"/>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109-4B24-AC18-675E880AB25E}"/>
                </c:ext>
              </c:extLst>
            </c:dLbl>
            <c:dLbl>
              <c:idx val="3"/>
              <c:tx>
                <c:rich>
                  <a:bodyPr/>
                  <a:lstStyle/>
                  <a:p>
                    <a:r>
                      <a:rPr lang="en-US"/>
                      <a:t>31 %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02D-4A59-9CC4-3A97E49EA0B5}"/>
                </c:ext>
              </c:extLst>
            </c:dLbl>
            <c:numFmt formatCode="0%" sourceLinked="0"/>
            <c:spPr>
              <a:solidFill>
                <a:schemeClr val="accent1">
                  <a:lumMod val="75000"/>
                </a:schemeClr>
              </a:solid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Commerçants</c:v>
                </c:pt>
                <c:pt idx="1">
                  <c:v>Gouvernement provincial ou territorial </c:v>
                </c:pt>
                <c:pt idx="2">
                  <c:v>Banques</c:v>
                </c:pt>
                <c:pt idx="3">
                  <c:v>Gouvernement fédéral</c:v>
                </c:pt>
              </c:strCache>
            </c:strRef>
          </c:cat>
          <c:val>
            <c:numRef>
              <c:f>Sheet1!$C$2:$C$5</c:f>
              <c:numCache>
                <c:formatCode>0.00%</c:formatCode>
                <c:ptCount val="4"/>
                <c:pt idx="0">
                  <c:v>5.3999999999999999E-2</c:v>
                </c:pt>
                <c:pt idx="1">
                  <c:v>0.30599999999999999</c:v>
                </c:pt>
                <c:pt idx="2">
                  <c:v>0.30599999999999999</c:v>
                </c:pt>
                <c:pt idx="3">
                  <c:v>0.311</c:v>
                </c:pt>
              </c:numCache>
            </c:numRef>
          </c:val>
          <c:extLst>
            <c:ext xmlns:c16="http://schemas.microsoft.com/office/drawing/2014/chart" uri="{C3380CC4-5D6E-409C-BE32-E72D297353CC}">
              <c16:uniqueId val="{00000002-9109-4B24-AC18-675E880AB25E}"/>
            </c:ext>
          </c:extLst>
        </c:ser>
        <c:ser>
          <c:idx val="2"/>
          <c:order val="2"/>
          <c:tx>
            <c:strRef>
              <c:f>Sheet1!$D$1</c:f>
              <c:strCache>
                <c:ptCount val="1"/>
                <c:pt idx="0">
                  <c:v>3</c:v>
                </c:pt>
              </c:strCache>
            </c:strRef>
          </c:tx>
          <c:spPr>
            <a:solidFill>
              <a:schemeClr val="accent1">
                <a:lumMod val="60000"/>
                <a:lumOff val="40000"/>
              </a:schemeClr>
            </a:solidFill>
            <a:ln>
              <a:noFill/>
            </a:ln>
            <a:effectLst/>
          </c:spPr>
          <c:invertIfNegative val="0"/>
          <c:dLbls>
            <c:dLbl>
              <c:idx val="0"/>
              <c:layout>
                <c:manualLayout>
                  <c:x val="2.3881111178700259E-3"/>
                  <c:y val="-2.0213579546404091E-2"/>
                </c:manualLayout>
              </c:layout>
              <c:tx>
                <c:rich>
                  <a:bodyPr/>
                  <a:lstStyle/>
                  <a:p>
                    <a:r>
                      <a:rPr lang="en-US"/>
                      <a:t>22 %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702D-4A59-9CC4-3A97E49EA0B5}"/>
                </c:ext>
              </c:extLst>
            </c:dLbl>
            <c:dLbl>
              <c:idx val="1"/>
              <c:tx>
                <c:rich>
                  <a:bodyPr/>
                  <a:lstStyle/>
                  <a:p>
                    <a:r>
                      <a:rPr lang="en-US"/>
                      <a:t>24 %</a:t>
                    </a:r>
                    <a:endParaRPr lang="en-US" dirty="0"/>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702D-4A59-9CC4-3A97E49EA0B5}"/>
                </c:ext>
              </c:extLst>
            </c:dLbl>
            <c:dLbl>
              <c:idx val="2"/>
              <c:tx>
                <c:rich>
                  <a:bodyPr/>
                  <a:lstStyle/>
                  <a:p>
                    <a:r>
                      <a:rPr lang="en-US"/>
                      <a:t>23 %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702D-4A59-9CC4-3A97E49EA0B5}"/>
                </c:ext>
              </c:extLst>
            </c:dLbl>
            <c:dLbl>
              <c:idx val="3"/>
              <c:tx>
                <c:rich>
                  <a:bodyPr/>
                  <a:lstStyle/>
                  <a:p>
                    <a:r>
                      <a:rPr lang="en-US"/>
                      <a:t>20 %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02D-4A59-9CC4-3A97E49EA0B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Commerçants</c:v>
                </c:pt>
                <c:pt idx="1">
                  <c:v>Gouvernement provincial ou territorial </c:v>
                </c:pt>
                <c:pt idx="2">
                  <c:v>Banques</c:v>
                </c:pt>
                <c:pt idx="3">
                  <c:v>Gouvernement fédéral</c:v>
                </c:pt>
              </c:strCache>
            </c:strRef>
          </c:cat>
          <c:val>
            <c:numRef>
              <c:f>Sheet1!$D$2:$D$5</c:f>
              <c:numCache>
                <c:formatCode>0.00%</c:formatCode>
                <c:ptCount val="4"/>
                <c:pt idx="0">
                  <c:v>0.221</c:v>
                </c:pt>
                <c:pt idx="1">
                  <c:v>0.23599999999999999</c:v>
                </c:pt>
                <c:pt idx="2">
                  <c:v>0.23200000000000001</c:v>
                </c:pt>
                <c:pt idx="3">
                  <c:v>0.20200000000000001</c:v>
                </c:pt>
              </c:numCache>
            </c:numRef>
          </c:val>
          <c:extLst>
            <c:ext xmlns:c16="http://schemas.microsoft.com/office/drawing/2014/chart" uri="{C3380CC4-5D6E-409C-BE32-E72D297353CC}">
              <c16:uniqueId val="{00000005-9109-4B24-AC18-675E880AB25E}"/>
            </c:ext>
          </c:extLst>
        </c:ser>
        <c:ser>
          <c:idx val="3"/>
          <c:order val="3"/>
          <c:tx>
            <c:strRef>
              <c:f>Sheet1!$E$1</c:f>
              <c:strCache>
                <c:ptCount val="1"/>
                <c:pt idx="0">
                  <c:v>2</c:v>
                </c:pt>
              </c:strCache>
            </c:strRef>
          </c:tx>
          <c:spPr>
            <a:solidFill>
              <a:srgbClr val="FF7171"/>
            </a:solidFill>
            <a:ln>
              <a:noFill/>
            </a:ln>
            <a:effectLst/>
          </c:spPr>
          <c:invertIfNegative val="0"/>
          <c:dLbls>
            <c:dLbl>
              <c:idx val="0"/>
              <c:tx>
                <c:rich>
                  <a:bodyPr/>
                  <a:lstStyle/>
                  <a:p>
                    <a:r>
                      <a:rPr lang="en-US"/>
                      <a:t>25 %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702D-4A59-9CC4-3A97E49EA0B5}"/>
                </c:ext>
              </c:extLst>
            </c:dLbl>
            <c:dLbl>
              <c:idx val="1"/>
              <c:tx>
                <c:rich>
                  <a:bodyPr/>
                  <a:lstStyle/>
                  <a:p>
                    <a:r>
                      <a:rPr lang="en-US"/>
                      <a:t>10 %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702D-4A59-9CC4-3A97E49EA0B5}"/>
                </c:ext>
              </c:extLst>
            </c:dLbl>
            <c:dLbl>
              <c:idx val="2"/>
              <c:tx>
                <c:rich>
                  <a:bodyPr/>
                  <a:lstStyle/>
                  <a:p>
                    <a:r>
                      <a:rPr lang="en-US"/>
                      <a:t>10 %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702D-4A59-9CC4-3A97E49EA0B5}"/>
                </c:ext>
              </c:extLst>
            </c:dLbl>
            <c:dLbl>
              <c:idx val="3"/>
              <c:tx>
                <c:rich>
                  <a:bodyPr/>
                  <a:lstStyle/>
                  <a:p>
                    <a:r>
                      <a:rPr lang="en-US"/>
                      <a:t>9 %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02D-4A59-9CC4-3A97E49EA0B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Commerçants</c:v>
                </c:pt>
                <c:pt idx="1">
                  <c:v>Gouvernement provincial ou territorial </c:v>
                </c:pt>
                <c:pt idx="2">
                  <c:v>Banques</c:v>
                </c:pt>
                <c:pt idx="3">
                  <c:v>Gouvernement fédéral</c:v>
                </c:pt>
              </c:strCache>
            </c:strRef>
          </c:cat>
          <c:val>
            <c:numRef>
              <c:f>Sheet1!$E$2:$E$5</c:f>
              <c:numCache>
                <c:formatCode>0.00%</c:formatCode>
                <c:ptCount val="4"/>
                <c:pt idx="0">
                  <c:v>0.251</c:v>
                </c:pt>
                <c:pt idx="1">
                  <c:v>0.10100000000000001</c:v>
                </c:pt>
                <c:pt idx="2">
                  <c:v>9.8000000000000004E-2</c:v>
                </c:pt>
                <c:pt idx="3">
                  <c:v>9.0999999999999998E-2</c:v>
                </c:pt>
              </c:numCache>
            </c:numRef>
          </c:val>
          <c:extLst>
            <c:ext xmlns:c16="http://schemas.microsoft.com/office/drawing/2014/chart" uri="{C3380CC4-5D6E-409C-BE32-E72D297353CC}">
              <c16:uniqueId val="{00000000-2004-4B82-BF91-806BDB74D6AA}"/>
            </c:ext>
          </c:extLst>
        </c:ser>
        <c:ser>
          <c:idx val="4"/>
          <c:order val="4"/>
          <c:tx>
            <c:strRef>
              <c:f>Sheet1!$F$1</c:f>
              <c:strCache>
                <c:ptCount val="1"/>
                <c:pt idx="0">
                  <c:v>1 Pas du tout</c:v>
                </c:pt>
              </c:strCache>
            </c:strRef>
          </c:tx>
          <c:spPr>
            <a:solidFill>
              <a:srgbClr val="FF2007"/>
            </a:solidFill>
            <a:ln>
              <a:noFill/>
            </a:ln>
            <a:effectLst/>
          </c:spPr>
          <c:invertIfNegative val="0"/>
          <c:dLbls>
            <c:dLbl>
              <c:idx val="0"/>
              <c:tx>
                <c:rich>
                  <a:bodyPr/>
                  <a:lstStyle/>
                  <a:p>
                    <a:r>
                      <a:rPr lang="en-US"/>
                      <a:t>43 %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702D-4A59-9CC4-3A97E49EA0B5}"/>
                </c:ext>
              </c:extLst>
            </c:dLbl>
            <c:dLbl>
              <c:idx val="1"/>
              <c:layout>
                <c:manualLayout>
                  <c:x val="1.1940555589349691E-3"/>
                  <c:y val="2.5266974433005115E-2"/>
                </c:manualLayout>
              </c:layout>
              <c:tx>
                <c:rich>
                  <a:bodyPr/>
                  <a:lstStyle/>
                  <a:p>
                    <a:r>
                      <a:rPr lang="en-US"/>
                      <a:t>12 %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702D-4A59-9CC4-3A97E49EA0B5}"/>
                </c:ext>
              </c:extLst>
            </c:dLbl>
            <c:dLbl>
              <c:idx val="2"/>
              <c:layout>
                <c:manualLayout>
                  <c:x val="3.58216667680517E-3"/>
                  <c:y val="2.5266974433005115E-2"/>
                </c:manualLayout>
              </c:layout>
              <c:tx>
                <c:rich>
                  <a:bodyPr/>
                  <a:lstStyle/>
                  <a:p>
                    <a:r>
                      <a:rPr lang="en-US"/>
                      <a:t>11 %</a:t>
                    </a:r>
                    <a:endParaRPr lang="en-US" dirty="0"/>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702D-4A59-9CC4-3A97E49EA0B5}"/>
                </c:ext>
              </c:extLst>
            </c:dLbl>
            <c:dLbl>
              <c:idx val="3"/>
              <c:layout>
                <c:manualLayout>
                  <c:x val="7.16433335361034E-3"/>
                  <c:y val="0"/>
                </c:manualLayout>
              </c:layout>
              <c:tx>
                <c:rich>
                  <a:bodyPr/>
                  <a:lstStyle/>
                  <a:p>
                    <a:r>
                      <a:rPr lang="en-US" dirty="0"/>
                      <a:t>12 %</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02D-4A59-9CC4-3A97E49EA0B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Commerçants</c:v>
                </c:pt>
                <c:pt idx="1">
                  <c:v>Gouvernement provincial ou territorial </c:v>
                </c:pt>
                <c:pt idx="2">
                  <c:v>Banques</c:v>
                </c:pt>
                <c:pt idx="3">
                  <c:v>Gouvernement fédéral</c:v>
                </c:pt>
              </c:strCache>
            </c:strRef>
          </c:cat>
          <c:val>
            <c:numRef>
              <c:f>Sheet1!$F$2:$F$5</c:f>
              <c:numCache>
                <c:formatCode>0.00%</c:formatCode>
                <c:ptCount val="4"/>
                <c:pt idx="0">
                  <c:v>0.432</c:v>
                </c:pt>
                <c:pt idx="1">
                  <c:v>0.11600000000000001</c:v>
                </c:pt>
                <c:pt idx="2">
                  <c:v>0.112</c:v>
                </c:pt>
                <c:pt idx="3">
                  <c:v>0.11899999999999999</c:v>
                </c:pt>
              </c:numCache>
            </c:numRef>
          </c:val>
          <c:extLst>
            <c:ext xmlns:c16="http://schemas.microsoft.com/office/drawing/2014/chart" uri="{C3380CC4-5D6E-409C-BE32-E72D297353CC}">
              <c16:uniqueId val="{00000001-2004-4B82-BF91-806BDB74D6AA}"/>
            </c:ext>
          </c:extLst>
        </c:ser>
        <c:dLbls>
          <c:dLblPos val="ctr"/>
          <c:showLegendKey val="0"/>
          <c:showVal val="1"/>
          <c:showCatName val="0"/>
          <c:showSerName val="0"/>
          <c:showPercent val="0"/>
          <c:showBubbleSize val="0"/>
        </c:dLbls>
        <c:gapWidth val="95"/>
        <c:overlap val="100"/>
        <c:axId val="57144832"/>
        <c:axId val="57146368"/>
      </c:barChart>
      <c:catAx>
        <c:axId val="5714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57146368"/>
        <c:crosses val="autoZero"/>
        <c:auto val="1"/>
        <c:lblAlgn val="ctr"/>
        <c:lblOffset val="100"/>
        <c:noMultiLvlLbl val="0"/>
      </c:catAx>
      <c:valAx>
        <c:axId val="57146368"/>
        <c:scaling>
          <c:orientation val="minMax"/>
        </c:scaling>
        <c:delete val="1"/>
        <c:axPos val="b"/>
        <c:numFmt formatCode="0.00%" sourceLinked="1"/>
        <c:majorTickMark val="none"/>
        <c:minorTickMark val="none"/>
        <c:tickLblPos val="nextTo"/>
        <c:crossAx val="57144832"/>
        <c:crosses val="autoZero"/>
        <c:crossBetween val="between"/>
      </c:valAx>
      <c:spPr>
        <a:noFill/>
        <a:ln>
          <a:noFill/>
        </a:ln>
        <a:effectLst/>
      </c:spPr>
    </c:plotArea>
    <c:legend>
      <c:legendPos val="t"/>
      <c:layout>
        <c:manualLayout>
          <c:xMode val="edge"/>
          <c:yMode val="edge"/>
          <c:x val="0.31799849324228241"/>
          <c:y val="4.3953991028035606E-2"/>
          <c:w val="0.56314783582207761"/>
          <c:h val="6.0690296931971081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legend>
    <c:plotVisOnly val="1"/>
    <c:dispBlanksAs val="gap"/>
    <c:showDLblsOverMax val="0"/>
  </c:chart>
  <c:spPr>
    <a:noFill/>
    <a:ln>
      <a:noFill/>
    </a:ln>
    <a:effectLst/>
  </c:spPr>
  <c:txPr>
    <a:bodyPr/>
    <a:lstStyle/>
    <a:p>
      <a:pPr>
        <a:defRPr sz="180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066505383219128"/>
          <c:y val="0.11916466447749266"/>
          <c:w val="0.69933494616780867"/>
          <c:h val="0.87585667228474973"/>
        </c:manualLayout>
      </c:layout>
      <c:barChart>
        <c:barDir val="bar"/>
        <c:grouping val="clustered"/>
        <c:varyColors val="0"/>
        <c:ser>
          <c:idx val="0"/>
          <c:order val="0"/>
          <c:tx>
            <c:strRef>
              <c:f>Sheet1!$B$1</c:f>
              <c:strCache>
                <c:ptCount val="1"/>
                <c:pt idx="0">
                  <c:v>En ligne (n=1 033)</c:v>
                </c:pt>
              </c:strCache>
            </c:strRef>
          </c:tx>
          <c:spPr>
            <a:solidFill>
              <a:srgbClr val="FF2007"/>
            </a:solidFill>
            <a:ln>
              <a:noFill/>
            </a:ln>
            <a:effectLst/>
          </c:spPr>
          <c:invertIfNegative val="0"/>
          <c:dLbls>
            <c:dLbl>
              <c:idx val="0"/>
              <c:tx>
                <c:rich>
                  <a:bodyPr/>
                  <a:lstStyle/>
                  <a:p>
                    <a:r>
                      <a:rPr lang="en-US"/>
                      <a:t>59 %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C2C-4218-9984-CA9C112737DC}"/>
                </c:ext>
              </c:extLst>
            </c:dLbl>
            <c:dLbl>
              <c:idx val="1"/>
              <c:tx>
                <c:rich>
                  <a:bodyPr/>
                  <a:lstStyle/>
                  <a:p>
                    <a:r>
                      <a:rPr lang="en-US"/>
                      <a:t>80</a:t>
                    </a:r>
                    <a:r>
                      <a:rPr lang="en-US" baseline="0"/>
                      <a:t> %</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C2C-4218-9984-CA9C112737DC}"/>
                </c:ext>
              </c:extLst>
            </c:dLbl>
            <c:dLbl>
              <c:idx val="2"/>
              <c:tx>
                <c:rich>
                  <a:bodyPr/>
                  <a:lstStyle/>
                  <a:p>
                    <a:r>
                      <a:rPr lang="en-US"/>
                      <a:t>83 %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C2C-4218-9984-CA9C112737DC}"/>
                </c:ext>
              </c:extLst>
            </c:dLbl>
            <c:dLbl>
              <c:idx val="3"/>
              <c:tx>
                <c:rich>
                  <a:bodyPr/>
                  <a:lstStyle/>
                  <a:p>
                    <a:r>
                      <a:rPr lang="en-US"/>
                      <a:t>83</a:t>
                    </a:r>
                    <a:r>
                      <a:rPr lang="en-US" baseline="0"/>
                      <a:t> %</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C2C-4218-9984-CA9C112737DC}"/>
                </c:ext>
              </c:extLst>
            </c:dLbl>
            <c:dLbl>
              <c:idx val="4"/>
              <c:tx>
                <c:rich>
                  <a:bodyPr/>
                  <a:lstStyle/>
                  <a:p>
                    <a:r>
                      <a:rPr lang="en-US"/>
                      <a:t>88 %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C2C-4218-9984-CA9C112737DC}"/>
                </c:ext>
              </c:extLst>
            </c:dLbl>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Écouter des émissions de télé ou des films en diffusion continue</c:v>
                </c:pt>
                <c:pt idx="1">
                  <c:v>Réseaux sociaux</c:v>
                </c:pt>
                <c:pt idx="2">
                  <c:v>Acheter des produits ou des services</c:v>
                </c:pt>
                <c:pt idx="3">
                  <c:v>Lire l'actualité</c:v>
                </c:pt>
                <c:pt idx="4">
                  <c:v>Effectuer des transactions bancaires</c:v>
                </c:pt>
              </c:strCache>
            </c:strRef>
          </c:cat>
          <c:val>
            <c:numRef>
              <c:f>Sheet1!$B$2:$B$6</c:f>
              <c:numCache>
                <c:formatCode>0%</c:formatCode>
                <c:ptCount val="5"/>
                <c:pt idx="0">
                  <c:v>0.59</c:v>
                </c:pt>
                <c:pt idx="1">
                  <c:v>0.8</c:v>
                </c:pt>
                <c:pt idx="2">
                  <c:v>0.83</c:v>
                </c:pt>
                <c:pt idx="3">
                  <c:v>0.83</c:v>
                </c:pt>
                <c:pt idx="4">
                  <c:v>0.88</c:v>
                </c:pt>
              </c:numCache>
            </c:numRef>
          </c:val>
          <c:extLst>
            <c:ext xmlns:c16="http://schemas.microsoft.com/office/drawing/2014/chart" uri="{C3380CC4-5D6E-409C-BE32-E72D297353CC}">
              <c16:uniqueId val="{00000001-FAFB-4C39-9B79-9AE71FBE3987}"/>
            </c:ext>
          </c:extLst>
        </c:ser>
        <c:ser>
          <c:idx val="1"/>
          <c:order val="1"/>
          <c:tx>
            <c:strRef>
              <c:f>Sheet1!$C$1</c:f>
              <c:strCache>
                <c:ptCount val="1"/>
                <c:pt idx="0">
                  <c:v>Téléphone (n=2 228)</c:v>
                </c:pt>
              </c:strCache>
            </c:strRef>
          </c:tx>
          <c:spPr>
            <a:solidFill>
              <a:srgbClr val="2F5597"/>
            </a:solidFill>
            <a:ln>
              <a:noFill/>
            </a:ln>
            <a:effectLst/>
          </c:spPr>
          <c:invertIfNegative val="0"/>
          <c:dLbls>
            <c:dLbl>
              <c:idx val="0"/>
              <c:tx>
                <c:rich>
                  <a:bodyPr/>
                  <a:lstStyle/>
                  <a:p>
                    <a:r>
                      <a:rPr lang="en-US"/>
                      <a:t>63 %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C2C-4218-9984-CA9C112737DC}"/>
                </c:ext>
              </c:extLst>
            </c:dLbl>
            <c:dLbl>
              <c:idx val="1"/>
              <c:tx>
                <c:rich>
                  <a:bodyPr/>
                  <a:lstStyle/>
                  <a:p>
                    <a:r>
                      <a:rPr lang="en-US"/>
                      <a:t>77 %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C2C-4218-9984-CA9C112737DC}"/>
                </c:ext>
              </c:extLst>
            </c:dLbl>
            <c:dLbl>
              <c:idx val="2"/>
              <c:tx>
                <c:rich>
                  <a:bodyPr/>
                  <a:lstStyle/>
                  <a:p>
                    <a:r>
                      <a:rPr lang="en-US"/>
                      <a:t>79 %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C2C-4218-9984-CA9C112737DC}"/>
                </c:ext>
              </c:extLst>
            </c:dLbl>
            <c:dLbl>
              <c:idx val="3"/>
              <c:tx>
                <c:rich>
                  <a:bodyPr/>
                  <a:lstStyle/>
                  <a:p>
                    <a:r>
                      <a:rPr lang="en-US"/>
                      <a:t>79 %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C2C-4218-9984-CA9C112737DC}"/>
                </c:ext>
              </c:extLst>
            </c:dLbl>
            <c:dLbl>
              <c:idx val="4"/>
              <c:tx>
                <c:rich>
                  <a:bodyPr/>
                  <a:lstStyle/>
                  <a:p>
                    <a:r>
                      <a:rPr lang="en-US"/>
                      <a:t>80 %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C2C-4218-9984-CA9C112737DC}"/>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Écouter des émissions de télé ou des films en diffusion continue</c:v>
                </c:pt>
                <c:pt idx="1">
                  <c:v>Réseaux sociaux</c:v>
                </c:pt>
                <c:pt idx="2">
                  <c:v>Acheter des produits ou des services</c:v>
                </c:pt>
                <c:pt idx="3">
                  <c:v>Lire l'actualité</c:v>
                </c:pt>
                <c:pt idx="4">
                  <c:v>Effectuer des transactions bancaires</c:v>
                </c:pt>
              </c:strCache>
            </c:strRef>
          </c:cat>
          <c:val>
            <c:numRef>
              <c:f>Sheet1!$C$2:$C$6</c:f>
              <c:numCache>
                <c:formatCode>0.00%</c:formatCode>
                <c:ptCount val="5"/>
                <c:pt idx="0">
                  <c:v>0.63</c:v>
                </c:pt>
                <c:pt idx="1">
                  <c:v>0.77</c:v>
                </c:pt>
                <c:pt idx="2">
                  <c:v>0.79</c:v>
                </c:pt>
                <c:pt idx="3">
                  <c:v>0.79</c:v>
                </c:pt>
                <c:pt idx="4">
                  <c:v>0.8</c:v>
                </c:pt>
              </c:numCache>
            </c:numRef>
          </c:val>
          <c:extLst>
            <c:ext xmlns:c16="http://schemas.microsoft.com/office/drawing/2014/chart" uri="{C3380CC4-5D6E-409C-BE32-E72D297353CC}">
              <c16:uniqueId val="{00000001-B8E5-4D27-953E-F52DE927C0E7}"/>
            </c:ext>
          </c:extLst>
        </c:ser>
        <c:dLbls>
          <c:dLblPos val="outEnd"/>
          <c:showLegendKey val="0"/>
          <c:showVal val="1"/>
          <c:showCatName val="0"/>
          <c:showSerName val="0"/>
          <c:showPercent val="0"/>
          <c:showBubbleSize val="0"/>
        </c:dLbls>
        <c:gapWidth val="112"/>
        <c:overlap val="-42"/>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 sourceLinked="1"/>
        <c:majorTickMark val="none"/>
        <c:minorTickMark val="none"/>
        <c:tickLblPos val="nextTo"/>
        <c:crossAx val="60613760"/>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legend>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Franklin Gothic Book" panose="020B0503020102020204" pitchFamily="34" charset="0"/>
                <a:ea typeface="+mn-ea"/>
                <a:cs typeface="Arial" panose="020B0604020202020204" pitchFamily="34" charset="0"/>
              </a:defRPr>
            </a:pPr>
            <a:r>
              <a:rPr lang="en-CA" sz="1400" dirty="0">
                <a:solidFill>
                  <a:schemeClr val="tx1">
                    <a:lumMod val="65000"/>
                    <a:lumOff val="35000"/>
                  </a:schemeClr>
                </a:solidFill>
              </a:rPr>
              <a:t>% </a:t>
            </a:r>
            <a:r>
              <a:rPr lang="en-CA" sz="1400" dirty="0" err="1">
                <a:solidFill>
                  <a:schemeClr val="tx1">
                    <a:lumMod val="65000"/>
                    <a:lumOff val="35000"/>
                  </a:schemeClr>
                </a:solidFill>
              </a:rPr>
              <a:t>ayant</a:t>
            </a:r>
            <a:r>
              <a:rPr lang="en-CA" sz="1400" dirty="0">
                <a:solidFill>
                  <a:schemeClr val="tx1">
                    <a:lumMod val="65000"/>
                    <a:lumOff val="35000"/>
                  </a:schemeClr>
                </a:solidFill>
              </a:rPr>
              <a:t> </a:t>
            </a:r>
            <a:r>
              <a:rPr lang="en-CA" sz="1400" dirty="0" err="1">
                <a:solidFill>
                  <a:schemeClr val="tx1">
                    <a:lumMod val="65000"/>
                    <a:lumOff val="35000"/>
                  </a:schemeClr>
                </a:solidFill>
              </a:rPr>
              <a:t>répondu</a:t>
            </a:r>
            <a:r>
              <a:rPr lang="en-CA" sz="1400" dirty="0">
                <a:solidFill>
                  <a:schemeClr val="tx1">
                    <a:lumMod val="65000"/>
                    <a:lumOff val="35000"/>
                  </a:schemeClr>
                </a:solidFill>
              </a:rPr>
              <a:t> </a:t>
            </a:r>
            <a:r>
              <a:rPr lang="en-CA" sz="1400" dirty="0" err="1">
                <a:solidFill>
                  <a:schemeClr val="tx1">
                    <a:lumMod val="65000"/>
                    <a:lumOff val="35000"/>
                  </a:schemeClr>
                </a:solidFill>
              </a:rPr>
              <a:t>oui</a:t>
            </a:r>
            <a:endParaRPr lang="en-CA" sz="1400" dirty="0">
              <a:solidFill>
                <a:schemeClr val="tx1">
                  <a:lumMod val="65000"/>
                  <a:lumOff val="35000"/>
                </a:schemeClr>
              </a:solidFill>
            </a:endParaRPr>
          </a:p>
        </c:rich>
      </c:tx>
      <c:layout>
        <c:manualLayout>
          <c:xMode val="edge"/>
          <c:yMode val="edge"/>
          <c:x val="0.5754631823730646"/>
          <c:y val="4.505687486981700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Franklin Gothic Book" panose="020B0503020102020204" pitchFamily="34" charset="0"/>
              <a:ea typeface="+mn-ea"/>
              <a:cs typeface="Arial" panose="020B0604020202020204" pitchFamily="34" charset="0"/>
            </a:defRPr>
          </a:pPr>
          <a:endParaRPr lang="fr-FR"/>
        </a:p>
      </c:txPr>
    </c:title>
    <c:autoTitleDeleted val="0"/>
    <c:plotArea>
      <c:layout>
        <c:manualLayout>
          <c:layoutTarget val="inner"/>
          <c:xMode val="edge"/>
          <c:yMode val="edge"/>
          <c:x val="0.43822276236347701"/>
          <c:y val="0.11916466447749266"/>
          <c:w val="0.56177723763652299"/>
          <c:h val="0.87585667228474973"/>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dLbl>
              <c:idx val="0"/>
              <c:tx>
                <c:rich>
                  <a:bodyPr/>
                  <a:lstStyle/>
                  <a:p>
                    <a:r>
                      <a:rPr lang="en-US"/>
                      <a:t>63 %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759-468B-9E04-BA77115ABD21}"/>
                </c:ext>
              </c:extLst>
            </c:dLbl>
            <c:dLbl>
              <c:idx val="1"/>
              <c:tx>
                <c:rich>
                  <a:bodyPr/>
                  <a:lstStyle/>
                  <a:p>
                    <a:r>
                      <a:rPr lang="en-US"/>
                      <a:t>77 %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759-468B-9E04-BA77115ABD21}"/>
                </c:ext>
              </c:extLst>
            </c:dLbl>
            <c:dLbl>
              <c:idx val="2"/>
              <c:tx>
                <c:rich>
                  <a:bodyPr/>
                  <a:lstStyle/>
                  <a:p>
                    <a:r>
                      <a:rPr lang="en-US"/>
                      <a:t> 79 %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759-468B-9E04-BA77115ABD21}"/>
                </c:ext>
              </c:extLst>
            </c:dLbl>
            <c:dLbl>
              <c:idx val="3"/>
              <c:tx>
                <c:rich>
                  <a:bodyPr/>
                  <a:lstStyle/>
                  <a:p>
                    <a:r>
                      <a:rPr lang="en-US"/>
                      <a:t> 79 %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759-468B-9E04-BA77115ABD21}"/>
                </c:ext>
              </c:extLst>
            </c:dLbl>
            <c:dLbl>
              <c:idx val="4"/>
              <c:tx>
                <c:rich>
                  <a:bodyPr/>
                  <a:lstStyle/>
                  <a:p>
                    <a:r>
                      <a:rPr lang="en-US"/>
                      <a:t> 80 %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759-468B-9E04-BA77115ABD21}"/>
                </c:ext>
              </c:extLst>
            </c:dLbl>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Diffusion en continu d'émissions de télé ou de films</c:v>
                </c:pt>
                <c:pt idx="1">
                  <c:v>Réseaux sociaux</c:v>
                </c:pt>
                <c:pt idx="2">
                  <c:v>Acheter des produits ou des services</c:v>
                </c:pt>
                <c:pt idx="3">
                  <c:v>Lire l'actualité</c:v>
                </c:pt>
                <c:pt idx="4">
                  <c:v>Transactions bancaires</c:v>
                </c:pt>
              </c:strCache>
            </c:strRef>
          </c:cat>
          <c:val>
            <c:numRef>
              <c:f>Sheet1!$B$2:$B$6</c:f>
              <c:numCache>
                <c:formatCode>0.00%</c:formatCode>
                <c:ptCount val="5"/>
                <c:pt idx="0">
                  <c:v>0.626</c:v>
                </c:pt>
                <c:pt idx="1">
                  <c:v>0.76700000000000002</c:v>
                </c:pt>
                <c:pt idx="2">
                  <c:v>0.78600000000000003</c:v>
                </c:pt>
                <c:pt idx="3">
                  <c:v>0.78700000000000003</c:v>
                </c:pt>
                <c:pt idx="4">
                  <c:v>0.80400000000000005</c:v>
                </c:pt>
              </c:numCache>
            </c:numRef>
          </c:val>
          <c:extLst>
            <c:ext xmlns:c16="http://schemas.microsoft.com/office/drawing/2014/chart" uri="{C3380CC4-5D6E-409C-BE32-E72D297353CC}">
              <c16:uniqueId val="{00000001-FAFB-4C39-9B79-9AE71FBE3987}"/>
            </c:ext>
          </c:extLst>
        </c:ser>
        <c:dLbls>
          <c:dLblPos val="outEnd"/>
          <c:showLegendKey val="0"/>
          <c:showVal val="1"/>
          <c:showCatName val="0"/>
          <c:showSerName val="0"/>
          <c:showPercent val="0"/>
          <c:showBubbleSize val="0"/>
        </c:dLbls>
        <c:gapWidth val="112"/>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452710531210821"/>
          <c:y val="0.11916466447749266"/>
          <c:w val="0.67547289468789173"/>
          <c:h val="0.87585667228474973"/>
        </c:manualLayout>
      </c:layout>
      <c:barChart>
        <c:barDir val="bar"/>
        <c:grouping val="clustered"/>
        <c:varyColors val="0"/>
        <c:ser>
          <c:idx val="0"/>
          <c:order val="0"/>
          <c:tx>
            <c:strRef>
              <c:f>Sheet1!$B$1</c:f>
              <c:strCache>
                <c:ptCount val="1"/>
                <c:pt idx="0">
                  <c:v>En ligne (n=1 033)</c:v>
                </c:pt>
              </c:strCache>
            </c:strRef>
          </c:tx>
          <c:spPr>
            <a:solidFill>
              <a:srgbClr val="FF2007"/>
            </a:solidFill>
            <a:ln>
              <a:noFill/>
            </a:ln>
            <a:effectLst/>
          </c:spPr>
          <c:invertIfNegative val="0"/>
          <c:dLbls>
            <c:dLbl>
              <c:idx val="0"/>
              <c:tx>
                <c:rich>
                  <a:bodyPr/>
                  <a:lstStyle/>
                  <a:p>
                    <a:r>
                      <a:rPr lang="en-US"/>
                      <a:t>26 %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7BC-4682-BDAC-A4D8EC49C251}"/>
                </c:ext>
              </c:extLst>
            </c:dLbl>
            <c:dLbl>
              <c:idx val="1"/>
              <c:tx>
                <c:rich>
                  <a:bodyPr/>
                  <a:lstStyle/>
                  <a:p>
                    <a:r>
                      <a:rPr lang="en-US"/>
                      <a:t>30 %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7BC-4682-BDAC-A4D8EC49C251}"/>
                </c:ext>
              </c:extLst>
            </c:dLbl>
            <c:dLbl>
              <c:idx val="2"/>
              <c:tx>
                <c:rich>
                  <a:bodyPr/>
                  <a:lstStyle/>
                  <a:p>
                    <a:r>
                      <a:rPr lang="en-US"/>
                      <a:t>37 %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7BC-4682-BDAC-A4D8EC49C251}"/>
                </c:ext>
              </c:extLst>
            </c:dLbl>
            <c:dLbl>
              <c:idx val="3"/>
              <c:tx>
                <c:rich>
                  <a:bodyPr/>
                  <a:lstStyle/>
                  <a:p>
                    <a:r>
                      <a:rPr lang="en-US"/>
                      <a:t>52 %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7BC-4682-BDAC-A4D8EC49C251}"/>
                </c:ext>
              </c:extLst>
            </c:dLbl>
            <c:dLbl>
              <c:idx val="4"/>
              <c:tx>
                <c:rich>
                  <a:bodyPr/>
                  <a:lstStyle/>
                  <a:p>
                    <a:r>
                      <a:rPr lang="en-US"/>
                      <a:t>56 %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7BC-4682-BDAC-A4D8EC49C251}"/>
                </c:ext>
              </c:extLst>
            </c:dLbl>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Payer une amende</c:v>
                </c:pt>
                <c:pt idx="1">
                  <c:v>Présenter une demande pour profiter d'un programme ou recevoir des prestations </c:v>
                </c:pt>
                <c:pt idx="2">
                  <c:v>Présenter une demande ou un renouvellement de permis</c:v>
                </c:pt>
                <c:pt idx="3">
                  <c:v>Présenter une déclaration de revenus</c:v>
                </c:pt>
                <c:pt idx="4">
                  <c:v>Télécharger des formulaires</c:v>
                </c:pt>
              </c:strCache>
            </c:strRef>
          </c:cat>
          <c:val>
            <c:numRef>
              <c:f>Sheet1!$B$2:$B$6</c:f>
              <c:numCache>
                <c:formatCode>0%</c:formatCode>
                <c:ptCount val="5"/>
                <c:pt idx="0">
                  <c:v>0.26</c:v>
                </c:pt>
                <c:pt idx="1">
                  <c:v>0.3</c:v>
                </c:pt>
                <c:pt idx="2">
                  <c:v>0.37</c:v>
                </c:pt>
                <c:pt idx="3">
                  <c:v>0.52</c:v>
                </c:pt>
                <c:pt idx="4">
                  <c:v>0.56000000000000005</c:v>
                </c:pt>
              </c:numCache>
            </c:numRef>
          </c:val>
          <c:extLst>
            <c:ext xmlns:c16="http://schemas.microsoft.com/office/drawing/2014/chart" uri="{C3380CC4-5D6E-409C-BE32-E72D297353CC}">
              <c16:uniqueId val="{00000001-FAFB-4C39-9B79-9AE71FBE3987}"/>
            </c:ext>
          </c:extLst>
        </c:ser>
        <c:ser>
          <c:idx val="1"/>
          <c:order val="1"/>
          <c:tx>
            <c:strRef>
              <c:f>Sheet1!$C$1</c:f>
              <c:strCache>
                <c:ptCount val="1"/>
                <c:pt idx="0">
                  <c:v>Téléphone (n=2 228)</c:v>
                </c:pt>
              </c:strCache>
            </c:strRef>
          </c:tx>
          <c:spPr>
            <a:solidFill>
              <a:srgbClr val="2F5597"/>
            </a:solidFill>
            <a:ln>
              <a:noFill/>
            </a:ln>
            <a:effectLst/>
          </c:spPr>
          <c:invertIfNegative val="0"/>
          <c:dLbls>
            <c:dLbl>
              <c:idx val="0"/>
              <c:tx>
                <c:rich>
                  <a:bodyPr/>
                  <a:lstStyle/>
                  <a:p>
                    <a:r>
                      <a:rPr lang="en-US"/>
                      <a:t>29 %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7BC-4682-BDAC-A4D8EC49C251}"/>
                </c:ext>
              </c:extLst>
            </c:dLbl>
            <c:dLbl>
              <c:idx val="1"/>
              <c:tx>
                <c:rich>
                  <a:bodyPr/>
                  <a:lstStyle/>
                  <a:p>
                    <a:r>
                      <a:rPr lang="en-US"/>
                      <a:t>29 %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7BC-4682-BDAC-A4D8EC49C251}"/>
                </c:ext>
              </c:extLst>
            </c:dLbl>
            <c:dLbl>
              <c:idx val="2"/>
              <c:tx>
                <c:rich>
                  <a:bodyPr/>
                  <a:lstStyle/>
                  <a:p>
                    <a:r>
                      <a:rPr lang="en-US"/>
                      <a:t>34 %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7BC-4682-BDAC-A4D8EC49C251}"/>
                </c:ext>
              </c:extLst>
            </c:dLbl>
            <c:dLbl>
              <c:idx val="3"/>
              <c:tx>
                <c:rich>
                  <a:bodyPr/>
                  <a:lstStyle/>
                  <a:p>
                    <a:r>
                      <a:rPr lang="en-US"/>
                      <a:t>39 %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7BC-4682-BDAC-A4D8EC49C251}"/>
                </c:ext>
              </c:extLst>
            </c:dLbl>
            <c:dLbl>
              <c:idx val="4"/>
              <c:tx>
                <c:rich>
                  <a:bodyPr/>
                  <a:lstStyle/>
                  <a:p>
                    <a:r>
                      <a:rPr lang="en-US"/>
                      <a:t>60 %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7BC-4682-BDAC-A4D8EC49C251}"/>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Payer une amende</c:v>
                </c:pt>
                <c:pt idx="1">
                  <c:v>Présenter une demande pour profiter d'un programme ou recevoir des prestations </c:v>
                </c:pt>
                <c:pt idx="2">
                  <c:v>Présenter une demande ou un renouvellement de permis</c:v>
                </c:pt>
                <c:pt idx="3">
                  <c:v>Présenter une déclaration de revenus</c:v>
                </c:pt>
                <c:pt idx="4">
                  <c:v>Télécharger des formulaires</c:v>
                </c:pt>
              </c:strCache>
            </c:strRef>
          </c:cat>
          <c:val>
            <c:numRef>
              <c:f>Sheet1!$C$2:$C$6</c:f>
              <c:numCache>
                <c:formatCode>0.00%</c:formatCode>
                <c:ptCount val="5"/>
                <c:pt idx="0">
                  <c:v>0.29199999999999998</c:v>
                </c:pt>
                <c:pt idx="1">
                  <c:v>0.29299999999999998</c:v>
                </c:pt>
                <c:pt idx="2">
                  <c:v>0.34399999999999997</c:v>
                </c:pt>
                <c:pt idx="3">
                  <c:v>0.39100000000000001</c:v>
                </c:pt>
                <c:pt idx="4">
                  <c:v>0.59699999999999998</c:v>
                </c:pt>
              </c:numCache>
            </c:numRef>
          </c:val>
          <c:extLst>
            <c:ext xmlns:c16="http://schemas.microsoft.com/office/drawing/2014/chart" uri="{C3380CC4-5D6E-409C-BE32-E72D297353CC}">
              <c16:uniqueId val="{00000001-B8E5-4D27-953E-F52DE927C0E7}"/>
            </c:ext>
          </c:extLst>
        </c:ser>
        <c:dLbls>
          <c:dLblPos val="outEnd"/>
          <c:showLegendKey val="0"/>
          <c:showVal val="1"/>
          <c:showCatName val="0"/>
          <c:showSerName val="0"/>
          <c:showPercent val="0"/>
          <c:showBubbleSize val="0"/>
        </c:dLbls>
        <c:gapWidth val="112"/>
        <c:overlap val="-42"/>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 sourceLinked="1"/>
        <c:majorTickMark val="none"/>
        <c:minorTickMark val="none"/>
        <c:tickLblPos val="nextTo"/>
        <c:crossAx val="60613760"/>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legend>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Téléphone (n=2 228)</c:v>
                </c:pt>
              </c:strCache>
            </c:strRef>
          </c:tx>
          <c:spPr>
            <a:solidFill>
              <a:srgbClr val="2F5597"/>
            </a:solidFill>
            <a:ln>
              <a:noFill/>
            </a:ln>
            <a:effectLst/>
          </c:spPr>
          <c:invertIfNegative val="0"/>
          <c:dLbls>
            <c:dLbl>
              <c:idx val="0"/>
              <c:tx>
                <c:rich>
                  <a:bodyPr/>
                  <a:lstStyle/>
                  <a:p>
                    <a:r>
                      <a:rPr lang="en-US"/>
                      <a:t>58 %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6DF-434D-8D67-454DBDFBC234}"/>
                </c:ext>
              </c:extLst>
            </c:dLbl>
            <c:dLbl>
              <c:idx val="1"/>
              <c:tx>
                <c:rich>
                  <a:bodyPr/>
                  <a:lstStyle/>
                  <a:p>
                    <a:r>
                      <a:rPr lang="en-US"/>
                      <a:t>40 %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6DF-434D-8D67-454DBDFBC234}"/>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Oui, j'ai accédé à des services du GC par l'entremise d'un compte en ligne </c:v>
                </c:pt>
                <c:pt idx="1">
                  <c:v>Non, je ne l'ai pas fait</c:v>
                </c:pt>
              </c:strCache>
            </c:strRef>
          </c:cat>
          <c:val>
            <c:numRef>
              <c:f>Sheet1!$B$2:$B$3</c:f>
              <c:numCache>
                <c:formatCode>0%</c:formatCode>
                <c:ptCount val="2"/>
                <c:pt idx="0">
                  <c:v>0.57999999999999996</c:v>
                </c:pt>
                <c:pt idx="1">
                  <c:v>0.4</c:v>
                </c:pt>
              </c:numCache>
            </c:numRef>
          </c:val>
          <c:extLst>
            <c:ext xmlns:c16="http://schemas.microsoft.com/office/drawing/2014/chart" uri="{C3380CC4-5D6E-409C-BE32-E72D297353CC}">
              <c16:uniqueId val="{00000000-A74E-487E-B809-47C8F0D041E0}"/>
            </c:ext>
          </c:extLst>
        </c:ser>
        <c:ser>
          <c:idx val="1"/>
          <c:order val="1"/>
          <c:tx>
            <c:strRef>
              <c:f>Sheet1!$C$1</c:f>
              <c:strCache>
                <c:ptCount val="1"/>
                <c:pt idx="0">
                  <c:v>En ligne (n=1 033)</c:v>
                </c:pt>
              </c:strCache>
            </c:strRef>
          </c:tx>
          <c:spPr>
            <a:solidFill>
              <a:srgbClr val="FF2007"/>
            </a:solidFill>
            <a:ln>
              <a:noFill/>
            </a:ln>
            <a:effectLst/>
          </c:spPr>
          <c:invertIfNegative val="0"/>
          <c:dLbls>
            <c:dLbl>
              <c:idx val="0"/>
              <c:tx>
                <c:rich>
                  <a:bodyPr/>
                  <a:lstStyle/>
                  <a:p>
                    <a:r>
                      <a:rPr lang="en-US"/>
                      <a:t>74 %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6DF-434D-8D67-454DBDFBC234}"/>
                </c:ext>
              </c:extLst>
            </c:dLbl>
            <c:dLbl>
              <c:idx val="1"/>
              <c:tx>
                <c:rich>
                  <a:bodyPr/>
                  <a:lstStyle/>
                  <a:p>
                    <a:r>
                      <a:rPr lang="en-US"/>
                      <a:t>26 %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6DF-434D-8D67-454DBDFBC234}"/>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Oui, j'ai accédé à des services du GC par l'entremise d'un compte en ligne </c:v>
                </c:pt>
                <c:pt idx="1">
                  <c:v>Non, je ne l'ai pas fait</c:v>
                </c:pt>
              </c:strCache>
            </c:strRef>
          </c:cat>
          <c:val>
            <c:numRef>
              <c:f>Sheet1!$C$2:$C$3</c:f>
              <c:numCache>
                <c:formatCode>0%</c:formatCode>
                <c:ptCount val="2"/>
                <c:pt idx="0">
                  <c:v>0.74</c:v>
                </c:pt>
                <c:pt idx="1">
                  <c:v>0.26</c:v>
                </c:pt>
              </c:numCache>
            </c:numRef>
          </c:val>
          <c:extLst>
            <c:ext xmlns:c16="http://schemas.microsoft.com/office/drawing/2014/chart" uri="{C3380CC4-5D6E-409C-BE32-E72D297353CC}">
              <c16:uniqueId val="{00000002-A74E-487E-B809-47C8F0D041E0}"/>
            </c:ext>
          </c:extLst>
        </c:ser>
        <c:dLbls>
          <c:dLblPos val="outEnd"/>
          <c:showLegendKey val="0"/>
          <c:showVal val="1"/>
          <c:showCatName val="0"/>
          <c:showSerName val="0"/>
          <c:showPercent val="0"/>
          <c:showBubbleSize val="0"/>
        </c:dLbls>
        <c:gapWidth val="235"/>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Téléphone (n=2 500)</c:v>
                </c:pt>
              </c:strCache>
            </c:strRef>
          </c:tx>
          <c:spPr>
            <a:solidFill>
              <a:srgbClr val="2F5597"/>
            </a:solidFill>
            <a:ln>
              <a:noFill/>
            </a:ln>
            <a:effectLst/>
          </c:spPr>
          <c:invertIfNegative val="0"/>
          <c:dLbls>
            <c:dLbl>
              <c:idx val="0"/>
              <c:tx>
                <c:rich>
                  <a:bodyPr/>
                  <a:lstStyle/>
                  <a:p>
                    <a:r>
                      <a:rPr lang="en-US"/>
                      <a:t>46 %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648-4D92-90DB-BBB73D830A6C}"/>
                </c:ext>
              </c:extLst>
            </c:dLbl>
            <c:dLbl>
              <c:idx val="1"/>
              <c:tx>
                <c:rich>
                  <a:bodyPr/>
                  <a:lstStyle/>
                  <a:p>
                    <a:r>
                      <a:rPr lang="en-US"/>
                      <a:t>33 %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648-4D92-90DB-BBB73D830A6C}"/>
                </c:ext>
              </c:extLst>
            </c:dLbl>
            <c:dLbl>
              <c:idx val="2"/>
              <c:tx>
                <c:rich>
                  <a:bodyPr/>
                  <a:lstStyle/>
                  <a:p>
                    <a:r>
                      <a:rPr lang="en-US"/>
                      <a:t>18 %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648-4D92-90DB-BBB73D830A6C}"/>
                </c:ext>
              </c:extLst>
            </c:dLbl>
            <c:dLbl>
              <c:idx val="3"/>
              <c:tx>
                <c:rich>
                  <a:bodyPr/>
                  <a:lstStyle/>
                  <a:p>
                    <a:r>
                      <a:rPr lang="en-US"/>
                      <a:t>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648-4D92-90DB-BBB73D830A6C}"/>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Téléphone</c:v>
                </c:pt>
                <c:pt idx="1">
                  <c:v>En ligne</c:v>
                </c:pt>
                <c:pt idx="2">
                  <c:v>En personne / se rendre à un bureau</c:v>
                </c:pt>
                <c:pt idx="3">
                  <c:v>Je ne communique pas avec le gouvernement du Canada</c:v>
                </c:pt>
              </c:strCache>
            </c:strRef>
          </c:cat>
          <c:val>
            <c:numRef>
              <c:f>Sheet1!$B$2:$B$5</c:f>
              <c:numCache>
                <c:formatCode>0%</c:formatCode>
                <c:ptCount val="4"/>
                <c:pt idx="0">
                  <c:v>0.46</c:v>
                </c:pt>
                <c:pt idx="1">
                  <c:v>0.33</c:v>
                </c:pt>
                <c:pt idx="2">
                  <c:v>0.18</c:v>
                </c:pt>
                <c:pt idx="3">
                  <c:v>0.02</c:v>
                </c:pt>
              </c:numCache>
            </c:numRef>
          </c:val>
          <c:extLst>
            <c:ext xmlns:c16="http://schemas.microsoft.com/office/drawing/2014/chart" uri="{C3380CC4-5D6E-409C-BE32-E72D297353CC}">
              <c16:uniqueId val="{00000000-5066-47B6-ACB4-66834AFE2CBD}"/>
            </c:ext>
          </c:extLst>
        </c:ser>
        <c:ser>
          <c:idx val="1"/>
          <c:order val="1"/>
          <c:tx>
            <c:strRef>
              <c:f>Sheet1!$C$1</c:f>
              <c:strCache>
                <c:ptCount val="1"/>
                <c:pt idx="0">
                  <c:v>En ligne (n=1 033)</c:v>
                </c:pt>
              </c:strCache>
            </c:strRef>
          </c:tx>
          <c:spPr>
            <a:solidFill>
              <a:srgbClr val="FF2007"/>
            </a:solidFill>
            <a:ln>
              <a:noFill/>
            </a:ln>
            <a:effectLst/>
          </c:spPr>
          <c:invertIfNegative val="0"/>
          <c:dLbls>
            <c:dLbl>
              <c:idx val="0"/>
              <c:tx>
                <c:rich>
                  <a:bodyPr/>
                  <a:lstStyle/>
                  <a:p>
                    <a:r>
                      <a:rPr lang="en-US"/>
                      <a:t>32 %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648-4D92-90DB-BBB73D830A6C}"/>
                </c:ext>
              </c:extLst>
            </c:dLbl>
            <c:dLbl>
              <c:idx val="1"/>
              <c:tx>
                <c:rich>
                  <a:bodyPr/>
                  <a:lstStyle/>
                  <a:p>
                    <a:r>
                      <a:rPr lang="en-US"/>
                      <a:t>48 %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648-4D92-90DB-BBB73D830A6C}"/>
                </c:ext>
              </c:extLst>
            </c:dLbl>
            <c:dLbl>
              <c:idx val="2"/>
              <c:tx>
                <c:rich>
                  <a:bodyPr/>
                  <a:lstStyle/>
                  <a:p>
                    <a:r>
                      <a:rPr lang="en-US"/>
                      <a:t>15 %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648-4D92-90DB-BBB73D830A6C}"/>
                </c:ext>
              </c:extLst>
            </c:dLbl>
            <c:dLbl>
              <c:idx val="3"/>
              <c:tx>
                <c:rich>
                  <a:bodyPr/>
                  <a:lstStyle/>
                  <a:p>
                    <a:r>
                      <a:rPr lang="en-US"/>
                      <a:t>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648-4D92-90DB-BBB73D830A6C}"/>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Téléphone</c:v>
                </c:pt>
                <c:pt idx="1">
                  <c:v>En ligne</c:v>
                </c:pt>
                <c:pt idx="2">
                  <c:v>En personne / se rendre à un bureau</c:v>
                </c:pt>
                <c:pt idx="3">
                  <c:v>Je ne communique pas avec le gouvernement du Canada</c:v>
                </c:pt>
              </c:strCache>
            </c:strRef>
          </c:cat>
          <c:val>
            <c:numRef>
              <c:f>Sheet1!$C$2:$C$5</c:f>
              <c:numCache>
                <c:formatCode>0%</c:formatCode>
                <c:ptCount val="4"/>
                <c:pt idx="0">
                  <c:v>0.32</c:v>
                </c:pt>
                <c:pt idx="1">
                  <c:v>0.48</c:v>
                </c:pt>
                <c:pt idx="2">
                  <c:v>0.15</c:v>
                </c:pt>
                <c:pt idx="3">
                  <c:v>0.05</c:v>
                </c:pt>
              </c:numCache>
            </c:numRef>
          </c:val>
          <c:extLst>
            <c:ext xmlns:c16="http://schemas.microsoft.com/office/drawing/2014/chart" uri="{C3380CC4-5D6E-409C-BE32-E72D297353CC}">
              <c16:uniqueId val="{00000000-C440-46A2-A9A1-D4AEEEB1EC50}"/>
            </c:ext>
          </c:extLst>
        </c:ser>
        <c:dLbls>
          <c:dLblPos val="outEnd"/>
          <c:showLegendKey val="0"/>
          <c:showVal val="1"/>
          <c:showCatName val="0"/>
          <c:showSerName val="0"/>
          <c:showPercent val="0"/>
          <c:showBubbleSize val="0"/>
        </c:dLbls>
        <c:gapWidth val="177"/>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Téléphone (n=2 500)</c:v>
                </c:pt>
              </c:strCache>
            </c:strRef>
          </c:tx>
          <c:spPr>
            <a:solidFill>
              <a:srgbClr val="2F5597"/>
            </a:solidFill>
            <a:ln>
              <a:noFill/>
            </a:ln>
            <a:effectLst/>
          </c:spPr>
          <c:invertIfNegative val="0"/>
          <c:dLbls>
            <c:dLbl>
              <c:idx val="0"/>
              <c:tx>
                <c:rich>
                  <a:bodyPr/>
                  <a:lstStyle/>
                  <a:p>
                    <a:r>
                      <a:rPr lang="en-US"/>
                      <a:t>24 %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9D8-4FED-BA21-7AD7E77F5EB9}"/>
                </c:ext>
              </c:extLst>
            </c:dLbl>
            <c:dLbl>
              <c:idx val="1"/>
              <c:tx>
                <c:rich>
                  <a:bodyPr/>
                  <a:lstStyle/>
                  <a:p>
                    <a:r>
                      <a:rPr lang="en-US"/>
                      <a:t>48</a:t>
                    </a:r>
                    <a:r>
                      <a:rPr lang="en-US" baseline="0"/>
                      <a:t>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9D8-4FED-BA21-7AD7E77F5EB9}"/>
                </c:ext>
              </c:extLst>
            </c:dLbl>
            <c:dLbl>
              <c:idx val="2"/>
              <c:tx>
                <c:rich>
                  <a:bodyPr/>
                  <a:lstStyle/>
                  <a:p>
                    <a:r>
                      <a:rPr lang="en-US"/>
                      <a:t>13 %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9D8-4FED-BA21-7AD7E77F5EB9}"/>
                </c:ext>
              </c:extLst>
            </c:dLbl>
            <c:dLbl>
              <c:idx val="3"/>
              <c:tx>
                <c:rich>
                  <a:bodyPr/>
                  <a:lstStyle/>
                  <a:p>
                    <a:r>
                      <a:rPr lang="en-US"/>
                      <a:t>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9D8-4FED-BA21-7AD7E77F5EB9}"/>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Assurément vrais</c:v>
                </c:pt>
                <c:pt idx="1">
                  <c:v>Probablement vrais</c:v>
                </c:pt>
                <c:pt idx="2">
                  <c:v>Probablement faux</c:v>
                </c:pt>
                <c:pt idx="3">
                  <c:v>Assurément faux</c:v>
                </c:pt>
              </c:strCache>
            </c:strRef>
          </c:cat>
          <c:val>
            <c:numRef>
              <c:f>Sheet1!$B$2:$B$5</c:f>
              <c:numCache>
                <c:formatCode>0%</c:formatCode>
                <c:ptCount val="4"/>
                <c:pt idx="0">
                  <c:v>0.24</c:v>
                </c:pt>
                <c:pt idx="1">
                  <c:v>0.48</c:v>
                </c:pt>
                <c:pt idx="2">
                  <c:v>0.13</c:v>
                </c:pt>
                <c:pt idx="3">
                  <c:v>7.0000000000000007E-2</c:v>
                </c:pt>
              </c:numCache>
            </c:numRef>
          </c:val>
          <c:extLst>
            <c:ext xmlns:c16="http://schemas.microsoft.com/office/drawing/2014/chart" uri="{C3380CC4-5D6E-409C-BE32-E72D297353CC}">
              <c16:uniqueId val="{00000000-5066-47B6-ACB4-66834AFE2CBD}"/>
            </c:ext>
          </c:extLst>
        </c:ser>
        <c:ser>
          <c:idx val="1"/>
          <c:order val="1"/>
          <c:tx>
            <c:strRef>
              <c:f>Sheet1!$C$1</c:f>
              <c:strCache>
                <c:ptCount val="1"/>
                <c:pt idx="0">
                  <c:v>En ligne (n=1 033)</c:v>
                </c:pt>
              </c:strCache>
            </c:strRef>
          </c:tx>
          <c:spPr>
            <a:solidFill>
              <a:srgbClr val="FF2007"/>
            </a:solidFill>
            <a:ln>
              <a:noFill/>
            </a:ln>
            <a:effectLst/>
          </c:spPr>
          <c:invertIfNegative val="0"/>
          <c:dLbls>
            <c:dLbl>
              <c:idx val="0"/>
              <c:tx>
                <c:rich>
                  <a:bodyPr/>
                  <a:lstStyle/>
                  <a:p>
                    <a:r>
                      <a:rPr lang="en-US"/>
                      <a:t>21 %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9D8-4FED-BA21-7AD7E77F5EB9}"/>
                </c:ext>
              </c:extLst>
            </c:dLbl>
            <c:dLbl>
              <c:idx val="1"/>
              <c:tx>
                <c:rich>
                  <a:bodyPr/>
                  <a:lstStyle/>
                  <a:p>
                    <a:r>
                      <a:rPr lang="en-US"/>
                      <a:t>56 %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9D8-4FED-BA21-7AD7E77F5EB9}"/>
                </c:ext>
              </c:extLst>
            </c:dLbl>
            <c:dLbl>
              <c:idx val="2"/>
              <c:tx>
                <c:rich>
                  <a:bodyPr/>
                  <a:lstStyle/>
                  <a:p>
                    <a:r>
                      <a:rPr lang="en-US"/>
                      <a:t>17 %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9D8-4FED-BA21-7AD7E77F5EB9}"/>
                </c:ext>
              </c:extLst>
            </c:dLbl>
            <c:dLbl>
              <c:idx val="3"/>
              <c:tx>
                <c:rich>
                  <a:bodyPr/>
                  <a:lstStyle/>
                  <a:p>
                    <a:r>
                      <a:rPr lang="en-US"/>
                      <a:t>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9D8-4FED-BA21-7AD7E77F5EB9}"/>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Assurément vrais</c:v>
                </c:pt>
                <c:pt idx="1">
                  <c:v>Probablement vrais</c:v>
                </c:pt>
                <c:pt idx="2">
                  <c:v>Probablement faux</c:v>
                </c:pt>
                <c:pt idx="3">
                  <c:v>Assurément faux</c:v>
                </c:pt>
              </c:strCache>
            </c:strRef>
          </c:cat>
          <c:val>
            <c:numRef>
              <c:f>Sheet1!$C$2:$C$5</c:f>
              <c:numCache>
                <c:formatCode>0%</c:formatCode>
                <c:ptCount val="4"/>
                <c:pt idx="0">
                  <c:v>0.21</c:v>
                </c:pt>
                <c:pt idx="1">
                  <c:v>0.56000000000000005</c:v>
                </c:pt>
                <c:pt idx="2">
                  <c:v>0.17</c:v>
                </c:pt>
                <c:pt idx="3">
                  <c:v>0.06</c:v>
                </c:pt>
              </c:numCache>
            </c:numRef>
          </c:val>
          <c:extLst>
            <c:ext xmlns:c16="http://schemas.microsoft.com/office/drawing/2014/chart" uri="{C3380CC4-5D6E-409C-BE32-E72D297353CC}">
              <c16:uniqueId val="{00000000-C440-46A2-A9A1-D4AEEEB1EC50}"/>
            </c:ext>
          </c:extLst>
        </c:ser>
        <c:dLbls>
          <c:dLblPos val="outEnd"/>
          <c:showLegendKey val="0"/>
          <c:showVal val="1"/>
          <c:showCatName val="0"/>
          <c:showSerName val="0"/>
          <c:showPercent val="0"/>
          <c:showBubbleSize val="0"/>
        </c:dLbls>
        <c:gapWidth val="177"/>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Téléphone (n=2 500)</c:v>
                </c:pt>
              </c:strCache>
            </c:strRef>
          </c:tx>
          <c:spPr>
            <a:solidFill>
              <a:srgbClr val="2F5597"/>
            </a:solidFill>
            <a:ln>
              <a:noFill/>
            </a:ln>
            <a:effectLst/>
          </c:spPr>
          <c:invertIfNegative val="0"/>
          <c:dLbls>
            <c:dLbl>
              <c:idx val="0"/>
              <c:tx>
                <c:rich>
                  <a:bodyPr/>
                  <a:lstStyle/>
                  <a:p>
                    <a:r>
                      <a:rPr lang="en-US"/>
                      <a:t>22 %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251-4ABA-B5A1-0AA6B3D82667}"/>
                </c:ext>
              </c:extLst>
            </c:dLbl>
            <c:dLbl>
              <c:idx val="1"/>
              <c:tx>
                <c:rich>
                  <a:bodyPr/>
                  <a:lstStyle/>
                  <a:p>
                    <a:r>
                      <a:rPr lang="en-US"/>
                      <a:t>45 %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251-4ABA-B5A1-0AA6B3D82667}"/>
                </c:ext>
              </c:extLst>
            </c:dLbl>
            <c:dLbl>
              <c:idx val="2"/>
              <c:tx>
                <c:rich>
                  <a:bodyPr/>
                  <a:lstStyle/>
                  <a:p>
                    <a:r>
                      <a:rPr lang="en-US"/>
                      <a:t>17 %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251-4ABA-B5A1-0AA6B3D82667}"/>
                </c:ext>
              </c:extLst>
            </c:dLbl>
            <c:dLbl>
              <c:idx val="3"/>
              <c:layout>
                <c:manualLayout>
                  <c:x val="-1.5738578005845332E-3"/>
                  <c:y val="2.478272187658673E-3"/>
                </c:manualLayout>
              </c:layout>
              <c:tx>
                <c:rich>
                  <a:bodyPr/>
                  <a:lstStyle/>
                  <a:p>
                    <a:r>
                      <a:rPr lang="en-US" dirty="0"/>
                      <a:t>8</a:t>
                    </a:r>
                    <a:r>
                      <a:rPr lang="en-US" baseline="0" dirty="0"/>
                      <a:t>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251-4ABA-B5A1-0AA6B3D82667}"/>
                </c:ext>
              </c:extLst>
            </c:dLbl>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Assurément vrais</c:v>
                </c:pt>
                <c:pt idx="1">
                  <c:v>Probablement vrais</c:v>
                </c:pt>
                <c:pt idx="2">
                  <c:v>Probablement faux</c:v>
                </c:pt>
                <c:pt idx="3">
                  <c:v>Assurément faux</c:v>
                </c:pt>
              </c:strCache>
            </c:strRef>
          </c:cat>
          <c:val>
            <c:numRef>
              <c:f>Sheet1!$B$2:$B$5</c:f>
              <c:numCache>
                <c:formatCode>0%</c:formatCode>
                <c:ptCount val="4"/>
                <c:pt idx="0">
                  <c:v>0.22</c:v>
                </c:pt>
                <c:pt idx="1">
                  <c:v>0.45</c:v>
                </c:pt>
                <c:pt idx="2">
                  <c:v>0.17</c:v>
                </c:pt>
                <c:pt idx="3">
                  <c:v>0.08</c:v>
                </c:pt>
              </c:numCache>
            </c:numRef>
          </c:val>
          <c:extLst>
            <c:ext xmlns:c16="http://schemas.microsoft.com/office/drawing/2014/chart" uri="{C3380CC4-5D6E-409C-BE32-E72D297353CC}">
              <c16:uniqueId val="{00000000-5066-47B6-ACB4-66834AFE2CBD}"/>
            </c:ext>
          </c:extLst>
        </c:ser>
        <c:ser>
          <c:idx val="1"/>
          <c:order val="1"/>
          <c:tx>
            <c:strRef>
              <c:f>Sheet1!$C$1</c:f>
              <c:strCache>
                <c:ptCount val="1"/>
                <c:pt idx="0">
                  <c:v>En ligne (n=1 033)</c:v>
                </c:pt>
              </c:strCache>
            </c:strRef>
          </c:tx>
          <c:spPr>
            <a:solidFill>
              <a:srgbClr val="FF2007"/>
            </a:solidFill>
            <a:ln>
              <a:noFill/>
            </a:ln>
            <a:effectLst/>
          </c:spPr>
          <c:invertIfNegative val="0"/>
          <c:dLbls>
            <c:dLbl>
              <c:idx val="0"/>
              <c:tx>
                <c:rich>
                  <a:bodyPr/>
                  <a:lstStyle/>
                  <a:p>
                    <a:r>
                      <a:rPr lang="en-US"/>
                      <a:t>20 %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251-4ABA-B5A1-0AA6B3D82667}"/>
                </c:ext>
              </c:extLst>
            </c:dLbl>
            <c:dLbl>
              <c:idx val="1"/>
              <c:tx>
                <c:rich>
                  <a:bodyPr/>
                  <a:lstStyle/>
                  <a:p>
                    <a:r>
                      <a:rPr lang="en-US"/>
                      <a:t>52 %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251-4ABA-B5A1-0AA6B3D82667}"/>
                </c:ext>
              </c:extLst>
            </c:dLbl>
            <c:dLbl>
              <c:idx val="2"/>
              <c:tx>
                <c:rich>
                  <a:bodyPr/>
                  <a:lstStyle/>
                  <a:p>
                    <a:r>
                      <a:rPr lang="en-US"/>
                      <a:t>20 %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251-4ABA-B5A1-0AA6B3D82667}"/>
                </c:ext>
              </c:extLst>
            </c:dLbl>
            <c:dLbl>
              <c:idx val="3"/>
              <c:tx>
                <c:rich>
                  <a:bodyPr/>
                  <a:lstStyle/>
                  <a:p>
                    <a:r>
                      <a:rPr lang="en-US"/>
                      <a:t>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251-4ABA-B5A1-0AA6B3D82667}"/>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Assurément vrais</c:v>
                </c:pt>
                <c:pt idx="1">
                  <c:v>Probablement vrais</c:v>
                </c:pt>
                <c:pt idx="2">
                  <c:v>Probablement faux</c:v>
                </c:pt>
                <c:pt idx="3">
                  <c:v>Assurément faux</c:v>
                </c:pt>
              </c:strCache>
            </c:strRef>
          </c:cat>
          <c:val>
            <c:numRef>
              <c:f>Sheet1!$C$2:$C$5</c:f>
              <c:numCache>
                <c:formatCode>0%</c:formatCode>
                <c:ptCount val="4"/>
                <c:pt idx="0">
                  <c:v>0.2</c:v>
                </c:pt>
                <c:pt idx="1">
                  <c:v>0.52</c:v>
                </c:pt>
                <c:pt idx="2">
                  <c:v>0.2</c:v>
                </c:pt>
                <c:pt idx="3">
                  <c:v>0.08</c:v>
                </c:pt>
              </c:numCache>
            </c:numRef>
          </c:val>
          <c:extLst>
            <c:ext xmlns:c16="http://schemas.microsoft.com/office/drawing/2014/chart" uri="{C3380CC4-5D6E-409C-BE32-E72D297353CC}">
              <c16:uniqueId val="{00000000-C440-46A2-A9A1-D4AEEEB1EC50}"/>
            </c:ext>
          </c:extLst>
        </c:ser>
        <c:dLbls>
          <c:dLblPos val="outEnd"/>
          <c:showLegendKey val="0"/>
          <c:showVal val="1"/>
          <c:showCatName val="0"/>
          <c:showSerName val="0"/>
          <c:showPercent val="0"/>
          <c:showBubbleSize val="0"/>
        </c:dLbls>
        <c:gapWidth val="177"/>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20447540831973535"/>
          <c:w val="1"/>
          <c:h val="0.63432215743155762"/>
        </c:manualLayout>
      </c:layout>
      <c:barChart>
        <c:barDir val="col"/>
        <c:grouping val="clustered"/>
        <c:varyColors val="0"/>
        <c:ser>
          <c:idx val="0"/>
          <c:order val="0"/>
          <c:tx>
            <c:strRef>
              <c:f>Sheet1!$B$1</c:f>
              <c:strCache>
                <c:ptCount val="1"/>
                <c:pt idx="0">
                  <c:v>Téléphone (n=2 500)</c:v>
                </c:pt>
              </c:strCache>
            </c:strRef>
          </c:tx>
          <c:spPr>
            <a:solidFill>
              <a:srgbClr val="2F5597"/>
            </a:solidFill>
            <a:ln>
              <a:noFill/>
            </a:ln>
            <a:effectLst/>
          </c:spPr>
          <c:invertIfNegative val="0"/>
          <c:dLbls>
            <c:dLbl>
              <c:idx val="0"/>
              <c:tx>
                <c:rich>
                  <a:bodyPr/>
                  <a:lstStyle/>
                  <a:p>
                    <a:r>
                      <a:rPr lang="en-US"/>
                      <a:t>33 %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D97-44E6-9C85-352949CDDD7C}"/>
                </c:ext>
              </c:extLst>
            </c:dLbl>
            <c:dLbl>
              <c:idx val="1"/>
              <c:tx>
                <c:rich>
                  <a:bodyPr/>
                  <a:lstStyle/>
                  <a:p>
                    <a:r>
                      <a:rPr lang="en-US"/>
                      <a:t>34 %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D97-44E6-9C85-352949CDDD7C}"/>
                </c:ext>
              </c:extLst>
            </c:dLbl>
            <c:dLbl>
              <c:idx val="2"/>
              <c:tx>
                <c:rich>
                  <a:bodyPr/>
                  <a:lstStyle/>
                  <a:p>
                    <a:r>
                      <a:rPr lang="en-US"/>
                      <a:t>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D97-44E6-9C85-352949CDDD7C}"/>
                </c:ext>
              </c:extLst>
            </c:dLbl>
            <c:dLbl>
              <c:idx val="3"/>
              <c:tx>
                <c:rich>
                  <a:bodyPr/>
                  <a:lstStyle/>
                  <a:p>
                    <a:r>
                      <a:rPr lang="en-US"/>
                      <a:t>11 %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D97-44E6-9C85-352949CDDD7C}"/>
                </c:ext>
              </c:extLst>
            </c:dLbl>
            <c:dLbl>
              <c:idx val="4"/>
              <c:tx>
                <c:rich>
                  <a:bodyPr/>
                  <a:lstStyle/>
                  <a:p>
                    <a:r>
                      <a:rPr lang="en-US"/>
                      <a:t>18 %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D97-44E6-9C85-352949CDDD7C}"/>
                </c:ext>
              </c:extLst>
            </c:dLbl>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Fortement d'accord</c:v>
                </c:pt>
                <c:pt idx="1">
                  <c:v>Plutôt d'accord</c:v>
                </c:pt>
                <c:pt idx="2">
                  <c:v>Ni d'accord ni en désaccord</c:v>
                </c:pt>
                <c:pt idx="3">
                  <c:v>Plutôt en désaccord</c:v>
                </c:pt>
                <c:pt idx="4">
                  <c:v>Fortement en désaccord</c:v>
                </c:pt>
              </c:strCache>
            </c:strRef>
          </c:cat>
          <c:val>
            <c:numRef>
              <c:f>Sheet1!$B$2:$B$6</c:f>
              <c:numCache>
                <c:formatCode>0%</c:formatCode>
                <c:ptCount val="5"/>
                <c:pt idx="0">
                  <c:v>0.33</c:v>
                </c:pt>
                <c:pt idx="1">
                  <c:v>0.33800000000000002</c:v>
                </c:pt>
                <c:pt idx="2">
                  <c:v>1.6E-2</c:v>
                </c:pt>
                <c:pt idx="3">
                  <c:v>0.111</c:v>
                </c:pt>
                <c:pt idx="4">
                  <c:v>0.18099999999999999</c:v>
                </c:pt>
              </c:numCache>
            </c:numRef>
          </c:val>
          <c:extLst>
            <c:ext xmlns:c16="http://schemas.microsoft.com/office/drawing/2014/chart" uri="{C3380CC4-5D6E-409C-BE32-E72D297353CC}">
              <c16:uniqueId val="{00000000-5066-47B6-ACB4-66834AFE2CBD}"/>
            </c:ext>
          </c:extLst>
        </c:ser>
        <c:ser>
          <c:idx val="1"/>
          <c:order val="1"/>
          <c:tx>
            <c:strRef>
              <c:f>Sheet1!$C$1</c:f>
              <c:strCache>
                <c:ptCount val="1"/>
                <c:pt idx="0">
                  <c:v>En ligne (n=1 033)</c:v>
                </c:pt>
              </c:strCache>
            </c:strRef>
          </c:tx>
          <c:spPr>
            <a:solidFill>
              <a:srgbClr val="FF2007"/>
            </a:solidFill>
            <a:ln>
              <a:noFill/>
            </a:ln>
            <a:effectLst/>
          </c:spPr>
          <c:invertIfNegative val="0"/>
          <c:dLbls>
            <c:dLbl>
              <c:idx val="0"/>
              <c:tx>
                <c:rich>
                  <a:bodyPr/>
                  <a:lstStyle/>
                  <a:p>
                    <a:r>
                      <a:rPr lang="en-US"/>
                      <a:t>26 %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D97-44E6-9C85-352949CDDD7C}"/>
                </c:ext>
              </c:extLst>
            </c:dLbl>
            <c:dLbl>
              <c:idx val="1"/>
              <c:tx>
                <c:rich>
                  <a:bodyPr/>
                  <a:lstStyle/>
                  <a:p>
                    <a:r>
                      <a:rPr lang="en-US"/>
                      <a:t>38 %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D97-44E6-9C85-352949CDDD7C}"/>
                </c:ext>
              </c:extLst>
            </c:dLbl>
            <c:dLbl>
              <c:idx val="2"/>
              <c:tx>
                <c:rich>
                  <a:bodyPr/>
                  <a:lstStyle/>
                  <a:p>
                    <a:r>
                      <a:rPr lang="en-US"/>
                      <a:t>22 %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D97-44E6-9C85-352949CDDD7C}"/>
                </c:ext>
              </c:extLst>
            </c:dLbl>
            <c:dLbl>
              <c:idx val="3"/>
              <c:tx>
                <c:rich>
                  <a:bodyPr/>
                  <a:lstStyle/>
                  <a:p>
                    <a:r>
                      <a:rPr lang="en-US"/>
                      <a:t>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D97-44E6-9C85-352949CDDD7C}"/>
                </c:ext>
              </c:extLst>
            </c:dLbl>
            <c:dLbl>
              <c:idx val="4"/>
              <c:tx>
                <c:rich>
                  <a:bodyPr/>
                  <a:lstStyle/>
                  <a:p>
                    <a:r>
                      <a:rPr lang="en-US"/>
                      <a:t>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D97-44E6-9C85-352949CDDD7C}"/>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Fortement d'accord</c:v>
                </c:pt>
                <c:pt idx="1">
                  <c:v>Plutôt d'accord</c:v>
                </c:pt>
                <c:pt idx="2">
                  <c:v>Ni d'accord ni en désaccord</c:v>
                </c:pt>
                <c:pt idx="3">
                  <c:v>Plutôt en désaccord</c:v>
                </c:pt>
                <c:pt idx="4">
                  <c:v>Fortement en désaccord</c:v>
                </c:pt>
              </c:strCache>
            </c:strRef>
          </c:cat>
          <c:val>
            <c:numRef>
              <c:f>Sheet1!$C$2:$C$6</c:f>
              <c:numCache>
                <c:formatCode>0%</c:formatCode>
                <c:ptCount val="5"/>
                <c:pt idx="0">
                  <c:v>0.26</c:v>
                </c:pt>
                <c:pt idx="1">
                  <c:v>0.38</c:v>
                </c:pt>
                <c:pt idx="2">
                  <c:v>0.22</c:v>
                </c:pt>
                <c:pt idx="3">
                  <c:v>7.0000000000000007E-2</c:v>
                </c:pt>
                <c:pt idx="4">
                  <c:v>0.06</c:v>
                </c:pt>
              </c:numCache>
            </c:numRef>
          </c:val>
          <c:extLst>
            <c:ext xmlns:c16="http://schemas.microsoft.com/office/drawing/2014/chart" uri="{C3380CC4-5D6E-409C-BE32-E72D297353CC}">
              <c16:uniqueId val="{00000000-5EDE-406A-BEF5-02A2B26B1C5B}"/>
            </c:ext>
          </c:extLst>
        </c:ser>
        <c:dLbls>
          <c:dLblPos val="outEnd"/>
          <c:showLegendKey val="0"/>
          <c:showVal val="1"/>
          <c:showCatName val="0"/>
          <c:showSerName val="0"/>
          <c:showPercent val="0"/>
          <c:showBubbleSize val="0"/>
        </c:dLbls>
        <c:gapWidth val="177"/>
        <c:overlap val="-22"/>
        <c:axId val="61045376"/>
        <c:axId val="61056512"/>
      </c:barChart>
      <c:catAx>
        <c:axId val="6104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1056512"/>
        <c:crosses val="autoZero"/>
        <c:auto val="1"/>
        <c:lblAlgn val="ctr"/>
        <c:lblOffset val="100"/>
        <c:noMultiLvlLbl val="0"/>
      </c:catAx>
      <c:valAx>
        <c:axId val="61056512"/>
        <c:scaling>
          <c:orientation val="minMax"/>
        </c:scaling>
        <c:delete val="1"/>
        <c:axPos val="l"/>
        <c:numFmt formatCode="0%" sourceLinked="1"/>
        <c:majorTickMark val="none"/>
        <c:minorTickMark val="none"/>
        <c:tickLblPos val="nextTo"/>
        <c:crossAx val="6104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legend>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6542774176229632E-2"/>
          <c:w val="1"/>
          <c:h val="0.81765597230886233"/>
        </c:manualLayout>
      </c:layout>
      <c:barChart>
        <c:barDir val="col"/>
        <c:grouping val="clustered"/>
        <c:varyColors val="0"/>
        <c:ser>
          <c:idx val="0"/>
          <c:order val="0"/>
          <c:tx>
            <c:strRef>
              <c:f>Sheet1!$A$2</c:f>
              <c:strCache>
                <c:ptCount val="1"/>
                <c:pt idx="0">
                  <c:v>Téléphone (n=2 500)</c:v>
                </c:pt>
              </c:strCache>
            </c:strRef>
          </c:tx>
          <c:spPr>
            <a:solidFill>
              <a:srgbClr val="2B559D"/>
            </a:solidFill>
            <a:ln>
              <a:noFill/>
            </a:ln>
            <a:effectLst/>
          </c:spPr>
          <c:invertIfNegative val="0"/>
          <c:dLbls>
            <c:dLbl>
              <c:idx val="0"/>
              <c:tx>
                <c:rich>
                  <a:bodyPr/>
                  <a:lstStyle/>
                  <a:p>
                    <a:r>
                      <a:rPr lang="en-US"/>
                      <a:t>37</a:t>
                    </a:r>
                    <a:r>
                      <a:rPr lang="en-US" baseline="0"/>
                      <a:t> %</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6E7-48EA-9BBE-588B38CA826C}"/>
                </c:ext>
              </c:extLst>
            </c:dLbl>
            <c:dLbl>
              <c:idx val="1"/>
              <c:tx>
                <c:rich>
                  <a:bodyPr/>
                  <a:lstStyle/>
                  <a:p>
                    <a:r>
                      <a:rPr lang="en-US"/>
                      <a:t>21 %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6E7-48EA-9BBE-588B38CA826C}"/>
                </c:ext>
              </c:extLst>
            </c:dLbl>
            <c:dLbl>
              <c:idx val="2"/>
              <c:tx>
                <c:rich>
                  <a:bodyPr/>
                  <a:lstStyle/>
                  <a:p>
                    <a:r>
                      <a:rPr lang="en-US"/>
                      <a:t>17 %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6E7-48EA-9BBE-588B38CA826C}"/>
                </c:ext>
              </c:extLst>
            </c:dLbl>
            <c:dLbl>
              <c:idx val="3"/>
              <c:tx>
                <c:rich>
                  <a:bodyPr/>
                  <a:lstStyle/>
                  <a:p>
                    <a:r>
                      <a:rPr lang="en-US"/>
                      <a:t>8 %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6E7-48EA-9BBE-588B38CA826C}"/>
                </c:ext>
              </c:extLst>
            </c:dLbl>
            <c:dLbl>
              <c:idx val="4"/>
              <c:tx>
                <c:rich>
                  <a:bodyPr/>
                  <a:lstStyle/>
                  <a:p>
                    <a:r>
                      <a:rPr lang="en-US"/>
                      <a:t>17 %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6E7-48EA-9BBE-588B38CA826C}"/>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Très à l'aise</c:v>
                </c:pt>
                <c:pt idx="1">
                  <c:v>4</c:v>
                </c:pt>
                <c:pt idx="2">
                  <c:v>3</c:v>
                </c:pt>
                <c:pt idx="3">
                  <c:v>2</c:v>
                </c:pt>
                <c:pt idx="4">
                  <c:v>1 Pas du tout à l'aise</c:v>
                </c:pt>
              </c:strCache>
            </c:strRef>
          </c:cat>
          <c:val>
            <c:numRef>
              <c:f>Sheet1!$B$2:$F$2</c:f>
              <c:numCache>
                <c:formatCode>0%</c:formatCode>
                <c:ptCount val="5"/>
                <c:pt idx="0">
                  <c:v>0.37</c:v>
                </c:pt>
                <c:pt idx="1">
                  <c:v>0.21</c:v>
                </c:pt>
                <c:pt idx="2">
                  <c:v>0.17</c:v>
                </c:pt>
                <c:pt idx="3">
                  <c:v>0.08</c:v>
                </c:pt>
                <c:pt idx="4">
                  <c:v>0.17</c:v>
                </c:pt>
              </c:numCache>
            </c:numRef>
          </c:val>
          <c:extLst>
            <c:ext xmlns:c16="http://schemas.microsoft.com/office/drawing/2014/chart" uri="{C3380CC4-5D6E-409C-BE32-E72D297353CC}">
              <c16:uniqueId val="{00000000-7745-432A-9C65-A91C7C96C52B}"/>
            </c:ext>
          </c:extLst>
        </c:ser>
        <c:ser>
          <c:idx val="1"/>
          <c:order val="1"/>
          <c:tx>
            <c:strRef>
              <c:f>Sheet1!$A$3</c:f>
              <c:strCache>
                <c:ptCount val="1"/>
                <c:pt idx="0">
                  <c:v>En ligne (n=1 033)</c:v>
                </c:pt>
              </c:strCache>
            </c:strRef>
          </c:tx>
          <c:spPr>
            <a:solidFill>
              <a:srgbClr val="FF2007"/>
            </a:solidFill>
            <a:ln>
              <a:noFill/>
            </a:ln>
            <a:effectLst/>
          </c:spPr>
          <c:invertIfNegative val="0"/>
          <c:dLbls>
            <c:dLbl>
              <c:idx val="0"/>
              <c:tx>
                <c:rich>
                  <a:bodyPr/>
                  <a:lstStyle/>
                  <a:p>
                    <a:r>
                      <a:rPr lang="en-US"/>
                      <a:t>33 %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6E7-48EA-9BBE-588B38CA826C}"/>
                </c:ext>
              </c:extLst>
            </c:dLbl>
            <c:dLbl>
              <c:idx val="1"/>
              <c:tx>
                <c:rich>
                  <a:bodyPr/>
                  <a:lstStyle/>
                  <a:p>
                    <a:r>
                      <a:rPr lang="en-US"/>
                      <a:t>30 %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6E7-48EA-9BBE-588B38CA826C}"/>
                </c:ext>
              </c:extLst>
            </c:dLbl>
            <c:dLbl>
              <c:idx val="2"/>
              <c:tx>
                <c:rich>
                  <a:bodyPr/>
                  <a:lstStyle/>
                  <a:p>
                    <a:r>
                      <a:rPr lang="en-US"/>
                      <a:t>25 %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6E7-48EA-9BBE-588B38CA826C}"/>
                </c:ext>
              </c:extLst>
            </c:dLbl>
            <c:dLbl>
              <c:idx val="3"/>
              <c:tx>
                <c:rich>
                  <a:bodyPr/>
                  <a:lstStyle/>
                  <a:p>
                    <a:r>
                      <a:rPr lang="en-US"/>
                      <a:t>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6E7-48EA-9BBE-588B38CA826C}"/>
                </c:ext>
              </c:extLst>
            </c:dLbl>
            <c:dLbl>
              <c:idx val="4"/>
              <c:tx>
                <c:rich>
                  <a:bodyPr/>
                  <a:lstStyle/>
                  <a:p>
                    <a:r>
                      <a:rPr lang="en-US"/>
                      <a:t>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6E7-48EA-9BBE-588B38CA826C}"/>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Très à l'aise</c:v>
                </c:pt>
                <c:pt idx="1">
                  <c:v>4</c:v>
                </c:pt>
                <c:pt idx="2">
                  <c:v>3</c:v>
                </c:pt>
                <c:pt idx="3">
                  <c:v>2</c:v>
                </c:pt>
                <c:pt idx="4">
                  <c:v>1 Pas du tout à l'aise</c:v>
                </c:pt>
              </c:strCache>
            </c:strRef>
          </c:cat>
          <c:val>
            <c:numRef>
              <c:f>Sheet1!$B$3:$F$3</c:f>
              <c:numCache>
                <c:formatCode>0%</c:formatCode>
                <c:ptCount val="5"/>
                <c:pt idx="0">
                  <c:v>0.33</c:v>
                </c:pt>
                <c:pt idx="1">
                  <c:v>0.3</c:v>
                </c:pt>
                <c:pt idx="2">
                  <c:v>0.25</c:v>
                </c:pt>
                <c:pt idx="3">
                  <c:v>0.05</c:v>
                </c:pt>
                <c:pt idx="4">
                  <c:v>7.0000000000000007E-2</c:v>
                </c:pt>
              </c:numCache>
            </c:numRef>
          </c:val>
          <c:extLst>
            <c:ext xmlns:c16="http://schemas.microsoft.com/office/drawing/2014/chart" uri="{C3380CC4-5D6E-409C-BE32-E72D297353CC}">
              <c16:uniqueId val="{00000001-7745-432A-9C65-A91C7C96C52B}"/>
            </c:ext>
          </c:extLst>
        </c:ser>
        <c:dLbls>
          <c:dLblPos val="ctr"/>
          <c:showLegendKey val="0"/>
          <c:showVal val="1"/>
          <c:showCatName val="0"/>
          <c:showSerName val="0"/>
          <c:showPercent val="0"/>
          <c:showBubbleSize val="0"/>
        </c:dLbls>
        <c:gapWidth val="230"/>
        <c:overlap val="-3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fr-FR"/>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0.29988090551181107"/>
          <c:y val="3.6346341412978676E-2"/>
          <c:w val="0.44106299212598427"/>
          <c:h val="5.8259492980140361E-2"/>
        </c:manualLayout>
      </c:layout>
      <c:overlay val="0"/>
      <c:spPr>
        <a:noFill/>
        <a:ln>
          <a:noFill/>
        </a:ln>
        <a:effectLst/>
      </c:spPr>
      <c:txPr>
        <a:bodyPr rot="0" spcFirstLastPara="1" vertOverflow="ellipsis" vert="horz" wrap="square" anchor="ctr" anchorCtr="1"/>
        <a:lstStyle/>
        <a:p>
          <a:pPr algn="just">
            <a:defRPr sz="1600" b="0" i="0" u="none" strike="noStrike" kern="1200" baseline="0">
              <a:solidFill>
                <a:schemeClr val="tx1"/>
              </a:solidFill>
              <a:latin typeface="Franklin Gothic Book" panose="020B0503020102020204" pitchFamily="34" charset="0"/>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fr-FR"/>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6542774176229632E-2"/>
          <c:w val="1"/>
          <c:h val="0.81765597230886233"/>
        </c:manualLayout>
      </c:layout>
      <c:barChart>
        <c:barDir val="col"/>
        <c:grouping val="clustered"/>
        <c:varyColors val="0"/>
        <c:ser>
          <c:idx val="0"/>
          <c:order val="0"/>
          <c:tx>
            <c:strRef>
              <c:f>Sheet1!$A$2</c:f>
              <c:strCache>
                <c:ptCount val="1"/>
                <c:pt idx="0">
                  <c:v>Téléphone (n=2 500)</c:v>
                </c:pt>
              </c:strCache>
            </c:strRef>
          </c:tx>
          <c:spPr>
            <a:solidFill>
              <a:srgbClr val="2B559D"/>
            </a:solidFill>
            <a:ln>
              <a:noFill/>
            </a:ln>
            <a:effectLst/>
          </c:spPr>
          <c:invertIfNegative val="0"/>
          <c:dLbls>
            <c:dLbl>
              <c:idx val="0"/>
              <c:tx>
                <c:rich>
                  <a:bodyPr/>
                  <a:lstStyle/>
                  <a:p>
                    <a:r>
                      <a:rPr lang="en-US"/>
                      <a:t>37 %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C12-4CE3-98F6-A1AE73BD19F4}"/>
                </c:ext>
              </c:extLst>
            </c:dLbl>
            <c:dLbl>
              <c:idx val="1"/>
              <c:tx>
                <c:rich>
                  <a:bodyPr/>
                  <a:lstStyle/>
                  <a:p>
                    <a:r>
                      <a:rPr lang="en-US"/>
                      <a:t>21 %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C12-4CE3-98F6-A1AE73BD19F4}"/>
                </c:ext>
              </c:extLst>
            </c:dLbl>
            <c:dLbl>
              <c:idx val="2"/>
              <c:tx>
                <c:rich>
                  <a:bodyPr/>
                  <a:lstStyle/>
                  <a:p>
                    <a:r>
                      <a:rPr lang="en-US"/>
                      <a:t>16 %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C12-4CE3-98F6-A1AE73BD19F4}"/>
                </c:ext>
              </c:extLst>
            </c:dLbl>
            <c:dLbl>
              <c:idx val="3"/>
              <c:tx>
                <c:rich>
                  <a:bodyPr/>
                  <a:lstStyle/>
                  <a:p>
                    <a:r>
                      <a:rPr lang="en-US"/>
                      <a:t>8 %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C12-4CE3-98F6-A1AE73BD19F4}"/>
                </c:ext>
              </c:extLst>
            </c:dLbl>
            <c:dLbl>
              <c:idx val="4"/>
              <c:tx>
                <c:rich>
                  <a:bodyPr/>
                  <a:lstStyle/>
                  <a:p>
                    <a:r>
                      <a:rPr lang="en-US"/>
                      <a:t>17 %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C12-4CE3-98F6-A1AE73BD19F4}"/>
                </c:ext>
              </c:extLst>
            </c:dLbl>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Très à l'aise</c:v>
                </c:pt>
                <c:pt idx="1">
                  <c:v>4</c:v>
                </c:pt>
                <c:pt idx="2">
                  <c:v>3</c:v>
                </c:pt>
                <c:pt idx="3">
                  <c:v>2</c:v>
                </c:pt>
                <c:pt idx="4">
                  <c:v>1 Pas du tout à l'aise</c:v>
                </c:pt>
              </c:strCache>
            </c:strRef>
          </c:cat>
          <c:val>
            <c:numRef>
              <c:f>Sheet1!$B$2:$F$2</c:f>
              <c:numCache>
                <c:formatCode>0%</c:formatCode>
                <c:ptCount val="5"/>
                <c:pt idx="0">
                  <c:v>0.37</c:v>
                </c:pt>
                <c:pt idx="1">
                  <c:v>0.21</c:v>
                </c:pt>
                <c:pt idx="2">
                  <c:v>0.16</c:v>
                </c:pt>
                <c:pt idx="3">
                  <c:v>0.08</c:v>
                </c:pt>
                <c:pt idx="4">
                  <c:v>0.17</c:v>
                </c:pt>
              </c:numCache>
            </c:numRef>
          </c:val>
          <c:extLst>
            <c:ext xmlns:c16="http://schemas.microsoft.com/office/drawing/2014/chart" uri="{C3380CC4-5D6E-409C-BE32-E72D297353CC}">
              <c16:uniqueId val="{00000000-7745-432A-9C65-A91C7C96C52B}"/>
            </c:ext>
          </c:extLst>
        </c:ser>
        <c:ser>
          <c:idx val="1"/>
          <c:order val="1"/>
          <c:tx>
            <c:strRef>
              <c:f>Sheet1!$A$3</c:f>
              <c:strCache>
                <c:ptCount val="1"/>
                <c:pt idx="0">
                  <c:v>En ligne (n=1 033)</c:v>
                </c:pt>
              </c:strCache>
            </c:strRef>
          </c:tx>
          <c:spPr>
            <a:solidFill>
              <a:srgbClr val="FF2007"/>
            </a:solidFill>
            <a:ln>
              <a:noFill/>
            </a:ln>
            <a:effectLst/>
          </c:spPr>
          <c:invertIfNegative val="0"/>
          <c:dLbls>
            <c:dLbl>
              <c:idx val="0"/>
              <c:tx>
                <c:rich>
                  <a:bodyPr/>
                  <a:lstStyle/>
                  <a:p>
                    <a:r>
                      <a:rPr lang="en-US"/>
                      <a:t>28 %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C12-4CE3-98F6-A1AE73BD19F4}"/>
                </c:ext>
              </c:extLst>
            </c:dLbl>
            <c:dLbl>
              <c:idx val="1"/>
              <c:tx>
                <c:rich>
                  <a:bodyPr/>
                  <a:lstStyle/>
                  <a:p>
                    <a:r>
                      <a:rPr lang="en-US"/>
                      <a:t>28 %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C12-4CE3-98F6-A1AE73BD19F4}"/>
                </c:ext>
              </c:extLst>
            </c:dLbl>
            <c:dLbl>
              <c:idx val="2"/>
              <c:tx>
                <c:rich>
                  <a:bodyPr/>
                  <a:lstStyle/>
                  <a:p>
                    <a:r>
                      <a:rPr lang="en-US"/>
                      <a:t>29 %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C12-4CE3-98F6-A1AE73BD19F4}"/>
                </c:ext>
              </c:extLst>
            </c:dLbl>
            <c:dLbl>
              <c:idx val="3"/>
              <c:tx>
                <c:rich>
                  <a:bodyPr/>
                  <a:lstStyle/>
                  <a:p>
                    <a:r>
                      <a:rPr lang="en-US"/>
                      <a:t>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C12-4CE3-98F6-A1AE73BD19F4}"/>
                </c:ext>
              </c:extLst>
            </c:dLbl>
            <c:dLbl>
              <c:idx val="4"/>
              <c:tx>
                <c:rich>
                  <a:bodyPr/>
                  <a:lstStyle/>
                  <a:p>
                    <a:r>
                      <a:rPr lang="en-US"/>
                      <a:t>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C12-4CE3-98F6-A1AE73BD19F4}"/>
                </c:ext>
              </c:extLst>
            </c:dLbl>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Très à l'aise</c:v>
                </c:pt>
                <c:pt idx="1">
                  <c:v>4</c:v>
                </c:pt>
                <c:pt idx="2">
                  <c:v>3</c:v>
                </c:pt>
                <c:pt idx="3">
                  <c:v>2</c:v>
                </c:pt>
                <c:pt idx="4">
                  <c:v>1 Pas du tout à l'aise</c:v>
                </c:pt>
              </c:strCache>
            </c:strRef>
          </c:cat>
          <c:val>
            <c:numRef>
              <c:f>Sheet1!$B$3:$F$3</c:f>
              <c:numCache>
                <c:formatCode>0%</c:formatCode>
                <c:ptCount val="5"/>
                <c:pt idx="0">
                  <c:v>0.28000000000000003</c:v>
                </c:pt>
                <c:pt idx="1">
                  <c:v>0.28000000000000003</c:v>
                </c:pt>
                <c:pt idx="2">
                  <c:v>0.28999999999999998</c:v>
                </c:pt>
                <c:pt idx="3">
                  <c:v>0.06</c:v>
                </c:pt>
                <c:pt idx="4">
                  <c:v>0.09</c:v>
                </c:pt>
              </c:numCache>
            </c:numRef>
          </c:val>
          <c:extLst>
            <c:ext xmlns:c16="http://schemas.microsoft.com/office/drawing/2014/chart" uri="{C3380CC4-5D6E-409C-BE32-E72D297353CC}">
              <c16:uniqueId val="{00000001-7745-432A-9C65-A91C7C96C52B}"/>
            </c:ext>
          </c:extLst>
        </c:ser>
        <c:dLbls>
          <c:dLblPos val="ctr"/>
          <c:showLegendKey val="0"/>
          <c:showVal val="1"/>
          <c:showCatName val="0"/>
          <c:showSerName val="0"/>
          <c:showPercent val="0"/>
          <c:showBubbleSize val="0"/>
        </c:dLbls>
        <c:gapWidth val="230"/>
        <c:overlap val="-3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fr-FR"/>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0.29988090551181107"/>
          <c:y val="3.6346341412978676E-2"/>
          <c:w val="0.44106299212598427"/>
          <c:h val="5.8259492980140361E-2"/>
        </c:manualLayout>
      </c:layout>
      <c:overlay val="0"/>
      <c:spPr>
        <a:noFill/>
        <a:ln>
          <a:noFill/>
        </a:ln>
        <a:effectLst/>
      </c:spPr>
      <c:txPr>
        <a:bodyPr rot="0" spcFirstLastPara="1" vertOverflow="ellipsis" vert="horz" wrap="square" anchor="ctr" anchorCtr="1"/>
        <a:lstStyle/>
        <a:p>
          <a:pPr algn="just">
            <a:defRPr sz="1600" b="0" i="0" u="none" strike="noStrike" kern="1200" baseline="0">
              <a:solidFill>
                <a:schemeClr val="tx1"/>
              </a:solidFill>
              <a:latin typeface="Franklin Gothic Book" panose="020B0503020102020204" pitchFamily="34" charset="0"/>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fr-FR"/>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097760368393627E-2"/>
          <c:y val="6.1911553248719386E-2"/>
          <c:w val="0.79470660391254544"/>
          <c:h val="0.82406223871499995"/>
        </c:manualLayout>
      </c:layout>
      <c:barChart>
        <c:barDir val="col"/>
        <c:grouping val="clustered"/>
        <c:varyColors val="0"/>
        <c:ser>
          <c:idx val="1"/>
          <c:order val="0"/>
          <c:tx>
            <c:strRef>
              <c:f>Sheet1!$B$1</c:f>
              <c:strCache>
                <c:ptCount val="1"/>
                <c:pt idx="0">
                  <c:v>En ligne (n=1 033)</c:v>
                </c:pt>
              </c:strCache>
            </c:strRef>
          </c:tx>
          <c:spPr>
            <a:solidFill>
              <a:srgbClr val="FF2007"/>
            </a:solidFill>
            <a:ln>
              <a:noFill/>
            </a:ln>
            <a:effectLst/>
          </c:spPr>
          <c:invertIfNegative val="0"/>
          <c:dLbls>
            <c:dLbl>
              <c:idx val="0"/>
              <c:tx>
                <c:rich>
                  <a:bodyPr/>
                  <a:lstStyle/>
                  <a:p>
                    <a:r>
                      <a:rPr lang="en-US"/>
                      <a:t>46 %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351-486E-B5EA-723969C61AFD}"/>
                </c:ext>
              </c:extLst>
            </c:dLbl>
            <c:dLbl>
              <c:idx val="1"/>
              <c:tx>
                <c:rich>
                  <a:bodyPr/>
                  <a:lstStyle/>
                  <a:p>
                    <a:r>
                      <a:rPr lang="en-US"/>
                      <a:t>54 %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351-486E-B5EA-723969C61AFD}"/>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Une seule fois</c:v>
                </c:pt>
                <c:pt idx="1">
                  <c:v>Chaque fois</c:v>
                </c:pt>
              </c:strCache>
            </c:strRef>
          </c:cat>
          <c:val>
            <c:numRef>
              <c:f>Sheet1!$B$2:$B$3</c:f>
              <c:numCache>
                <c:formatCode>0%</c:formatCode>
                <c:ptCount val="2"/>
                <c:pt idx="0">
                  <c:v>0.46</c:v>
                </c:pt>
                <c:pt idx="1">
                  <c:v>0.54</c:v>
                </c:pt>
              </c:numCache>
            </c:numRef>
          </c:val>
          <c:extLst>
            <c:ext xmlns:c16="http://schemas.microsoft.com/office/drawing/2014/chart" uri="{C3380CC4-5D6E-409C-BE32-E72D297353CC}">
              <c16:uniqueId val="{00000002-A6CB-44C6-AB47-0E8D6F516815}"/>
            </c:ext>
          </c:extLst>
        </c:ser>
        <c:ser>
          <c:idx val="0"/>
          <c:order val="1"/>
          <c:tx>
            <c:strRef>
              <c:f>Sheet1!$C$1</c:f>
              <c:strCache>
                <c:ptCount val="1"/>
                <c:pt idx="0">
                  <c:v>Téléphone (n=2 500)</c:v>
                </c:pt>
              </c:strCache>
            </c:strRef>
          </c:tx>
          <c:spPr>
            <a:solidFill>
              <a:srgbClr val="2F5597"/>
            </a:solidFill>
            <a:ln>
              <a:noFill/>
            </a:ln>
            <a:effectLst/>
          </c:spPr>
          <c:invertIfNegative val="0"/>
          <c:dLbls>
            <c:dLbl>
              <c:idx val="0"/>
              <c:tx>
                <c:rich>
                  <a:bodyPr/>
                  <a:lstStyle/>
                  <a:p>
                    <a:r>
                      <a:rPr lang="en-US"/>
                      <a:t>34 %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351-486E-B5EA-723969C61AFD}"/>
                </c:ext>
              </c:extLst>
            </c:dLbl>
            <c:dLbl>
              <c:idx val="1"/>
              <c:tx>
                <c:rich>
                  <a:bodyPr/>
                  <a:lstStyle/>
                  <a:p>
                    <a:r>
                      <a:rPr lang="en-US"/>
                      <a:t>60 %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351-486E-B5EA-723969C61AFD}"/>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Une seule fois</c:v>
                </c:pt>
                <c:pt idx="1">
                  <c:v>Chaque fois</c:v>
                </c:pt>
              </c:strCache>
            </c:strRef>
          </c:cat>
          <c:val>
            <c:numRef>
              <c:f>Sheet1!$C$2:$C$3</c:f>
              <c:numCache>
                <c:formatCode>0%</c:formatCode>
                <c:ptCount val="2"/>
                <c:pt idx="0">
                  <c:v>0.33700000000000002</c:v>
                </c:pt>
                <c:pt idx="1">
                  <c:v>0.59899999999999998</c:v>
                </c:pt>
              </c:numCache>
            </c:numRef>
          </c:val>
          <c:extLst>
            <c:ext xmlns:c16="http://schemas.microsoft.com/office/drawing/2014/chart" uri="{C3380CC4-5D6E-409C-BE32-E72D297353CC}">
              <c16:uniqueId val="{00000000-5066-47B6-ACB4-66834AFE2CBD}"/>
            </c:ext>
          </c:extLst>
        </c:ser>
        <c:dLbls>
          <c:dLblPos val="outEnd"/>
          <c:showLegendKey val="0"/>
          <c:showVal val="1"/>
          <c:showCatName val="0"/>
          <c:showSerName val="0"/>
          <c:showPercent val="0"/>
          <c:showBubbleSize val="0"/>
        </c:dLbls>
        <c:gapWidth val="293"/>
        <c:overlap val="-46"/>
        <c:axId val="61045376"/>
        <c:axId val="61056512"/>
      </c:barChart>
      <c:catAx>
        <c:axId val="61045376"/>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1056512"/>
        <c:crosses val="autoZero"/>
        <c:auto val="1"/>
        <c:lblAlgn val="ctr"/>
        <c:lblOffset val="100"/>
        <c:noMultiLvlLbl val="0"/>
      </c:catAx>
      <c:valAx>
        <c:axId val="61056512"/>
        <c:scaling>
          <c:orientation val="minMax"/>
        </c:scaling>
        <c:delete val="1"/>
        <c:axPos val="r"/>
        <c:numFmt formatCode="0%" sourceLinked="1"/>
        <c:majorTickMark val="none"/>
        <c:minorTickMark val="none"/>
        <c:tickLblPos val="nextTo"/>
        <c:crossAx val="61045376"/>
        <c:crosses val="autoZero"/>
        <c:crossBetween val="between"/>
      </c:valAx>
      <c:spPr>
        <a:noFill/>
        <a:ln>
          <a:noFill/>
        </a:ln>
        <a:effectLst/>
      </c:spPr>
    </c:plotArea>
    <c:plotVisOnly val="1"/>
    <c:dispBlanksAs val="gap"/>
    <c:showDLblsOverMax val="0"/>
  </c:chart>
  <c:spPr>
    <a:noFill/>
    <a:ln>
      <a:noFill/>
    </a:ln>
    <a:effectLst/>
  </c:spPr>
  <c:txPr>
    <a:bodyPr/>
    <a:lstStyle/>
    <a:p>
      <a:pPr>
        <a:defRPr b="0" i="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11976612339007349"/>
          <c:w val="1"/>
          <c:h val="0.75443262309501857"/>
        </c:manualLayout>
      </c:layout>
      <c:barChart>
        <c:barDir val="col"/>
        <c:grouping val="clustered"/>
        <c:varyColors val="0"/>
        <c:ser>
          <c:idx val="0"/>
          <c:order val="0"/>
          <c:tx>
            <c:strRef>
              <c:f>Sheet1!$A$2</c:f>
              <c:strCache>
                <c:ptCount val="1"/>
                <c:pt idx="0">
                  <c:v>Téléphone (n=2 500)</c:v>
                </c:pt>
              </c:strCache>
            </c:strRef>
          </c:tx>
          <c:spPr>
            <a:solidFill>
              <a:srgbClr val="2B559D"/>
            </a:solidFill>
            <a:ln>
              <a:noFill/>
            </a:ln>
            <a:effectLst/>
          </c:spPr>
          <c:invertIfNegative val="0"/>
          <c:dLbls>
            <c:dLbl>
              <c:idx val="0"/>
              <c:tx>
                <c:rich>
                  <a:bodyPr/>
                  <a:lstStyle/>
                  <a:p>
                    <a:r>
                      <a:rPr lang="en-US"/>
                      <a:t>27 %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4E7-4A83-B65F-1D6472F033E7}"/>
                </c:ext>
              </c:extLst>
            </c:dLbl>
            <c:dLbl>
              <c:idx val="1"/>
              <c:tx>
                <c:rich>
                  <a:bodyPr/>
                  <a:lstStyle/>
                  <a:p>
                    <a:r>
                      <a:rPr lang="en-US"/>
                      <a:t>31 %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4E7-4A83-B65F-1D6472F033E7}"/>
                </c:ext>
              </c:extLst>
            </c:dLbl>
            <c:dLbl>
              <c:idx val="2"/>
              <c:tx>
                <c:rich>
                  <a:bodyPr/>
                  <a:lstStyle/>
                  <a:p>
                    <a:r>
                      <a:rPr lang="en-US"/>
                      <a:t>20 %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4E7-4A83-B65F-1D6472F033E7}"/>
                </c:ext>
              </c:extLst>
            </c:dLbl>
            <c:dLbl>
              <c:idx val="3"/>
              <c:tx>
                <c:rich>
                  <a:bodyPr/>
                  <a:lstStyle/>
                  <a:p>
                    <a:r>
                      <a:rPr lang="en-US"/>
                      <a:t>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4E7-4A83-B65F-1D6472F033E7}"/>
                </c:ext>
              </c:extLst>
            </c:dLbl>
            <c:dLbl>
              <c:idx val="4"/>
              <c:tx>
                <c:rich>
                  <a:bodyPr/>
                  <a:lstStyle/>
                  <a:p>
                    <a:r>
                      <a:rPr lang="en-US"/>
                      <a:t>12 %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4E7-4A83-B65F-1D6472F033E7}"/>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Dans une grande mesure</c:v>
                </c:pt>
                <c:pt idx="1">
                  <c:v>4</c:v>
                </c:pt>
                <c:pt idx="2">
                  <c:v>3</c:v>
                </c:pt>
                <c:pt idx="3">
                  <c:v>2</c:v>
                </c:pt>
                <c:pt idx="4">
                  <c:v>1 Pas du tout</c:v>
                </c:pt>
              </c:strCache>
            </c:strRef>
          </c:cat>
          <c:val>
            <c:numRef>
              <c:f>Sheet1!$B$2:$F$2</c:f>
              <c:numCache>
                <c:formatCode>0%</c:formatCode>
                <c:ptCount val="5"/>
                <c:pt idx="0">
                  <c:v>0.26700000000000002</c:v>
                </c:pt>
                <c:pt idx="1">
                  <c:v>0.311</c:v>
                </c:pt>
                <c:pt idx="2">
                  <c:v>0.20200000000000001</c:v>
                </c:pt>
                <c:pt idx="3">
                  <c:v>9.0999999999999998E-2</c:v>
                </c:pt>
                <c:pt idx="4">
                  <c:v>0.11899999999999999</c:v>
                </c:pt>
              </c:numCache>
            </c:numRef>
          </c:val>
          <c:extLst>
            <c:ext xmlns:c16="http://schemas.microsoft.com/office/drawing/2014/chart" uri="{C3380CC4-5D6E-409C-BE32-E72D297353CC}">
              <c16:uniqueId val="{00000000-7745-432A-9C65-A91C7C96C52B}"/>
            </c:ext>
          </c:extLst>
        </c:ser>
        <c:ser>
          <c:idx val="1"/>
          <c:order val="1"/>
          <c:tx>
            <c:strRef>
              <c:f>Sheet1!$A$3</c:f>
              <c:strCache>
                <c:ptCount val="1"/>
                <c:pt idx="0">
                  <c:v>En ligne (n=1 033)</c:v>
                </c:pt>
              </c:strCache>
            </c:strRef>
          </c:tx>
          <c:spPr>
            <a:solidFill>
              <a:srgbClr val="FF2007"/>
            </a:solidFill>
            <a:ln>
              <a:noFill/>
            </a:ln>
            <a:effectLst/>
          </c:spPr>
          <c:invertIfNegative val="0"/>
          <c:dLbls>
            <c:dLbl>
              <c:idx val="0"/>
              <c:tx>
                <c:rich>
                  <a:bodyPr/>
                  <a:lstStyle/>
                  <a:p>
                    <a:r>
                      <a:rPr lang="en-US"/>
                      <a:t>19</a:t>
                    </a:r>
                    <a:r>
                      <a:rPr lang="en-US" baseline="0"/>
                      <a:t> %</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4E7-4A83-B65F-1D6472F033E7}"/>
                </c:ext>
              </c:extLst>
            </c:dLbl>
            <c:dLbl>
              <c:idx val="1"/>
              <c:tx>
                <c:rich>
                  <a:bodyPr/>
                  <a:lstStyle/>
                  <a:p>
                    <a:r>
                      <a:rPr lang="en-US"/>
                      <a:t>35 %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4E7-4A83-B65F-1D6472F033E7}"/>
                </c:ext>
              </c:extLst>
            </c:dLbl>
            <c:dLbl>
              <c:idx val="2"/>
              <c:tx>
                <c:rich>
                  <a:bodyPr/>
                  <a:lstStyle/>
                  <a:p>
                    <a:r>
                      <a:rPr lang="en-US"/>
                      <a:t>31 %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4E7-4A83-B65F-1D6472F033E7}"/>
                </c:ext>
              </c:extLst>
            </c:dLbl>
            <c:dLbl>
              <c:idx val="3"/>
              <c:tx>
                <c:rich>
                  <a:bodyPr/>
                  <a:lstStyle/>
                  <a:p>
                    <a:r>
                      <a:rPr lang="en-US"/>
                      <a:t>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4E7-4A83-B65F-1D6472F033E7}"/>
                </c:ext>
              </c:extLst>
            </c:dLbl>
            <c:dLbl>
              <c:idx val="4"/>
              <c:tx>
                <c:rich>
                  <a:bodyPr/>
                  <a:lstStyle/>
                  <a:p>
                    <a:r>
                      <a:rPr lang="en-US" dirty="0"/>
                      <a:t>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4E7-4A83-B65F-1D6472F033E7}"/>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5 Dans une grande mesure</c:v>
                </c:pt>
                <c:pt idx="1">
                  <c:v>4</c:v>
                </c:pt>
                <c:pt idx="2">
                  <c:v>3</c:v>
                </c:pt>
                <c:pt idx="3">
                  <c:v>2</c:v>
                </c:pt>
                <c:pt idx="4">
                  <c:v>1 Pas du tout</c:v>
                </c:pt>
              </c:strCache>
            </c:strRef>
          </c:cat>
          <c:val>
            <c:numRef>
              <c:f>Sheet1!$B$3:$F$3</c:f>
              <c:numCache>
                <c:formatCode>0%</c:formatCode>
                <c:ptCount val="5"/>
                <c:pt idx="0">
                  <c:v>0.19</c:v>
                </c:pt>
                <c:pt idx="1">
                  <c:v>0.35</c:v>
                </c:pt>
                <c:pt idx="2">
                  <c:v>0.31</c:v>
                </c:pt>
                <c:pt idx="3">
                  <c:v>0.08</c:v>
                </c:pt>
                <c:pt idx="4">
                  <c:v>7.0000000000000007E-2</c:v>
                </c:pt>
              </c:numCache>
            </c:numRef>
          </c:val>
          <c:extLst>
            <c:ext xmlns:c16="http://schemas.microsoft.com/office/drawing/2014/chart" uri="{C3380CC4-5D6E-409C-BE32-E72D297353CC}">
              <c16:uniqueId val="{00000001-7745-432A-9C65-A91C7C96C52B}"/>
            </c:ext>
          </c:extLst>
        </c:ser>
        <c:dLbls>
          <c:dLblPos val="ctr"/>
          <c:showLegendKey val="0"/>
          <c:showVal val="1"/>
          <c:showCatName val="0"/>
          <c:showSerName val="0"/>
          <c:showPercent val="0"/>
          <c:showBubbleSize val="0"/>
        </c:dLbls>
        <c:gapWidth val="230"/>
        <c:overlap val="-30"/>
        <c:axId val="634576864"/>
        <c:axId val="634574568"/>
      </c:barChart>
      <c:catAx>
        <c:axId val="6345768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fr-FR"/>
          </a:p>
        </c:txPr>
        <c:crossAx val="634574568"/>
        <c:crosses val="autoZero"/>
        <c:auto val="1"/>
        <c:lblAlgn val="ctr"/>
        <c:lblOffset val="100"/>
        <c:noMultiLvlLbl val="0"/>
      </c:catAx>
      <c:valAx>
        <c:axId val="634574568"/>
        <c:scaling>
          <c:orientation val="minMax"/>
        </c:scaling>
        <c:delete val="1"/>
        <c:axPos val="l"/>
        <c:numFmt formatCode="0%" sourceLinked="1"/>
        <c:majorTickMark val="none"/>
        <c:minorTickMark val="none"/>
        <c:tickLblPos val="nextTo"/>
        <c:crossAx val="634576864"/>
        <c:crosses val="autoZero"/>
        <c:crossBetween val="between"/>
      </c:valAx>
      <c:spPr>
        <a:noFill/>
        <a:ln>
          <a:noFill/>
        </a:ln>
        <a:effectLst/>
      </c:spPr>
    </c:plotArea>
    <c:legend>
      <c:legendPos val="t"/>
      <c:layout>
        <c:manualLayout>
          <c:xMode val="edge"/>
          <c:yMode val="edge"/>
          <c:x val="0.29988090551181107"/>
          <c:y val="3.6346341412978676E-2"/>
          <c:w val="0.44106299212598427"/>
          <c:h val="5.8259492980140361E-2"/>
        </c:manualLayout>
      </c:layout>
      <c:overlay val="0"/>
      <c:spPr>
        <a:noFill/>
        <a:ln>
          <a:noFill/>
        </a:ln>
        <a:effectLst/>
      </c:spPr>
      <c:txPr>
        <a:bodyPr rot="0" spcFirstLastPara="1" vertOverflow="ellipsis" vert="horz" wrap="square" anchor="ctr" anchorCtr="1"/>
        <a:lstStyle/>
        <a:p>
          <a:pPr algn="just">
            <a:defRPr sz="1600" b="0" i="0" u="none" strike="noStrike" kern="1200" baseline="0">
              <a:solidFill>
                <a:schemeClr val="tx1"/>
              </a:solidFill>
              <a:latin typeface="Franklin Gothic Book" panose="020B0503020102020204" pitchFamily="34" charset="0"/>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Franklin Gothic Book" panose="020B0503020102020204" pitchFamily="34" charset="0"/>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695127985912907"/>
          <c:y val="7.2084777161928695E-2"/>
          <c:w val="0.50304872014087088"/>
          <c:h val="0.92791522283807126"/>
        </c:manualLayout>
      </c:layout>
      <c:barChart>
        <c:barDir val="bar"/>
        <c:grouping val="stacked"/>
        <c:varyColors val="0"/>
        <c:ser>
          <c:idx val="0"/>
          <c:order val="0"/>
          <c:tx>
            <c:strRef>
              <c:f>Sheet1!$B$1</c:f>
              <c:strCache>
                <c:ptCount val="1"/>
                <c:pt idx="0">
                  <c:v>Oui</c:v>
                </c:pt>
              </c:strCache>
            </c:strRef>
          </c:tx>
          <c:spPr>
            <a:solidFill>
              <a:srgbClr val="2B559D"/>
            </a:solidFill>
            <a:ln>
              <a:noFill/>
            </a:ln>
            <a:effectLst/>
          </c:spPr>
          <c:invertIfNegative val="0"/>
          <c:dLbls>
            <c:dLbl>
              <c:idx val="0"/>
              <c:tx>
                <c:rich>
                  <a:bodyPr/>
                  <a:lstStyle/>
                  <a:p>
                    <a:r>
                      <a:rPr lang="en-US"/>
                      <a:t>29 %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5CC-437F-A752-1BDFBE654D04}"/>
                </c:ext>
              </c:extLst>
            </c:dLbl>
            <c:dLbl>
              <c:idx val="1"/>
              <c:tx>
                <c:rich>
                  <a:bodyPr/>
                  <a:lstStyle/>
                  <a:p>
                    <a:r>
                      <a:rPr lang="en-US"/>
                      <a:t>29 %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5CC-437F-A752-1BDFBE654D04}"/>
                </c:ext>
              </c:extLst>
            </c:dLbl>
            <c:dLbl>
              <c:idx val="2"/>
              <c:tx>
                <c:rich>
                  <a:bodyPr/>
                  <a:lstStyle/>
                  <a:p>
                    <a:r>
                      <a:rPr lang="en-US"/>
                      <a:t>34 %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5CC-437F-A752-1BDFBE654D04}"/>
                </c:ext>
              </c:extLst>
            </c:dLbl>
            <c:dLbl>
              <c:idx val="3"/>
              <c:tx>
                <c:rich>
                  <a:bodyPr/>
                  <a:lstStyle/>
                  <a:p>
                    <a:r>
                      <a:rPr lang="en-US"/>
                      <a:t>39 %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5CC-437F-A752-1BDFBE654D04}"/>
                </c:ext>
              </c:extLst>
            </c:dLbl>
            <c:dLbl>
              <c:idx val="4"/>
              <c:tx>
                <c:rich>
                  <a:bodyPr/>
                  <a:lstStyle/>
                  <a:p>
                    <a:r>
                      <a:rPr lang="en-US"/>
                      <a:t> 60 %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5CC-437F-A752-1BDFBE654D04}"/>
                </c:ext>
              </c:extLst>
            </c:dLbl>
            <c:numFmt formatCode="0%"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….payer une amende</c:v>
                </c:pt>
                <c:pt idx="1">
                  <c:v>….présenter une demande pour des programmes ou prestations du gouvernement </c:v>
                </c:pt>
                <c:pt idx="2">
                  <c:v>….présenter une demande pour obtenir ou renouveler un permis</c:v>
                </c:pt>
                <c:pt idx="3">
                  <c:v>….soumettre sa déclaration de revenus</c:v>
                </c:pt>
                <c:pt idx="4">
                  <c:v>….télécharger des formulaires du gouvernement</c:v>
                </c:pt>
              </c:strCache>
            </c:strRef>
          </c:cat>
          <c:val>
            <c:numRef>
              <c:f>Sheet1!$B$2:$B$6</c:f>
              <c:numCache>
                <c:formatCode>0.00%</c:formatCode>
                <c:ptCount val="5"/>
                <c:pt idx="0">
                  <c:v>0.29199999999999998</c:v>
                </c:pt>
                <c:pt idx="1">
                  <c:v>0.29299999999999998</c:v>
                </c:pt>
                <c:pt idx="2">
                  <c:v>0.34399999999999997</c:v>
                </c:pt>
                <c:pt idx="3">
                  <c:v>0.39100000000000001</c:v>
                </c:pt>
                <c:pt idx="4">
                  <c:v>0.59699999999999998</c:v>
                </c:pt>
              </c:numCache>
            </c:numRef>
          </c:val>
          <c:extLst>
            <c:ext xmlns:c16="http://schemas.microsoft.com/office/drawing/2014/chart" uri="{C3380CC4-5D6E-409C-BE32-E72D297353CC}">
              <c16:uniqueId val="{00000000-B91A-445E-A09A-D1CB6D6E3358}"/>
            </c:ext>
          </c:extLst>
        </c:ser>
        <c:ser>
          <c:idx val="1"/>
          <c:order val="1"/>
          <c:tx>
            <c:strRef>
              <c:f>Sheet1!$C$1</c:f>
              <c:strCache>
                <c:ptCount val="1"/>
                <c:pt idx="0">
                  <c:v>Non </c:v>
                </c:pt>
              </c:strCache>
            </c:strRef>
          </c:tx>
          <c:spPr>
            <a:solidFill>
              <a:srgbClr val="FF2007"/>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2-B91A-445E-A09A-D1CB6D6E3358}"/>
              </c:ext>
            </c:extLst>
          </c:dPt>
          <c:dPt>
            <c:idx val="2"/>
            <c:invertIfNegative val="0"/>
            <c:bubble3D val="0"/>
            <c:spPr>
              <a:solidFill>
                <a:srgbClr val="FF2007"/>
              </a:solidFill>
              <a:ln>
                <a:noFill/>
              </a:ln>
              <a:effectLst/>
            </c:spPr>
            <c:extLst>
              <c:ext xmlns:c16="http://schemas.microsoft.com/office/drawing/2014/chart" uri="{C3380CC4-5D6E-409C-BE32-E72D297353CC}">
                <c16:uniqueId val="{00000006-B91A-445E-A09A-D1CB6D6E3358}"/>
              </c:ext>
            </c:extLst>
          </c:dPt>
          <c:dPt>
            <c:idx val="3"/>
            <c:invertIfNegative val="0"/>
            <c:bubble3D val="0"/>
            <c:spPr>
              <a:solidFill>
                <a:srgbClr val="FF2007"/>
              </a:solidFill>
              <a:ln>
                <a:noFill/>
              </a:ln>
              <a:effectLst/>
            </c:spPr>
            <c:extLst>
              <c:ext xmlns:c16="http://schemas.microsoft.com/office/drawing/2014/chart" uri="{C3380CC4-5D6E-409C-BE32-E72D297353CC}">
                <c16:uniqueId val="{00000005-7552-41D2-8DAB-D19B9B798765}"/>
              </c:ext>
            </c:extLst>
          </c:dPt>
          <c:dLbls>
            <c:dLbl>
              <c:idx val="0"/>
              <c:tx>
                <c:rich>
                  <a:bodyPr/>
                  <a:lstStyle/>
                  <a:p>
                    <a:r>
                      <a:rPr lang="en-US"/>
                      <a:t>71 %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91A-445E-A09A-D1CB6D6E3358}"/>
                </c:ext>
              </c:extLst>
            </c:dLbl>
            <c:dLbl>
              <c:idx val="1"/>
              <c:tx>
                <c:rich>
                  <a:bodyPr/>
                  <a:lstStyle/>
                  <a:p>
                    <a:r>
                      <a:rPr lang="en-US"/>
                      <a:t>70</a:t>
                    </a:r>
                    <a:r>
                      <a:rPr lang="en-US" baseline="0"/>
                      <a:t> %</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5CC-437F-A752-1BDFBE654D04}"/>
                </c:ext>
              </c:extLst>
            </c:dLbl>
            <c:dLbl>
              <c:idx val="2"/>
              <c:tx>
                <c:rich>
                  <a:bodyPr/>
                  <a:lstStyle/>
                  <a:p>
                    <a:r>
                      <a:rPr lang="en-US"/>
                      <a:t>65 %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91A-445E-A09A-D1CB6D6E3358}"/>
                </c:ext>
              </c:extLst>
            </c:dLbl>
            <c:dLbl>
              <c:idx val="3"/>
              <c:tx>
                <c:rich>
                  <a:bodyPr/>
                  <a:lstStyle/>
                  <a:p>
                    <a:r>
                      <a:rPr lang="en-US"/>
                      <a:t>60 %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552-41D2-8DAB-D19B9B798765}"/>
                </c:ext>
              </c:extLst>
            </c:dLbl>
            <c:dLbl>
              <c:idx val="4"/>
              <c:tx>
                <c:rich>
                  <a:bodyPr/>
                  <a:lstStyle/>
                  <a:p>
                    <a:r>
                      <a:rPr lang="en-US"/>
                      <a:t>39 %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5CC-437F-A752-1BDFBE654D04}"/>
                </c:ext>
              </c:extLst>
            </c:dLbl>
            <c:numFmt formatCode="0%"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….payer une amende</c:v>
                </c:pt>
                <c:pt idx="1">
                  <c:v>….présenter une demande pour des programmes ou prestations du gouvernement </c:v>
                </c:pt>
                <c:pt idx="2">
                  <c:v>….présenter une demande pour obtenir ou renouveler un permis</c:v>
                </c:pt>
                <c:pt idx="3">
                  <c:v>….soumettre sa déclaration de revenus</c:v>
                </c:pt>
                <c:pt idx="4">
                  <c:v>….télécharger des formulaires du gouvernement</c:v>
                </c:pt>
              </c:strCache>
            </c:strRef>
          </c:cat>
          <c:val>
            <c:numRef>
              <c:f>Sheet1!$C$2:$C$6</c:f>
              <c:numCache>
                <c:formatCode>0.00%</c:formatCode>
                <c:ptCount val="5"/>
                <c:pt idx="0">
                  <c:v>0.70499999999999996</c:v>
                </c:pt>
                <c:pt idx="1">
                  <c:v>0.69899999999999995</c:v>
                </c:pt>
                <c:pt idx="2">
                  <c:v>0.65</c:v>
                </c:pt>
                <c:pt idx="3">
                  <c:v>0.60099999999999998</c:v>
                </c:pt>
                <c:pt idx="4">
                  <c:v>0.39</c:v>
                </c:pt>
              </c:numCache>
            </c:numRef>
          </c:val>
          <c:extLst>
            <c:ext xmlns:c16="http://schemas.microsoft.com/office/drawing/2014/chart" uri="{C3380CC4-5D6E-409C-BE32-E72D297353CC}">
              <c16:uniqueId val="{00000007-B91A-445E-A09A-D1CB6D6E3358}"/>
            </c:ext>
          </c:extLst>
        </c:ser>
        <c:dLbls>
          <c:showLegendKey val="0"/>
          <c:showVal val="1"/>
          <c:showCatName val="0"/>
          <c:showSerName val="0"/>
          <c:showPercent val="0"/>
          <c:showBubbleSize val="0"/>
        </c:dLbls>
        <c:gapWidth val="95"/>
        <c:overlap val="100"/>
        <c:axId val="57144832"/>
        <c:axId val="57146368"/>
      </c:barChart>
      <c:catAx>
        <c:axId val="57144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57146368"/>
        <c:crosses val="autoZero"/>
        <c:auto val="1"/>
        <c:lblAlgn val="ctr"/>
        <c:lblOffset val="100"/>
        <c:noMultiLvlLbl val="0"/>
      </c:catAx>
      <c:valAx>
        <c:axId val="57146368"/>
        <c:scaling>
          <c:orientation val="minMax"/>
        </c:scaling>
        <c:delete val="1"/>
        <c:axPos val="b"/>
        <c:numFmt formatCode="0.00%" sourceLinked="1"/>
        <c:majorTickMark val="none"/>
        <c:minorTickMark val="none"/>
        <c:tickLblPos val="nextTo"/>
        <c:crossAx val="57144832"/>
        <c:crosses val="autoZero"/>
        <c:crossBetween val="between"/>
      </c:valAx>
      <c:spPr>
        <a:noFill/>
        <a:ln>
          <a:noFill/>
        </a:ln>
        <a:effectLst/>
      </c:spPr>
    </c:plotArea>
    <c:legend>
      <c:legendPos val="t"/>
      <c:layout>
        <c:manualLayout>
          <c:xMode val="edge"/>
          <c:yMode val="edge"/>
          <c:x val="0.51559570185368886"/>
          <c:y val="1.7837401349633065E-2"/>
          <c:w val="0.23557531432166484"/>
          <c:h val="6.0690296931971081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legend>
    <c:plotVisOnly val="1"/>
    <c:dispBlanksAs val="gap"/>
    <c:showDLblsOverMax val="0"/>
  </c:chart>
  <c:spPr>
    <a:noFill/>
    <a:ln>
      <a:noFill/>
    </a:ln>
    <a:effectLst/>
  </c:spPr>
  <c:txPr>
    <a:bodyPr/>
    <a:lstStyle/>
    <a:p>
      <a:pPr>
        <a:defRPr sz="180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064274236129835"/>
          <c:y val="2.1576575541278303E-3"/>
          <c:w val="0.47377676410747738"/>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dLbl>
              <c:idx val="0"/>
              <c:tx>
                <c:rich>
                  <a:bodyPr/>
                  <a:lstStyle/>
                  <a:p>
                    <a:r>
                      <a:rPr lang="en-US"/>
                      <a:t>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B7D-41F8-AFB6-F008130BB6A4}"/>
                </c:ext>
              </c:extLst>
            </c:dLbl>
            <c:dLbl>
              <c:idx val="1"/>
              <c:tx>
                <c:rich>
                  <a:bodyPr/>
                  <a:lstStyle/>
                  <a:p>
                    <a:r>
                      <a:rPr lang="en-US"/>
                      <a:t>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B7D-41F8-AFB6-F008130BB6A4}"/>
                </c:ext>
              </c:extLst>
            </c:dLbl>
            <c:dLbl>
              <c:idx val="2"/>
              <c:tx>
                <c:rich>
                  <a:bodyPr/>
                  <a:lstStyle/>
                  <a:p>
                    <a:r>
                      <a:rPr lang="en-US"/>
                      <a:t>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B7D-41F8-AFB6-F008130BB6A4}"/>
                </c:ext>
              </c:extLst>
            </c:dLbl>
            <c:dLbl>
              <c:idx val="3"/>
              <c:tx>
                <c:rich>
                  <a:bodyPr/>
                  <a:lstStyle/>
                  <a:p>
                    <a:r>
                      <a:rPr lang="en-US"/>
                      <a:t>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B7D-41F8-AFB6-F008130BB6A4}"/>
                </c:ext>
              </c:extLst>
            </c:dLbl>
            <c:dLbl>
              <c:idx val="4"/>
              <c:tx>
                <c:rich>
                  <a:bodyPr/>
                  <a:lstStyle/>
                  <a:p>
                    <a:r>
                      <a:rPr lang="en-US"/>
                      <a:t>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B7D-41F8-AFB6-F008130BB6A4}"/>
                </c:ext>
              </c:extLst>
            </c:dLbl>
            <c:dLbl>
              <c:idx val="5"/>
              <c:tx>
                <c:rich>
                  <a:bodyPr/>
                  <a:lstStyle/>
                  <a:p>
                    <a:r>
                      <a:rPr lang="en-US"/>
                      <a:t>13 %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B7D-41F8-AFB6-F008130BB6A4}"/>
                </c:ext>
              </c:extLst>
            </c:dLbl>
            <c:dLbl>
              <c:idx val="6"/>
              <c:tx>
                <c:rich>
                  <a:bodyPr/>
                  <a:lstStyle/>
                  <a:p>
                    <a:r>
                      <a:rPr lang="en-US"/>
                      <a:t>14 %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B7D-41F8-AFB6-F008130BB6A4}"/>
                </c:ext>
              </c:extLst>
            </c:dLbl>
            <c:dLbl>
              <c:idx val="7"/>
              <c:tx>
                <c:rich>
                  <a:bodyPr/>
                  <a:lstStyle/>
                  <a:p>
                    <a:r>
                      <a:rPr lang="en-US"/>
                      <a:t>16 %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B7D-41F8-AFB6-F008130BB6A4}"/>
                </c:ext>
              </c:extLst>
            </c:dLbl>
            <c:dLbl>
              <c:idx val="8"/>
              <c:tx>
                <c:rich>
                  <a:bodyPr/>
                  <a:lstStyle/>
                  <a:p>
                    <a:r>
                      <a:rPr lang="en-US"/>
                      <a:t>19 %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B7D-41F8-AFB6-F008130BB6A4}"/>
                </c:ext>
              </c:extLst>
            </c:dLbl>
            <c:dLbl>
              <c:idx val="9"/>
              <c:tx>
                <c:rich>
                  <a:bodyPr/>
                  <a:lstStyle/>
                  <a:p>
                    <a:r>
                      <a:rPr lang="en-US"/>
                      <a:t> 37 %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B7D-41F8-AFB6-F008130BB6A4}"/>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Autre</c:v>
                </c:pt>
                <c:pt idx="1">
                  <c:v>Service en ligne non disponible</c:v>
                </c:pt>
                <c:pt idx="2">
                  <c:v>Avantages mal compris</c:v>
                </c:pt>
                <c:pt idx="3">
                  <c:v>Pas conscience de cette possibilité</c:v>
                </c:pt>
                <c:pt idx="4">
                  <c:v>Préoccupations relatives à la protection des renseignements personnels</c:v>
                </c:pt>
                <c:pt idx="5">
                  <c:v>Manque d'intérêt</c:v>
                </c:pt>
                <c:pt idx="6">
                  <c:v>Préoccupations relatives à la sécurité</c:v>
                </c:pt>
                <c:pt idx="7">
                  <c:v>Service en ligne trop impersonnel</c:v>
                </c:pt>
                <c:pt idx="8">
                  <c:v>Trop difficile/trop lent/prend trop de temps</c:v>
                </c:pt>
                <c:pt idx="9">
                  <c:v>Aucun besoin</c:v>
                </c:pt>
              </c:strCache>
            </c:strRef>
          </c:cat>
          <c:val>
            <c:numRef>
              <c:f>Sheet1!$B$2:$B$11</c:f>
              <c:numCache>
                <c:formatCode>0.00%</c:formatCode>
                <c:ptCount val="10"/>
                <c:pt idx="0">
                  <c:v>0.03</c:v>
                </c:pt>
                <c:pt idx="1">
                  <c:v>0.01</c:v>
                </c:pt>
                <c:pt idx="2">
                  <c:v>0.02</c:v>
                </c:pt>
                <c:pt idx="3">
                  <c:v>0.03</c:v>
                </c:pt>
                <c:pt idx="4">
                  <c:v>7.0000000000000007E-2</c:v>
                </c:pt>
                <c:pt idx="5">
                  <c:v>0.13</c:v>
                </c:pt>
                <c:pt idx="6">
                  <c:v>0.14000000000000001</c:v>
                </c:pt>
                <c:pt idx="7">
                  <c:v>0.16</c:v>
                </c:pt>
                <c:pt idx="8">
                  <c:v>0.19</c:v>
                </c:pt>
                <c:pt idx="9">
                  <c:v>0.37</c:v>
                </c:pt>
              </c:numCache>
            </c:numRef>
          </c:val>
          <c:extLst>
            <c:ext xmlns:c16="http://schemas.microsoft.com/office/drawing/2014/chart" uri="{C3380CC4-5D6E-409C-BE32-E72D297353CC}">
              <c16:uniqueId val="{00000000-513B-4565-87C3-AED7A86F0605}"/>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038399812365062"/>
          <c:y val="0"/>
          <c:w val="0.43682718361166373"/>
          <c:h val="0.99699532759424192"/>
        </c:manualLayout>
      </c:layout>
      <c:barChart>
        <c:barDir val="bar"/>
        <c:grouping val="clustered"/>
        <c:varyColors val="0"/>
        <c:ser>
          <c:idx val="0"/>
          <c:order val="0"/>
          <c:tx>
            <c:strRef>
              <c:f>Sheet1!$B$1</c:f>
              <c:strCache>
                <c:ptCount val="1"/>
                <c:pt idx="0">
                  <c:v>Series 1</c:v>
                </c:pt>
              </c:strCache>
            </c:strRef>
          </c:tx>
          <c:spPr>
            <a:solidFill>
              <a:srgbClr val="2B559D"/>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1-CAF6-4F76-83A9-9849F193C1FB}"/>
              </c:ext>
            </c:extLst>
          </c:dPt>
          <c:dLbls>
            <c:dLbl>
              <c:idx val="0"/>
              <c:tx>
                <c:rich>
                  <a:bodyPr/>
                  <a:lstStyle/>
                  <a:p>
                    <a:r>
                      <a:rPr lang="en-US" dirty="0"/>
                      <a:t>12 %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AF6-4F76-83A9-9849F193C1FB}"/>
                </c:ext>
              </c:extLst>
            </c:dLbl>
            <c:dLbl>
              <c:idx val="1"/>
              <c:tx>
                <c:rich>
                  <a:bodyPr/>
                  <a:lstStyle/>
                  <a:p>
                    <a:r>
                      <a:rPr lang="en-US"/>
                      <a:t>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84C7-47D2-A21E-AB87EFED5B86}"/>
                </c:ext>
              </c:extLst>
            </c:dLbl>
            <c:dLbl>
              <c:idx val="2"/>
              <c:tx>
                <c:rich>
                  <a:bodyPr/>
                  <a:lstStyle/>
                  <a:p>
                    <a:r>
                      <a:rPr lang="en-US"/>
                      <a:t>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84C7-47D2-A21E-AB87EFED5B86}"/>
                </c:ext>
              </c:extLst>
            </c:dLbl>
            <c:dLbl>
              <c:idx val="3"/>
              <c:tx>
                <c:rich>
                  <a:bodyPr/>
                  <a:lstStyle/>
                  <a:p>
                    <a:r>
                      <a:rPr lang="en-US"/>
                      <a:t>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84C7-47D2-A21E-AB87EFED5B86}"/>
                </c:ext>
              </c:extLst>
            </c:dLbl>
            <c:dLbl>
              <c:idx val="4"/>
              <c:tx>
                <c:rich>
                  <a:bodyPr/>
                  <a:lstStyle/>
                  <a:p>
                    <a:r>
                      <a:rPr lang="en-US"/>
                      <a:t>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84C7-47D2-A21E-AB87EFED5B86}"/>
                </c:ext>
              </c:extLst>
            </c:dLbl>
            <c:dLbl>
              <c:idx val="5"/>
              <c:tx>
                <c:rich>
                  <a:bodyPr/>
                  <a:lstStyle/>
                  <a:p>
                    <a:r>
                      <a:rPr lang="en-US"/>
                      <a:t>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4C7-47D2-A21E-AB87EFED5B86}"/>
                </c:ext>
              </c:extLst>
            </c:dLbl>
            <c:dLbl>
              <c:idx val="6"/>
              <c:tx>
                <c:rich>
                  <a:bodyPr/>
                  <a:lstStyle/>
                  <a:p>
                    <a:r>
                      <a:rPr lang="en-US"/>
                      <a:t>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4C7-47D2-A21E-AB87EFED5B86}"/>
                </c:ext>
              </c:extLst>
            </c:dLbl>
            <c:dLbl>
              <c:idx val="7"/>
              <c:tx>
                <c:rich>
                  <a:bodyPr/>
                  <a:lstStyle/>
                  <a:p>
                    <a:r>
                      <a:rPr lang="en-US"/>
                      <a:t>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4C7-47D2-A21E-AB87EFED5B86}"/>
                </c:ext>
              </c:extLst>
            </c:dLbl>
            <c:dLbl>
              <c:idx val="8"/>
              <c:tx>
                <c:rich>
                  <a:bodyPr/>
                  <a:lstStyle/>
                  <a:p>
                    <a:r>
                      <a:rPr lang="en-US"/>
                      <a:t>2 %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4C7-47D2-A21E-AB87EFED5B86}"/>
                </c:ext>
              </c:extLst>
            </c:dLbl>
            <c:dLbl>
              <c:idx val="9"/>
              <c:tx>
                <c:rich>
                  <a:bodyPr/>
                  <a:lstStyle/>
                  <a:p>
                    <a:r>
                      <a:rPr lang="en-US"/>
                      <a:t>2</a:t>
                    </a:r>
                    <a:r>
                      <a:rPr lang="en-US" baseline="0"/>
                      <a:t> %</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4C7-47D2-A21E-AB87EFED5B86}"/>
                </c:ext>
              </c:extLst>
            </c:dLbl>
            <c:dLbl>
              <c:idx val="10"/>
              <c:tx>
                <c:rich>
                  <a:bodyPr/>
                  <a:lstStyle/>
                  <a:p>
                    <a:r>
                      <a:rPr lang="en-US"/>
                      <a:t>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4C7-47D2-A21E-AB87EFED5B86}"/>
                </c:ext>
              </c:extLst>
            </c:dLbl>
            <c:dLbl>
              <c:idx val="11"/>
              <c:tx>
                <c:rich>
                  <a:bodyPr/>
                  <a:lstStyle/>
                  <a:p>
                    <a:r>
                      <a:rPr lang="en-US"/>
                      <a:t>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4C7-47D2-A21E-AB87EFED5B86}"/>
                </c:ext>
              </c:extLst>
            </c:dLbl>
            <c:dLbl>
              <c:idx val="12"/>
              <c:tx>
                <c:rich>
                  <a:bodyPr/>
                  <a:lstStyle/>
                  <a:p>
                    <a:r>
                      <a:rPr lang="en-US"/>
                      <a:t>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4C7-47D2-A21E-AB87EFED5B86}"/>
                </c:ext>
              </c:extLst>
            </c:dLbl>
            <c:dLbl>
              <c:idx val="13"/>
              <c:tx>
                <c:rich>
                  <a:bodyPr/>
                  <a:lstStyle/>
                  <a:p>
                    <a:r>
                      <a:rPr lang="en-US"/>
                      <a:t>22 %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4C7-47D2-A21E-AB87EFED5B86}"/>
                </c:ext>
              </c:extLst>
            </c:dLbl>
            <c:dLbl>
              <c:idx val="14"/>
              <c:tx>
                <c:rich>
                  <a:bodyPr/>
                  <a:lstStyle/>
                  <a:p>
                    <a:r>
                      <a:rPr lang="en-US"/>
                      <a:t>30 %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4C7-47D2-A21E-AB87EFED5B86}"/>
                </c:ext>
              </c:extLst>
            </c:dLbl>
            <c:numFmt formatCode="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Je n'ai pas l'intention d'utiliser les services en ligne</c:v>
                </c:pt>
                <c:pt idx="1">
                  <c:v>Autre</c:v>
                </c:pt>
                <c:pt idx="2">
                  <c:v>Utilisation à faible coût ou gratuite </c:v>
                </c:pt>
                <c:pt idx="3">
                  <c:v>Avoir accès à un ordinateur </c:v>
                </c:pt>
                <c:pt idx="4">
                  <c:v>Ligne de soutien technique 1-800 </c:v>
                </c:pt>
                <c:pt idx="5">
                  <c:v>Pouvoir effectuer toute la transaction en ligne </c:v>
                </c:pt>
                <c:pt idx="6">
                  <c:v>Avoir accès à Internet </c:v>
                </c:pt>
                <c:pt idx="7">
                  <c:v>Capacité d'accéder au service grâce à d'autres plateformes </c:v>
                </c:pt>
                <c:pt idx="8">
                  <c:v>Soutien technique en ligne</c:v>
                </c:pt>
                <c:pt idx="9">
                  <c:v>Comprendre les avantages</c:v>
                </c:pt>
                <c:pt idx="10">
                  <c:v>Confiance que mes renseignements personnels seront protégés </c:v>
                </c:pt>
                <c:pt idx="11">
                  <c:v>Promotion des services en ligne</c:v>
                </c:pt>
                <c:pt idx="12">
                  <c:v>J'ai l'intention d'utiliser les services</c:v>
                </c:pt>
                <c:pt idx="13">
                  <c:v>Pas besoin d'encouragement/simplement pas eu besoin</c:v>
                </c:pt>
                <c:pt idx="14">
                  <c:v>Facilité d'y accéder ou de les utiliser</c:v>
                </c:pt>
              </c:strCache>
            </c:strRef>
          </c:cat>
          <c:val>
            <c:numRef>
              <c:f>Sheet1!$B$2:$B$16</c:f>
              <c:numCache>
                <c:formatCode>0.00%</c:formatCode>
                <c:ptCount val="15"/>
                <c:pt idx="0">
                  <c:v>0.12</c:v>
                </c:pt>
                <c:pt idx="1">
                  <c:v>0.03</c:v>
                </c:pt>
                <c:pt idx="2">
                  <c:v>0.01</c:v>
                </c:pt>
                <c:pt idx="3">
                  <c:v>0.01</c:v>
                </c:pt>
                <c:pt idx="4">
                  <c:v>0.01</c:v>
                </c:pt>
                <c:pt idx="5">
                  <c:v>0.02</c:v>
                </c:pt>
                <c:pt idx="6">
                  <c:v>0.02</c:v>
                </c:pt>
                <c:pt idx="7">
                  <c:v>0.02</c:v>
                </c:pt>
                <c:pt idx="8">
                  <c:v>0.02</c:v>
                </c:pt>
                <c:pt idx="9">
                  <c:v>0.02</c:v>
                </c:pt>
                <c:pt idx="10">
                  <c:v>0.05</c:v>
                </c:pt>
                <c:pt idx="11">
                  <c:v>0.08</c:v>
                </c:pt>
                <c:pt idx="12">
                  <c:v>0.08</c:v>
                </c:pt>
                <c:pt idx="13">
                  <c:v>0.22</c:v>
                </c:pt>
                <c:pt idx="14">
                  <c:v>0.3</c:v>
                </c:pt>
              </c:numCache>
            </c:numRef>
          </c:val>
          <c:extLst>
            <c:ext xmlns:c16="http://schemas.microsoft.com/office/drawing/2014/chart" uri="{C3380CC4-5D6E-409C-BE32-E72D297353CC}">
              <c16:uniqueId val="{00000000-513B-4565-87C3-AED7A86F0605}"/>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4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83218042908156"/>
          <c:y val="0.1285080127560034"/>
          <c:w val="0.79832071722813192"/>
          <c:h val="0.8572913172407316"/>
        </c:manualLayout>
      </c:layout>
      <c:pieChart>
        <c:varyColors val="1"/>
        <c:ser>
          <c:idx val="0"/>
          <c:order val="0"/>
          <c:tx>
            <c:strRef>
              <c:f>Sheet1!$B$1</c:f>
              <c:strCache>
                <c:ptCount val="1"/>
                <c:pt idx="0">
                  <c:v>Series 1</c:v>
                </c:pt>
              </c:strCache>
            </c:strRef>
          </c:tx>
          <c:spPr>
            <a:solidFill>
              <a:srgbClr val="CE2029"/>
            </a:solidFill>
            <a:ln w="19050">
              <a:solidFill>
                <a:schemeClr val="bg1"/>
              </a:solidFill>
            </a:ln>
            <a:effectLst/>
          </c:spPr>
          <c:dPt>
            <c:idx val="0"/>
            <c:bubble3D val="0"/>
            <c:spPr>
              <a:solidFill>
                <a:schemeClr val="accent1">
                  <a:lumMod val="75000"/>
                </a:schemeClr>
              </a:solidFill>
              <a:ln w="19050">
                <a:solidFill>
                  <a:schemeClr val="bg1"/>
                </a:solidFill>
              </a:ln>
              <a:effectLst/>
            </c:spPr>
            <c:extLst>
              <c:ext xmlns:c16="http://schemas.microsoft.com/office/drawing/2014/chart" uri="{C3380CC4-5D6E-409C-BE32-E72D297353CC}">
                <c16:uniqueId val="{00000001-BF35-45D1-A100-D15A31512029}"/>
              </c:ext>
            </c:extLst>
          </c:dPt>
          <c:dPt>
            <c:idx val="1"/>
            <c:bubble3D val="0"/>
            <c:spPr>
              <a:solidFill>
                <a:srgbClr val="FF2007"/>
              </a:solidFill>
              <a:ln w="19050">
                <a:solidFill>
                  <a:schemeClr val="bg1"/>
                </a:solidFill>
              </a:ln>
              <a:effectLst/>
            </c:spPr>
            <c:extLst>
              <c:ext xmlns:c16="http://schemas.microsoft.com/office/drawing/2014/chart" uri="{C3380CC4-5D6E-409C-BE32-E72D297353CC}">
                <c16:uniqueId val="{00000003-BF35-45D1-A100-D15A31512029}"/>
              </c:ext>
            </c:extLst>
          </c:dPt>
          <c:dLbls>
            <c:dLbl>
              <c:idx val="0"/>
              <c:layout>
                <c:manualLayout>
                  <c:x val="-0.16802782047472153"/>
                  <c:y val="-0.14068559045714982"/>
                </c:manualLayout>
              </c:layout>
              <c:tx>
                <c:rich>
                  <a:bodyPr rot="0" spcFirstLastPara="1" vertOverflow="ellipsis" vert="horz" wrap="square" lIns="38100" tIns="19050" rIns="38100" bIns="19050" anchor="ctr" anchorCtr="1">
                    <a:noAutofit/>
                  </a:bodyPr>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fld id="{36294A0B-F9B3-485C-B1F1-89516C9B7C3A}" type="CATEGORYNAME">
                      <a:rPr lang="fr-CA" sz="1800" smtClean="0"/>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t>[NOM DE CATÉGORIE]</a:t>
                    </a:fld>
                    <a:r>
                      <a:rPr lang="fr-CA" sz="1800" baseline="0" dirty="0"/>
                      <a:t> </a:t>
                    </a:r>
                  </a:p>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fld id="{71C975E3-243D-40D3-8A1E-0B6127EBCB91}" type="VALUE">
                      <a:rPr lang="fr-CA" sz="1800" baseline="0" smtClean="0"/>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t>[VALEUR]</a:t>
                    </a:fld>
                    <a:endParaRPr lang="fr-CA"/>
                  </a:p>
                </c:rich>
              </c:tx>
              <c:numFmt formatCode="0%" sourceLinked="0"/>
              <c:spPr>
                <a:noFill/>
                <a:ln>
                  <a:noFill/>
                </a:ln>
                <a:effectLst/>
              </c:spPr>
              <c:dLblPos val="bestFit"/>
              <c:showLegendKey val="0"/>
              <c:showVal val="1"/>
              <c:showCatName val="1"/>
              <c:showSerName val="0"/>
              <c:showPercent val="0"/>
              <c:showBubbleSize val="0"/>
              <c:separator>
</c:separator>
              <c:extLst>
                <c:ext xmlns:c15="http://schemas.microsoft.com/office/drawing/2012/chart" uri="{CE6537A1-D6FC-4f65-9D91-7224C49458BB}">
                  <c15:spPr xmlns:c15="http://schemas.microsoft.com/office/drawing/2012/chart">
                    <a:prstGeom prst="rect">
                      <a:avLst/>
                    </a:prstGeom>
                  </c15:spPr>
                  <c15:layout>
                    <c:manualLayout>
                      <c:w val="0.30014154722339825"/>
                      <c:h val="0.371205513885348"/>
                    </c:manualLayout>
                  </c15:layout>
                  <c15:dlblFieldTable/>
                  <c15:showDataLabelsRange val="0"/>
                </c:ext>
                <c:ext xmlns:c16="http://schemas.microsoft.com/office/drawing/2014/chart" uri="{C3380CC4-5D6E-409C-BE32-E72D297353CC}">
                  <c16:uniqueId val="{00000001-BF35-45D1-A100-D15A31512029}"/>
                </c:ext>
              </c:extLst>
            </c:dLbl>
            <c:dLbl>
              <c:idx val="1"/>
              <c:layout>
                <c:manualLayout>
                  <c:x val="0.14647263777842703"/>
                  <c:y val="3.4181012697858892E-2"/>
                </c:manualLayout>
              </c:layout>
              <c:tx>
                <c:rich>
                  <a:bodyPr rot="0" spcFirstLastPara="1" vertOverflow="ellipsis" vert="horz" wrap="square" lIns="38100" tIns="19050" rIns="38100" bIns="19050" anchor="ctr" anchorCtr="1">
                    <a:noAutofit/>
                  </a:bodyPr>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fld id="{2E6362CE-AA7A-4B1E-8F2D-57C11F3AF493}" type="CATEGORYNAME">
                      <a:rPr lang="fr-CA" sz="1800" smtClean="0">
                        <a:solidFill>
                          <a:schemeClr val="bg1"/>
                        </a:solidFill>
                      </a:rPr>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t>[NOM DE CATÉGORIE]</a:t>
                    </a:fld>
                    <a:r>
                      <a:rPr lang="fr-CA" sz="1800" baseline="0" dirty="0">
                        <a:solidFill>
                          <a:schemeClr val="bg1"/>
                        </a:solidFill>
                      </a:rPr>
                      <a:t> </a:t>
                    </a:r>
                  </a:p>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fld id="{C1B529C8-3B70-4B62-9A7E-C108DFAC61B1}" type="VALUE">
                      <a:rPr lang="fr-CA" sz="1800" baseline="0" smtClean="0">
                        <a:solidFill>
                          <a:schemeClr val="bg1"/>
                        </a:solidFill>
                      </a:rPr>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t>[VALEUR]</a:t>
                    </a:fld>
                    <a:endParaRPr lang="fr-CA"/>
                  </a:p>
                </c:rich>
              </c:tx>
              <c:numFmt formatCode="0%" sourceLinked="0"/>
              <c:spPr>
                <a:noFill/>
                <a:ln>
                  <a:noFill/>
                </a:ln>
                <a:effectLst/>
              </c:spPr>
              <c:dLblPos val="bestFit"/>
              <c:showLegendKey val="0"/>
              <c:showVal val="1"/>
              <c:showCatName val="1"/>
              <c:showSerName val="0"/>
              <c:showPercent val="0"/>
              <c:showBubbleSize val="0"/>
              <c:separator>
</c:separator>
              <c:extLst>
                <c:ext xmlns:c15="http://schemas.microsoft.com/office/drawing/2012/chart" uri="{CE6537A1-D6FC-4f65-9D91-7224C49458BB}">
                  <c15:spPr xmlns:c15="http://schemas.microsoft.com/office/drawing/2012/chart">
                    <a:prstGeom prst="rect">
                      <a:avLst/>
                    </a:prstGeom>
                  </c15:spPr>
                  <c15:layout>
                    <c:manualLayout>
                      <c:w val="0.3477473957872364"/>
                      <c:h val="0.26612055586118671"/>
                    </c:manualLayout>
                  </c15:layout>
                  <c15:dlblFieldTable/>
                  <c15:showDataLabelsRange val="0"/>
                </c:ext>
                <c:ext xmlns:c16="http://schemas.microsoft.com/office/drawing/2014/chart" uri="{C3380CC4-5D6E-409C-BE32-E72D297353CC}">
                  <c16:uniqueId val="{00000003-BF35-45D1-A100-D15A31512029}"/>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fr-FR"/>
              </a:p>
            </c:txPr>
            <c:dLblPos val="ctr"/>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Sheet1!$A$2:$A$3</c:f>
              <c:strCache>
                <c:ptCount val="2"/>
                <c:pt idx="0">
                  <c:v>Obtenu des services du GC</c:v>
                </c:pt>
                <c:pt idx="1">
                  <c:v>Pas obtenu des services du GC</c:v>
                </c:pt>
              </c:strCache>
            </c:strRef>
          </c:cat>
          <c:val>
            <c:numRef>
              <c:f>Sheet1!$B$2:$B$3</c:f>
              <c:numCache>
                <c:formatCode>0.00%</c:formatCode>
                <c:ptCount val="2"/>
                <c:pt idx="0">
                  <c:v>0.58399999999999996</c:v>
                </c:pt>
                <c:pt idx="1">
                  <c:v>0.40300000000000002</c:v>
                </c:pt>
              </c:numCache>
            </c:numRef>
          </c:val>
          <c:extLst>
            <c:ext xmlns:c16="http://schemas.microsoft.com/office/drawing/2014/chart" uri="{C3380CC4-5D6E-409C-BE32-E72D297353CC}">
              <c16:uniqueId val="{00000004-BF35-45D1-A100-D15A31512029}"/>
            </c:ext>
          </c:extLst>
        </c:ser>
        <c:dLbls>
          <c:dLblPos val="bestFit"/>
          <c:showLegendKey val="0"/>
          <c:showVal val="1"/>
          <c:showCatName val="0"/>
          <c:showSerName val="0"/>
          <c:showPercent val="0"/>
          <c:showBubbleSize val="0"/>
          <c:showLeaderLines val="0"/>
        </c:dLbls>
        <c:firstSliceAng val="360"/>
      </c:pieChart>
      <c:spPr>
        <a:noFill/>
        <a:ln>
          <a:noFill/>
        </a:ln>
        <a:effectLst/>
      </c:spPr>
    </c:plotArea>
    <c:plotVisOnly val="1"/>
    <c:dispBlanksAs val="gap"/>
    <c:showDLblsOverMax val="0"/>
  </c:chart>
  <c:spPr>
    <a:noFill/>
    <a:ln>
      <a:noFill/>
    </a:ln>
    <a:effectLst/>
  </c:spPr>
  <c:txPr>
    <a:bodyPr/>
    <a:lstStyle/>
    <a:p>
      <a:pPr>
        <a:defRPr sz="1800" b="1">
          <a:solidFill>
            <a:schemeClr val="bg1"/>
          </a:solidFill>
          <a:latin typeface="Franklin Gothic Book" panose="020B0503020102020204" pitchFamily="34" charset="0"/>
          <a:cs typeface="Arial" panose="020B0604020202020204" pitchFamily="34" charset="0"/>
        </a:defRPr>
      </a:pPr>
      <a:endParaRPr lang="fr-FR"/>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080884717976315"/>
          <c:y val="0.11916466447749266"/>
          <c:w val="0.5535594387133389"/>
          <c:h val="0.87585667228474973"/>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0-7D5E-4FAD-9D5E-8827F24E40BF}"/>
              </c:ext>
            </c:extLst>
          </c:dPt>
          <c:dLbls>
            <c:dLbl>
              <c:idx val="0"/>
              <c:tx>
                <c:rich>
                  <a:bodyPr/>
                  <a:lstStyle/>
                  <a:p>
                    <a:r>
                      <a:rPr lang="en-US"/>
                      <a:t>19 %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D5E-4FAD-9D5E-8827F24E40BF}"/>
                </c:ext>
              </c:extLst>
            </c:dLbl>
            <c:dLbl>
              <c:idx val="1"/>
              <c:tx>
                <c:rich>
                  <a:bodyPr/>
                  <a:lstStyle/>
                  <a:p>
                    <a:r>
                      <a:rPr lang="en-US"/>
                      <a:t>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D38-45FE-8DC7-4579835C48FB}"/>
                </c:ext>
              </c:extLst>
            </c:dLbl>
            <c:dLbl>
              <c:idx val="2"/>
              <c:tx>
                <c:rich>
                  <a:bodyPr/>
                  <a:lstStyle/>
                  <a:p>
                    <a:r>
                      <a:rPr lang="en-US"/>
                      <a:t>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D38-45FE-8DC7-4579835C48FB}"/>
                </c:ext>
              </c:extLst>
            </c:dLbl>
            <c:dLbl>
              <c:idx val="3"/>
              <c:tx>
                <c:rich>
                  <a:bodyPr/>
                  <a:lstStyle/>
                  <a:p>
                    <a:r>
                      <a:rPr lang="en-US"/>
                      <a:t>28 %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D38-45FE-8DC7-4579835C48FB}"/>
                </c:ext>
              </c:extLst>
            </c:dLbl>
            <c:dLbl>
              <c:idx val="4"/>
              <c:tx>
                <c:rich>
                  <a:bodyPr/>
                  <a:lstStyle/>
                  <a:p>
                    <a:r>
                      <a:rPr lang="en-US"/>
                      <a:t>45 %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D38-45FE-8DC7-4579835C48FB}"/>
                </c:ext>
              </c:extLst>
            </c:dLbl>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Aucun de ces choix</c:v>
                </c:pt>
                <c:pt idx="1">
                  <c:v>Je n'ai pas de préférence</c:v>
                </c:pt>
                <c:pt idx="2">
                  <c:v>Médias sociaux </c:v>
                </c:pt>
                <c:pt idx="3">
                  <c:v>Partenaire de connexion</c:v>
                </c:pt>
                <c:pt idx="4">
                  <c:v>Moyen de connexion du GC</c:v>
                </c:pt>
              </c:strCache>
            </c:strRef>
          </c:cat>
          <c:val>
            <c:numRef>
              <c:f>Sheet1!$B$2:$B$6</c:f>
              <c:numCache>
                <c:formatCode>0.00%</c:formatCode>
                <c:ptCount val="5"/>
                <c:pt idx="0">
                  <c:v>0.19400000000000001</c:v>
                </c:pt>
                <c:pt idx="1">
                  <c:v>0.03</c:v>
                </c:pt>
                <c:pt idx="2">
                  <c:v>5.0999999999999997E-2</c:v>
                </c:pt>
                <c:pt idx="3">
                  <c:v>0.27800000000000002</c:v>
                </c:pt>
                <c:pt idx="4">
                  <c:v>0.44800000000000001</c:v>
                </c:pt>
              </c:numCache>
            </c:numRef>
          </c:val>
          <c:extLst>
            <c:ext xmlns:c16="http://schemas.microsoft.com/office/drawing/2014/chart" uri="{C3380CC4-5D6E-409C-BE32-E72D297353CC}">
              <c16:uniqueId val="{00000001-FAFB-4C39-9B79-9AE71FBE3987}"/>
            </c:ext>
          </c:extLst>
        </c:ser>
        <c:dLbls>
          <c:dLblPos val="outEnd"/>
          <c:showLegendKey val="0"/>
          <c:showVal val="1"/>
          <c:showCatName val="0"/>
          <c:showSerName val="0"/>
          <c:showPercent val="0"/>
          <c:showBubbleSize val="0"/>
        </c:dLbls>
        <c:gapWidth val="112"/>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cs typeface="Arial" panose="020B0604020202020204" pitchFamily="34" charset="0"/>
        </a:defRPr>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931730438868421"/>
          <c:y val="0"/>
          <c:w val="0.50068269561131573"/>
          <c:h val="0.99841314271836268"/>
        </c:manualLayout>
      </c:layout>
      <c:barChart>
        <c:barDir val="bar"/>
        <c:grouping val="clustered"/>
        <c:varyColors val="0"/>
        <c:ser>
          <c:idx val="0"/>
          <c:order val="0"/>
          <c:tx>
            <c:strRef>
              <c:f>Sheet1!$B$1</c:f>
              <c:strCache>
                <c:ptCount val="1"/>
                <c:pt idx="0">
                  <c:v>Series 1</c:v>
                </c:pt>
              </c:strCache>
            </c:strRef>
          </c:tx>
          <c:spPr>
            <a:solidFill>
              <a:srgbClr val="FF0000"/>
            </a:solidFill>
            <a:ln>
              <a:noFill/>
            </a:ln>
            <a:effectLst/>
          </c:spPr>
          <c:invertIfNegative val="0"/>
          <c:dPt>
            <c:idx val="0"/>
            <c:invertIfNegative val="0"/>
            <c:bubble3D val="0"/>
            <c:spPr>
              <a:solidFill>
                <a:srgbClr val="CE2029"/>
              </a:solidFill>
              <a:ln>
                <a:noFill/>
              </a:ln>
              <a:effectLst/>
            </c:spPr>
            <c:extLst>
              <c:ext xmlns:c16="http://schemas.microsoft.com/office/drawing/2014/chart" uri="{C3380CC4-5D6E-409C-BE32-E72D297353CC}">
                <c16:uniqueId val="{00000001-2665-4692-A8EE-C0AEC1EA82ED}"/>
              </c:ext>
            </c:extLst>
          </c:dPt>
          <c:dPt>
            <c:idx val="1"/>
            <c:invertIfNegative val="0"/>
            <c:bubble3D val="0"/>
            <c:spPr>
              <a:solidFill>
                <a:srgbClr val="2B559D"/>
              </a:solidFill>
              <a:ln>
                <a:noFill/>
              </a:ln>
              <a:effectLst/>
            </c:spPr>
            <c:extLst>
              <c:ext xmlns:c16="http://schemas.microsoft.com/office/drawing/2014/chart" uri="{C3380CC4-5D6E-409C-BE32-E72D297353CC}">
                <c16:uniqueId val="{00000003-2665-4692-A8EE-C0AEC1EA82ED}"/>
              </c:ext>
            </c:extLst>
          </c:dPt>
          <c:dPt>
            <c:idx val="2"/>
            <c:invertIfNegative val="0"/>
            <c:bubble3D val="0"/>
            <c:spPr>
              <a:solidFill>
                <a:srgbClr val="2B559D"/>
              </a:solidFill>
              <a:ln>
                <a:noFill/>
              </a:ln>
              <a:effectLst/>
            </c:spPr>
            <c:extLst>
              <c:ext xmlns:c16="http://schemas.microsoft.com/office/drawing/2014/chart" uri="{C3380CC4-5D6E-409C-BE32-E72D297353CC}">
                <c16:uniqueId val="{00000005-2665-4692-A8EE-C0AEC1EA82ED}"/>
              </c:ext>
            </c:extLst>
          </c:dPt>
          <c:dPt>
            <c:idx val="3"/>
            <c:invertIfNegative val="0"/>
            <c:bubble3D val="0"/>
            <c:spPr>
              <a:solidFill>
                <a:srgbClr val="2F5597"/>
              </a:solidFill>
              <a:ln>
                <a:noFill/>
              </a:ln>
              <a:effectLst/>
            </c:spPr>
            <c:extLst>
              <c:ext xmlns:c16="http://schemas.microsoft.com/office/drawing/2014/chart" uri="{C3380CC4-5D6E-409C-BE32-E72D297353CC}">
                <c16:uniqueId val="{00000007-2665-4692-A8EE-C0AEC1EA82ED}"/>
              </c:ext>
            </c:extLst>
          </c:dPt>
          <c:dLbls>
            <c:dLbl>
              <c:idx val="0"/>
              <c:tx>
                <c:rich>
                  <a:bodyPr/>
                  <a:lstStyle/>
                  <a:p>
                    <a:r>
                      <a:rPr lang="en-US"/>
                      <a:t>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665-4692-A8EE-C0AEC1EA82ED}"/>
                </c:ext>
              </c:extLst>
            </c:dLbl>
            <c:dLbl>
              <c:idx val="1"/>
              <c:tx>
                <c:rich>
                  <a:bodyPr/>
                  <a:lstStyle/>
                  <a:p>
                    <a:r>
                      <a:rPr lang="en-US"/>
                      <a:t>18 %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665-4692-A8EE-C0AEC1EA82ED}"/>
                </c:ext>
              </c:extLst>
            </c:dLbl>
            <c:dLbl>
              <c:idx val="2"/>
              <c:tx>
                <c:rich>
                  <a:bodyPr/>
                  <a:lstStyle/>
                  <a:p>
                    <a:r>
                      <a:rPr lang="en-US"/>
                      <a:t>33 %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665-4692-A8EE-C0AEC1EA82ED}"/>
                </c:ext>
              </c:extLst>
            </c:dLbl>
            <c:dLbl>
              <c:idx val="3"/>
              <c:tx>
                <c:rich>
                  <a:bodyPr/>
                  <a:lstStyle/>
                  <a:p>
                    <a:r>
                      <a:rPr lang="en-US"/>
                      <a:t>46 %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665-4692-A8EE-C0AEC1EA82ED}"/>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Je ne communique pas avec le gouvernement du Canada</c:v>
                </c:pt>
                <c:pt idx="1">
                  <c:v>En personne / se rendre à un bureau</c:v>
                </c:pt>
                <c:pt idx="2">
                  <c:v>En ligne</c:v>
                </c:pt>
                <c:pt idx="3">
                  <c:v>Téléphone</c:v>
                </c:pt>
              </c:strCache>
            </c:strRef>
          </c:cat>
          <c:val>
            <c:numRef>
              <c:f>Sheet1!$B$2:$B$5</c:f>
              <c:numCache>
                <c:formatCode>0%</c:formatCode>
                <c:ptCount val="4"/>
                <c:pt idx="0">
                  <c:v>1.7000000000000001E-2</c:v>
                </c:pt>
                <c:pt idx="1">
                  <c:v>0.18099999999999999</c:v>
                </c:pt>
                <c:pt idx="2">
                  <c:v>0.33200000000000002</c:v>
                </c:pt>
                <c:pt idx="3">
                  <c:v>0.45800000000000002</c:v>
                </c:pt>
              </c:numCache>
            </c:numRef>
          </c:val>
          <c:extLst>
            <c:ext xmlns:c16="http://schemas.microsoft.com/office/drawing/2014/chart" uri="{C3380CC4-5D6E-409C-BE32-E72D297353CC}">
              <c16:uniqueId val="{00000006-2665-4692-A8EE-C0AEC1EA82ED}"/>
            </c:ext>
          </c:extLst>
        </c:ser>
        <c:dLbls>
          <c:dLblPos val="outEnd"/>
          <c:showLegendKey val="0"/>
          <c:showVal val="1"/>
          <c:showCatName val="0"/>
          <c:showSerName val="0"/>
          <c:showPercent val="0"/>
          <c:showBubbleSize val="0"/>
        </c:dLbls>
        <c:gapWidth val="219"/>
        <c:axId val="51006080"/>
        <c:axId val="51014272"/>
      </c:barChart>
      <c:catAx>
        <c:axId val="510060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fr-FR"/>
          </a:p>
        </c:txPr>
        <c:crossAx val="51014272"/>
        <c:crosses val="autoZero"/>
        <c:auto val="1"/>
        <c:lblAlgn val="ctr"/>
        <c:lblOffset val="100"/>
        <c:noMultiLvlLbl val="0"/>
      </c:catAx>
      <c:valAx>
        <c:axId val="51014272"/>
        <c:scaling>
          <c:orientation val="minMax"/>
          <c:max val="0.8"/>
          <c:min val="0"/>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mn-cs"/>
              </a:defRPr>
            </a:pPr>
            <a:endParaRPr lang="fr-FR"/>
          </a:p>
        </c:txPr>
        <c:crossAx val="5100608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defRPr>
      </a:pPr>
      <a:endParaRPr lang="fr-F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8008625746405"/>
          <c:y val="2.1576448561525644E-3"/>
          <c:w val="0.52920113485119791"/>
          <c:h val="0.99699532759424192"/>
        </c:manualLayout>
      </c:layout>
      <c:barChart>
        <c:barDir val="bar"/>
        <c:grouping val="clustered"/>
        <c:varyColors val="0"/>
        <c:ser>
          <c:idx val="0"/>
          <c:order val="0"/>
          <c:tx>
            <c:strRef>
              <c:f>Sheet1!$B$1</c:f>
              <c:strCache>
                <c:ptCount val="1"/>
                <c:pt idx="0">
                  <c:v>Series 1</c:v>
                </c:pt>
              </c:strCache>
            </c:strRef>
          </c:tx>
          <c:spPr>
            <a:solidFill>
              <a:srgbClr val="2F5597"/>
            </a:solidFill>
            <a:ln>
              <a:noFill/>
            </a:ln>
            <a:effectLst/>
          </c:spPr>
          <c:invertIfNegative val="0"/>
          <c:dLbls>
            <c:dLbl>
              <c:idx val="0"/>
              <c:tx>
                <c:rich>
                  <a:bodyPr/>
                  <a:lstStyle/>
                  <a:p>
                    <a:r>
                      <a:rPr lang="en-US"/>
                      <a:t>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A75-47AB-A550-D33BDAD6A74E}"/>
                </c:ext>
              </c:extLst>
            </c:dLbl>
            <c:dLbl>
              <c:idx val="1"/>
              <c:tx>
                <c:rich>
                  <a:bodyPr/>
                  <a:lstStyle/>
                  <a:p>
                    <a:r>
                      <a:rPr lang="en-US"/>
                      <a:t>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A75-47AB-A550-D33BDAD6A74E}"/>
                </c:ext>
              </c:extLst>
            </c:dLbl>
            <c:dLbl>
              <c:idx val="2"/>
              <c:tx>
                <c:rich>
                  <a:bodyPr/>
                  <a:lstStyle/>
                  <a:p>
                    <a:r>
                      <a:rPr lang="en-US"/>
                      <a:t>3 %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A75-47AB-A550-D33BDAD6A74E}"/>
                </c:ext>
              </c:extLst>
            </c:dLbl>
            <c:dLbl>
              <c:idx val="3"/>
              <c:tx>
                <c:rich>
                  <a:bodyPr/>
                  <a:lstStyle/>
                  <a:p>
                    <a:r>
                      <a:rPr lang="en-US"/>
                      <a:t>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A75-47AB-A550-D33BDAD6A74E}"/>
                </c:ext>
              </c:extLst>
            </c:dLbl>
            <c:dLbl>
              <c:idx val="4"/>
              <c:tx>
                <c:rich>
                  <a:bodyPr/>
                  <a:lstStyle/>
                  <a:p>
                    <a:r>
                      <a:rPr lang="en-US" dirty="0"/>
                      <a:t>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A75-47AB-A550-D33BDAD6A74E}"/>
                </c:ext>
              </c:extLst>
            </c:dLbl>
            <c:dLbl>
              <c:idx val="5"/>
              <c:tx>
                <c:rich>
                  <a:bodyPr/>
                  <a:lstStyle/>
                  <a:p>
                    <a:r>
                      <a:rPr lang="en-US"/>
                      <a:t>34 %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A75-47AB-A550-D33BDAD6A74E}"/>
                </c:ext>
              </c:extLst>
            </c:dLbl>
            <c:dLbl>
              <c:idx val="6"/>
              <c:tx>
                <c:rich>
                  <a:bodyPr/>
                  <a:lstStyle/>
                  <a:p>
                    <a:r>
                      <a:rPr lang="en-US"/>
                      <a:t>36 %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A75-47AB-A550-D33BDAD6A74E}"/>
                </c:ext>
              </c:extLst>
            </c:dLbl>
            <c:dLbl>
              <c:idx val="7"/>
              <c:tx>
                <c:rich>
                  <a:bodyPr/>
                  <a:lstStyle/>
                  <a:p>
                    <a:r>
                      <a:rPr lang="en-US"/>
                      <a:t>44 %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A75-47AB-A550-D33BDAD6A74E}"/>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Autre</c:v>
                </c:pt>
                <c:pt idx="1">
                  <c:v>Je n'habite pas près d'un centre de service ou d'un bureau</c:v>
                </c:pt>
                <c:pt idx="2">
                  <c:v>Je ne fais pas confiance aux transactions en ligne</c:v>
                </c:pt>
                <c:pt idx="3">
                  <c:v>Je n'ai pas d'autre option </c:v>
                </c:pt>
                <c:pt idx="4">
                  <c:v>C'est moins long</c:v>
                </c:pt>
                <c:pt idx="5">
                  <c:v>C'est plus pratique</c:v>
                </c:pt>
                <c:pt idx="6">
                  <c:v>C'est plus facile</c:v>
                </c:pt>
                <c:pt idx="7">
                  <c:v>Je préfère traiter avec des personnes</c:v>
                </c:pt>
              </c:strCache>
            </c:strRef>
          </c:cat>
          <c:val>
            <c:numRef>
              <c:f>Sheet1!$B$2:$B$9</c:f>
              <c:numCache>
                <c:formatCode>0.00%</c:formatCode>
                <c:ptCount val="8"/>
                <c:pt idx="0">
                  <c:v>0.01</c:v>
                </c:pt>
                <c:pt idx="1">
                  <c:v>0.03</c:v>
                </c:pt>
                <c:pt idx="2">
                  <c:v>0.03</c:v>
                </c:pt>
                <c:pt idx="3">
                  <c:v>0.03</c:v>
                </c:pt>
                <c:pt idx="4">
                  <c:v>7.0000000000000007E-2</c:v>
                </c:pt>
                <c:pt idx="5">
                  <c:v>0.34</c:v>
                </c:pt>
                <c:pt idx="6">
                  <c:v>0.36</c:v>
                </c:pt>
                <c:pt idx="7">
                  <c:v>0.44</c:v>
                </c:pt>
              </c:numCache>
            </c:numRef>
          </c:val>
          <c:extLst>
            <c:ext xmlns:c16="http://schemas.microsoft.com/office/drawing/2014/chart" uri="{C3380CC4-5D6E-409C-BE32-E72D297353CC}">
              <c16:uniqueId val="{00000001-54B2-451D-90B5-7D0283347C9E}"/>
            </c:ext>
          </c:extLst>
        </c:ser>
        <c:dLbls>
          <c:dLblPos val="outEnd"/>
          <c:showLegendKey val="0"/>
          <c:showVal val="1"/>
          <c:showCatName val="0"/>
          <c:showSerName val="0"/>
          <c:showPercent val="0"/>
          <c:showBubbleSize val="0"/>
        </c:dLbls>
        <c:gapWidth val="100"/>
        <c:axId val="60613760"/>
        <c:axId val="60628992"/>
      </c:barChart>
      <c:catAx>
        <c:axId val="60613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fr-FR"/>
          </a:p>
        </c:txPr>
        <c:crossAx val="60628992"/>
        <c:crosses val="autoZero"/>
        <c:auto val="1"/>
        <c:lblAlgn val="ctr"/>
        <c:lblOffset val="100"/>
        <c:noMultiLvlLbl val="0"/>
      </c:catAx>
      <c:valAx>
        <c:axId val="60628992"/>
        <c:scaling>
          <c:orientation val="minMax"/>
        </c:scaling>
        <c:delete val="1"/>
        <c:axPos val="b"/>
        <c:numFmt formatCode="0.00%" sourceLinked="1"/>
        <c:majorTickMark val="none"/>
        <c:minorTickMark val="none"/>
        <c:tickLblPos val="nextTo"/>
        <c:crossAx val="60613760"/>
        <c:crosses val="autoZero"/>
        <c:crossBetween val="between"/>
      </c:valAx>
      <c:spPr>
        <a:noFill/>
        <a:ln>
          <a:noFill/>
        </a:ln>
        <a:effectLst/>
      </c:spPr>
    </c:plotArea>
    <c:plotVisOnly val="1"/>
    <c:dispBlanksAs val="gap"/>
    <c:showDLblsOverMax val="0"/>
  </c:chart>
  <c:spPr>
    <a:noFill/>
    <a:ln>
      <a:noFill/>
    </a:ln>
    <a:effectLst/>
  </c:spPr>
  <c:txPr>
    <a:bodyPr/>
    <a:lstStyle/>
    <a:p>
      <a:pPr>
        <a:defRPr sz="1800">
          <a:solidFill>
            <a:schemeClr val="tx1"/>
          </a:solidFill>
          <a:latin typeface="Arial" panose="020B0604020202020204" pitchFamily="34" charset="0"/>
          <a:cs typeface="Arial" panose="020B0604020202020204" pitchFamily="34" charset="0"/>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CA"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EA50C624-8676-4E4B-8C13-9EAC95EEAC4E}" type="datetimeFigureOut">
              <a:rPr lang="en-CA" smtClean="0"/>
              <a:t>2018-05-29</a:t>
            </a:fld>
            <a:endParaRPr lang="en-CA" dirty="0"/>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CA"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CA"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03E1F71-86C8-479F-A7CD-A6B0320A8FE2}" type="slidenum">
              <a:rPr lang="en-CA" smtClean="0"/>
              <a:t>‹N°›</a:t>
            </a:fld>
            <a:endParaRPr lang="en-CA" dirty="0"/>
          </a:p>
        </p:txBody>
      </p:sp>
    </p:spTree>
    <p:extLst>
      <p:ext uri="{BB962C8B-B14F-4D97-AF65-F5344CB8AC3E}">
        <p14:creationId xmlns:p14="http://schemas.microsoft.com/office/powerpoint/2010/main" val="672341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13</a:t>
            </a:fld>
            <a:endParaRPr lang="en-CA" dirty="0"/>
          </a:p>
        </p:txBody>
      </p:sp>
    </p:spTree>
    <p:extLst>
      <p:ext uri="{BB962C8B-B14F-4D97-AF65-F5344CB8AC3E}">
        <p14:creationId xmlns:p14="http://schemas.microsoft.com/office/powerpoint/2010/main" val="4271886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15</a:t>
            </a:fld>
            <a:endParaRPr lang="en-CA" dirty="0"/>
          </a:p>
        </p:txBody>
      </p:sp>
    </p:spTree>
    <p:extLst>
      <p:ext uri="{BB962C8B-B14F-4D97-AF65-F5344CB8AC3E}">
        <p14:creationId xmlns:p14="http://schemas.microsoft.com/office/powerpoint/2010/main" val="1926567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18</a:t>
            </a:fld>
            <a:endParaRPr lang="en-CA" dirty="0"/>
          </a:p>
        </p:txBody>
      </p:sp>
    </p:spTree>
    <p:extLst>
      <p:ext uri="{BB962C8B-B14F-4D97-AF65-F5344CB8AC3E}">
        <p14:creationId xmlns:p14="http://schemas.microsoft.com/office/powerpoint/2010/main" val="4010003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22</a:t>
            </a:fld>
            <a:endParaRPr lang="en-CA" dirty="0"/>
          </a:p>
        </p:txBody>
      </p:sp>
    </p:spTree>
    <p:extLst>
      <p:ext uri="{BB962C8B-B14F-4D97-AF65-F5344CB8AC3E}">
        <p14:creationId xmlns:p14="http://schemas.microsoft.com/office/powerpoint/2010/main" val="2563538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23</a:t>
            </a:fld>
            <a:endParaRPr lang="en-CA" dirty="0"/>
          </a:p>
        </p:txBody>
      </p:sp>
    </p:spTree>
    <p:extLst>
      <p:ext uri="{BB962C8B-B14F-4D97-AF65-F5344CB8AC3E}">
        <p14:creationId xmlns:p14="http://schemas.microsoft.com/office/powerpoint/2010/main" val="1856697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24</a:t>
            </a:fld>
            <a:endParaRPr lang="en-CA" dirty="0"/>
          </a:p>
        </p:txBody>
      </p:sp>
    </p:spTree>
    <p:extLst>
      <p:ext uri="{BB962C8B-B14F-4D97-AF65-F5344CB8AC3E}">
        <p14:creationId xmlns:p14="http://schemas.microsoft.com/office/powerpoint/2010/main" val="3331944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25</a:t>
            </a:fld>
            <a:endParaRPr lang="en-CA" dirty="0"/>
          </a:p>
        </p:txBody>
      </p:sp>
    </p:spTree>
    <p:extLst>
      <p:ext uri="{BB962C8B-B14F-4D97-AF65-F5344CB8AC3E}">
        <p14:creationId xmlns:p14="http://schemas.microsoft.com/office/powerpoint/2010/main" val="38253138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28</a:t>
            </a:fld>
            <a:endParaRPr lang="en-CA" dirty="0"/>
          </a:p>
        </p:txBody>
      </p:sp>
    </p:spTree>
    <p:extLst>
      <p:ext uri="{BB962C8B-B14F-4D97-AF65-F5344CB8AC3E}">
        <p14:creationId xmlns:p14="http://schemas.microsoft.com/office/powerpoint/2010/main" val="2183558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18032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4035327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2548629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51208" name="Rectangle 8"/>
          <p:cNvSpPr>
            <a:spLocks noGrp="1" noChangeArrowheads="1"/>
          </p:cNvSpPr>
          <p:nvPr>
            <p:ph type="subTitle" idx="1"/>
          </p:nvPr>
        </p:nvSpPr>
        <p:spPr>
          <a:xfrm>
            <a:off x="1403350" y="2708275"/>
            <a:ext cx="6629400" cy="1676400"/>
          </a:xfrm>
        </p:spPr>
        <p:txBody>
          <a:bodyPr/>
          <a:lstStyle>
            <a:lvl1pPr marL="0" indent="0" algn="ctr">
              <a:buFontTx/>
              <a:buNone/>
              <a:defRPr sz="1800"/>
            </a:lvl1pPr>
          </a:lstStyle>
          <a:p>
            <a:r>
              <a:rPr lang="en-CA"/>
              <a:t>Click to edit Master subtitle style</a:t>
            </a:r>
          </a:p>
        </p:txBody>
      </p:sp>
    </p:spTree>
    <p:extLst>
      <p:ext uri="{BB962C8B-B14F-4D97-AF65-F5344CB8AC3E}">
        <p14:creationId xmlns:p14="http://schemas.microsoft.com/office/powerpoint/2010/main" val="2840535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2094886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784043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348388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2226775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85999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1646785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846448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2018-05-29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‹N°›</a:t>
            </a:fld>
            <a:endParaRPr lang="en-CA" dirty="0"/>
          </a:p>
        </p:txBody>
      </p:sp>
    </p:spTree>
    <p:extLst>
      <p:ext uri="{BB962C8B-B14F-4D97-AF65-F5344CB8AC3E}">
        <p14:creationId xmlns:p14="http://schemas.microsoft.com/office/powerpoint/2010/main" val="1063269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52864-C574-47B0-BC2E-A80AAF93148A}" type="datetimeFigureOut">
              <a:rPr lang="en-CA" smtClean="0"/>
              <a:t>2018-05-29</a:t>
            </a:fld>
            <a:endParaRPr lang="en-CA"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896167-B0AF-42F4-B507-99BAC46E1B4D}" type="slidenum">
              <a:rPr lang="en-CA" smtClean="0"/>
              <a:t>‹N°›</a:t>
            </a:fld>
            <a:endParaRPr lang="en-CA" dirty="0"/>
          </a:p>
        </p:txBody>
      </p:sp>
    </p:spTree>
    <p:extLst>
      <p:ext uri="{BB962C8B-B14F-4D97-AF65-F5344CB8AC3E}">
        <p14:creationId xmlns:p14="http://schemas.microsoft.com/office/powerpoint/2010/main" val="26122683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582755"/>
            <a:ext cx="9144000" cy="246221"/>
          </a:xfrm>
          <a:prstGeom prst="rect">
            <a:avLst/>
          </a:prstGeom>
          <a:noFill/>
          <a:ln w="3175">
            <a:noFill/>
          </a:ln>
        </p:spPr>
        <p:txBody>
          <a:bodyPr wrap="square" rtlCol="0">
            <a:spAutoFit/>
          </a:bodyPr>
          <a:lstStyle/>
          <a:p>
            <a:r>
              <a:rPr lang="en-CA" sz="1000" dirty="0">
                <a:latin typeface="Franklin Gothic Book" panose="020B0503020102020204" pitchFamily="34" charset="0"/>
              </a:rPr>
              <a:t>Q1. Do you use the Internet, whether on a computer, tablet or smart phone? </a:t>
            </a:r>
            <a:r>
              <a:rPr lang="en-US" sz="1000" dirty="0">
                <a:latin typeface="Franklin Gothic Book" panose="020B0503020102020204" pitchFamily="34" charset="0"/>
              </a:rPr>
              <a:t>Base: All respondents; n=2,500</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Online Activity</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0056C3CB-0017-42C9-B1E5-AD28333E446F}"/>
              </a:ext>
            </a:extLst>
          </p:cNvPr>
          <p:cNvGraphicFramePr/>
          <p:nvPr>
            <p:extLst>
              <p:ext uri="{D42A27DB-BD31-4B8C-83A1-F6EECF244321}">
                <p14:modId xmlns:p14="http://schemas.microsoft.com/office/powerpoint/2010/main" val="2805032793"/>
              </p:ext>
            </p:extLst>
          </p:nvPr>
        </p:nvGraphicFramePr>
        <p:xfrm>
          <a:off x="0" y="835059"/>
          <a:ext cx="4801931" cy="44716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925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24B7C74-2FAB-49FA-8A03-428AFCC22416}"/>
              </a:ext>
            </a:extLst>
          </p:cNvPr>
          <p:cNvSpPr txBox="1"/>
          <p:nvPr/>
        </p:nvSpPr>
        <p:spPr>
          <a:xfrm>
            <a:off x="0" y="6406831"/>
            <a:ext cx="9144000" cy="461665"/>
          </a:xfrm>
          <a:prstGeom prst="rect">
            <a:avLst/>
          </a:prstGeom>
          <a:noFill/>
          <a:ln w="3175">
            <a:noFill/>
          </a:ln>
        </p:spPr>
        <p:txBody>
          <a:bodyPr wrap="square" rtlCol="0">
            <a:spAutoFit/>
          </a:bodyPr>
          <a:lstStyle/>
          <a:p>
            <a:r>
              <a:rPr lang="en-CA" sz="1200" dirty="0" err="1">
                <a:latin typeface="Franklin Gothic Book" panose="020B0503020102020204" pitchFamily="34" charset="0"/>
              </a:rPr>
              <a:t>Q7C</a:t>
            </a:r>
            <a:r>
              <a:rPr lang="en-CA" sz="1200" dirty="0">
                <a:latin typeface="Franklin Gothic Book" panose="020B0503020102020204" pitchFamily="34" charset="0"/>
              </a:rPr>
              <a:t>. Why do you prefer online?  </a:t>
            </a:r>
          </a:p>
          <a:p>
            <a:r>
              <a:rPr lang="en-US" sz="1200" dirty="0">
                <a:latin typeface="Franklin Gothic Book" panose="020B0503020102020204" pitchFamily="34" charset="0"/>
              </a:rPr>
              <a:t>Base: Respondents who prefer to contact the Government of Canada online; n=750. DK/NR: &lt;0.5%. [Multiple responses accepted.]</a:t>
            </a:r>
          </a:p>
        </p:txBody>
      </p:sp>
      <p:graphicFrame>
        <p:nvGraphicFramePr>
          <p:cNvPr id="8" name="Chart 7">
            <a:extLst>
              <a:ext uri="{FF2B5EF4-FFF2-40B4-BE49-F238E27FC236}">
                <a16:creationId xmlns:a16="http://schemas.microsoft.com/office/drawing/2014/main" id="{8DAC0225-FEB4-43EC-BE33-D13A89856BDE}"/>
              </a:ext>
            </a:extLst>
          </p:cNvPr>
          <p:cNvGraphicFramePr/>
          <p:nvPr>
            <p:extLst>
              <p:ext uri="{D42A27DB-BD31-4B8C-83A1-F6EECF244321}">
                <p14:modId xmlns:p14="http://schemas.microsoft.com/office/powerpoint/2010/main" val="3351040501"/>
              </p:ext>
            </p:extLst>
          </p:nvPr>
        </p:nvGraphicFramePr>
        <p:xfrm>
          <a:off x="103749" y="912104"/>
          <a:ext cx="8936502" cy="5249242"/>
        </p:xfrm>
        <a:graphic>
          <a:graphicData uri="http://schemas.openxmlformats.org/drawingml/2006/chart">
            <c:chart xmlns:c="http://schemas.openxmlformats.org/drawingml/2006/chart" xmlns:r="http://schemas.openxmlformats.org/officeDocument/2006/relationships" r:id="rId2"/>
          </a:graphicData>
        </a:graphic>
      </p:graphicFrame>
      <p:sp>
        <p:nvSpPr>
          <p:cNvPr id="9" name="Title 1">
            <a:extLst>
              <a:ext uri="{FF2B5EF4-FFF2-40B4-BE49-F238E27FC236}">
                <a16:creationId xmlns:a16="http://schemas.microsoft.com/office/drawing/2014/main" id="{613FC36C-5948-4A40-AE00-98F0F523867B}"/>
              </a:ext>
            </a:extLst>
          </p:cNvPr>
          <p:cNvSpPr txBox="1">
            <a:spLocks/>
          </p:cNvSpPr>
          <p:nvPr/>
        </p:nvSpPr>
        <p:spPr>
          <a:xfrm>
            <a:off x="0" y="43539"/>
            <a:ext cx="9144000" cy="505677"/>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Reasons for Contacting GC Online</a:t>
            </a:r>
            <a:endParaRPr lang="en-CA" sz="3000" b="1" dirty="0">
              <a:solidFill>
                <a:schemeClr val="tx1">
                  <a:lumMod val="65000"/>
                  <a:lumOff val="35000"/>
                </a:schemeClr>
              </a:solidFill>
              <a:latin typeface="Franklin Gothic Book" panose="020B0503020102020204" pitchFamily="34" charset="0"/>
            </a:endParaRPr>
          </a:p>
        </p:txBody>
      </p:sp>
    </p:spTree>
    <p:extLst>
      <p:ext uri="{BB962C8B-B14F-4D97-AF65-F5344CB8AC3E}">
        <p14:creationId xmlns:p14="http://schemas.microsoft.com/office/powerpoint/2010/main" val="2835824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96335"/>
            <a:ext cx="9144000" cy="461665"/>
          </a:xfrm>
          <a:prstGeom prst="rect">
            <a:avLst/>
          </a:prstGeom>
          <a:noFill/>
          <a:ln w="3175">
            <a:noFill/>
          </a:ln>
        </p:spPr>
        <p:txBody>
          <a:bodyPr wrap="square" rtlCol="0">
            <a:spAutoFit/>
          </a:bodyPr>
          <a:lstStyle/>
          <a:p>
            <a:r>
              <a:rPr lang="en-CA" sz="1200" dirty="0" err="1">
                <a:latin typeface="Franklin Gothic Book" panose="020B0503020102020204" pitchFamily="34" charset="0"/>
              </a:rPr>
              <a:t>Q7A</a:t>
            </a:r>
            <a:r>
              <a:rPr lang="en-CA" sz="1200" dirty="0">
                <a:latin typeface="Franklin Gothic Book" panose="020B0503020102020204" pitchFamily="34" charset="0"/>
              </a:rPr>
              <a:t>. Why do you prefer visiting an office?  </a:t>
            </a:r>
          </a:p>
          <a:p>
            <a:r>
              <a:rPr lang="en-US" sz="1200" dirty="0">
                <a:latin typeface="Franklin Gothic Book" panose="020B0503020102020204" pitchFamily="34" charset="0"/>
              </a:rPr>
              <a:t>Base: Respondents who visit Government of Canada office; n=513. DK/NR: 1%. [Multiple responses accepted.]</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43539"/>
            <a:ext cx="9144000" cy="457204"/>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Reasons for Visiting a GC Office</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3EFBDAFA-F420-4591-9F01-ACDEB3EFA528}"/>
              </a:ext>
            </a:extLst>
          </p:cNvPr>
          <p:cNvGraphicFramePr/>
          <p:nvPr>
            <p:extLst>
              <p:ext uri="{D42A27DB-BD31-4B8C-83A1-F6EECF244321}">
                <p14:modId xmlns:p14="http://schemas.microsoft.com/office/powerpoint/2010/main" val="1909664681"/>
              </p:ext>
            </p:extLst>
          </p:nvPr>
        </p:nvGraphicFramePr>
        <p:xfrm>
          <a:off x="103749" y="920493"/>
          <a:ext cx="8936502" cy="52492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78208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27113"/>
            <a:ext cx="9144000" cy="430887"/>
          </a:xfrm>
          <a:prstGeom prst="rect">
            <a:avLst/>
          </a:prstGeom>
          <a:noFill/>
          <a:ln w="3175">
            <a:noFill/>
          </a:ln>
        </p:spPr>
        <p:txBody>
          <a:bodyPr wrap="square" rtlCol="0">
            <a:spAutoFit/>
          </a:bodyPr>
          <a:lstStyle/>
          <a:p>
            <a:r>
              <a:rPr lang="en-CA" sz="1100" dirty="0" err="1">
                <a:latin typeface="Franklin Gothic Book" panose="020B0503020102020204" pitchFamily="34" charset="0"/>
              </a:rPr>
              <a:t>Q10A</a:t>
            </a:r>
            <a:r>
              <a:rPr lang="en-CA" sz="1100" dirty="0">
                <a:latin typeface="Franklin Gothic Book" panose="020B0503020102020204" pitchFamily="34" charset="0"/>
              </a:rPr>
              <a:t>/B. To the best of your knowledge, are the following statements true or false? Would you say this is definitely true, probably true, probably false, or definitely false? </a:t>
            </a:r>
            <a:r>
              <a:rPr lang="en-US" sz="1100" dirty="0">
                <a:latin typeface="Franklin Gothic Book" panose="020B0503020102020204" pitchFamily="34" charset="0"/>
              </a:rPr>
              <a:t>Base: All respondents; n=2,500. DK/NR: 8%</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43538"/>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chemeClr val="tx1">
                    <a:lumMod val="65000"/>
                    <a:lumOff val="35000"/>
                  </a:schemeClr>
                </a:solidFill>
                <a:latin typeface="Franklin Gothic Book" panose="020B0503020102020204" pitchFamily="34" charset="0"/>
              </a:rPr>
              <a:t>Knowledge of GC’s Sharing of Personal information</a:t>
            </a:r>
          </a:p>
        </p:txBody>
      </p:sp>
      <p:graphicFrame>
        <p:nvGraphicFramePr>
          <p:cNvPr id="6" name="Chart 5">
            <a:extLst>
              <a:ext uri="{FF2B5EF4-FFF2-40B4-BE49-F238E27FC236}">
                <a16:creationId xmlns:a16="http://schemas.microsoft.com/office/drawing/2014/main" id="{067A050C-C3A4-4540-BE9A-936F7DA8EC30}"/>
              </a:ext>
            </a:extLst>
          </p:cNvPr>
          <p:cNvGraphicFramePr/>
          <p:nvPr>
            <p:extLst>
              <p:ext uri="{D42A27DB-BD31-4B8C-83A1-F6EECF244321}">
                <p14:modId xmlns:p14="http://schemas.microsoft.com/office/powerpoint/2010/main" val="1397650424"/>
              </p:ext>
            </p:extLst>
          </p:nvPr>
        </p:nvGraphicFramePr>
        <p:xfrm>
          <a:off x="0" y="735277"/>
          <a:ext cx="9144000" cy="5278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7BBF4A2C-EF81-47B6-9474-277E11A910B0}"/>
              </a:ext>
            </a:extLst>
          </p:cNvPr>
          <p:cNvSpPr txBox="1"/>
          <p:nvPr/>
        </p:nvSpPr>
        <p:spPr>
          <a:xfrm>
            <a:off x="168698" y="5330456"/>
            <a:ext cx="3959953" cy="738664"/>
          </a:xfrm>
          <a:prstGeom prst="rect">
            <a:avLst/>
          </a:prstGeom>
          <a:noFill/>
        </p:spPr>
        <p:txBody>
          <a:bodyPr wrap="square" rtlCol="0">
            <a:spAutoFit/>
          </a:bodyPr>
          <a:lstStyle/>
          <a:p>
            <a:pPr lvl="0" algn="ctr"/>
            <a:r>
              <a:rPr lang="en-CA" sz="1400" dirty="0">
                <a:latin typeface="Franklin Gothic Book" panose="020B0503020102020204" pitchFamily="34" charset="0"/>
              </a:rPr>
              <a:t>Le </a:t>
            </a:r>
            <a:r>
              <a:rPr lang="en-CA" sz="1400" dirty="0" err="1">
                <a:latin typeface="Franklin Gothic Book" panose="020B0503020102020204" pitchFamily="34" charset="0"/>
              </a:rPr>
              <a:t>gouvernement</a:t>
            </a:r>
            <a:r>
              <a:rPr lang="en-CA" sz="1400" dirty="0">
                <a:latin typeface="Franklin Gothic Book" panose="020B0503020102020204" pitchFamily="34" charset="0"/>
              </a:rPr>
              <a:t> du Canada communique </a:t>
            </a:r>
            <a:r>
              <a:rPr lang="en-CA" sz="1400" dirty="0" err="1">
                <a:latin typeface="Franklin Gothic Book" panose="020B0503020102020204" pitchFamily="34" charset="0"/>
              </a:rPr>
              <a:t>vos</a:t>
            </a:r>
            <a:r>
              <a:rPr lang="en-CA" sz="1400" dirty="0">
                <a:latin typeface="Franklin Gothic Book" panose="020B0503020102020204" pitchFamily="34" charset="0"/>
              </a:rPr>
              <a:t> </a:t>
            </a:r>
            <a:r>
              <a:rPr lang="en-CA" sz="1400" dirty="0" err="1">
                <a:latin typeface="Franklin Gothic Book" panose="020B0503020102020204" pitchFamily="34" charset="0"/>
              </a:rPr>
              <a:t>renseignements</a:t>
            </a:r>
            <a:r>
              <a:rPr lang="en-CA" sz="1400" dirty="0">
                <a:latin typeface="Franklin Gothic Book" panose="020B0503020102020204" pitchFamily="34" charset="0"/>
              </a:rPr>
              <a:t> </a:t>
            </a:r>
            <a:r>
              <a:rPr lang="en-CA" sz="1400" dirty="0" err="1">
                <a:latin typeface="Franklin Gothic Book" panose="020B0503020102020204" pitchFamily="34" charset="0"/>
              </a:rPr>
              <a:t>personnels</a:t>
            </a:r>
            <a:r>
              <a:rPr lang="en-CA" sz="1400" dirty="0">
                <a:latin typeface="Franklin Gothic Book" panose="020B0503020102020204" pitchFamily="34" charset="0"/>
              </a:rPr>
              <a:t> à </a:t>
            </a:r>
            <a:r>
              <a:rPr lang="en-CA" sz="1400" dirty="0" err="1">
                <a:latin typeface="Franklin Gothic Book" panose="020B0503020102020204" pitchFamily="34" charset="0"/>
              </a:rPr>
              <a:t>différents</a:t>
            </a:r>
            <a:r>
              <a:rPr lang="en-CA" sz="1400" dirty="0">
                <a:latin typeface="Franklin Gothic Book" panose="020B0503020102020204" pitchFamily="34" charset="0"/>
              </a:rPr>
              <a:t> </a:t>
            </a:r>
            <a:r>
              <a:rPr lang="en-CA" sz="1400" dirty="0" err="1">
                <a:latin typeface="Franklin Gothic Book" panose="020B0503020102020204" pitchFamily="34" charset="0"/>
              </a:rPr>
              <a:t>ministères</a:t>
            </a:r>
            <a:r>
              <a:rPr lang="en-CA" sz="1400" dirty="0">
                <a:latin typeface="Franklin Gothic Book" panose="020B0503020102020204" pitchFamily="34" charset="0"/>
              </a:rPr>
              <a:t> </a:t>
            </a:r>
            <a:r>
              <a:rPr lang="en-CA" sz="1400" dirty="0" err="1">
                <a:latin typeface="Franklin Gothic Book" panose="020B0503020102020204" pitchFamily="34" charset="0"/>
              </a:rPr>
              <a:t>fédéraux</a:t>
            </a:r>
            <a:r>
              <a:rPr lang="en-CA" sz="1400" dirty="0">
                <a:latin typeface="Franklin Gothic Book" panose="020B0503020102020204" pitchFamily="34" charset="0"/>
              </a:rPr>
              <a:t> pour la prestation de services </a:t>
            </a:r>
          </a:p>
        </p:txBody>
      </p:sp>
      <p:sp>
        <p:nvSpPr>
          <p:cNvPr id="9" name="TextBox 8">
            <a:extLst>
              <a:ext uri="{FF2B5EF4-FFF2-40B4-BE49-F238E27FC236}">
                <a16:creationId xmlns:a16="http://schemas.microsoft.com/office/drawing/2014/main" id="{A7D44E97-0F79-4FAF-B5F2-B4A555AABC9D}"/>
              </a:ext>
            </a:extLst>
          </p:cNvPr>
          <p:cNvSpPr txBox="1"/>
          <p:nvPr/>
        </p:nvSpPr>
        <p:spPr>
          <a:xfrm>
            <a:off x="5153890" y="5330455"/>
            <a:ext cx="3477491" cy="954107"/>
          </a:xfrm>
          <a:prstGeom prst="rect">
            <a:avLst/>
          </a:prstGeom>
          <a:noFill/>
        </p:spPr>
        <p:txBody>
          <a:bodyPr wrap="square" rtlCol="0">
            <a:spAutoFit/>
          </a:bodyPr>
          <a:lstStyle/>
          <a:p>
            <a:pPr algn="ctr"/>
            <a:r>
              <a:rPr lang="en-CA" sz="1400" dirty="0">
                <a:latin typeface="Franklin Gothic Book" panose="020B0503020102020204" pitchFamily="34" charset="0"/>
              </a:rPr>
              <a:t>Le </a:t>
            </a:r>
            <a:r>
              <a:rPr lang="en-CA" sz="1400" dirty="0" err="1">
                <a:latin typeface="Franklin Gothic Book" panose="020B0503020102020204" pitchFamily="34" charset="0"/>
              </a:rPr>
              <a:t>gouvernement</a:t>
            </a:r>
            <a:r>
              <a:rPr lang="en-CA" sz="1400" dirty="0">
                <a:latin typeface="Franklin Gothic Book" panose="020B0503020102020204" pitchFamily="34" charset="0"/>
              </a:rPr>
              <a:t> du Canada et le </a:t>
            </a:r>
            <a:r>
              <a:rPr lang="en-CA" sz="1400" dirty="0" err="1">
                <a:latin typeface="Franklin Gothic Book" panose="020B0503020102020204" pitchFamily="34" charset="0"/>
              </a:rPr>
              <a:t>gouvernement</a:t>
            </a:r>
            <a:r>
              <a:rPr lang="en-CA" sz="1400" dirty="0">
                <a:latin typeface="Franklin Gothic Book" panose="020B0503020102020204" pitchFamily="34" charset="0"/>
              </a:rPr>
              <a:t> de </a:t>
            </a:r>
            <a:r>
              <a:rPr lang="en-CA" sz="1400" dirty="0" err="1">
                <a:latin typeface="Franklin Gothic Book" panose="020B0503020102020204" pitchFamily="34" charset="0"/>
              </a:rPr>
              <a:t>votre</a:t>
            </a:r>
            <a:r>
              <a:rPr lang="en-CA" sz="1400" dirty="0">
                <a:latin typeface="Franklin Gothic Book" panose="020B0503020102020204" pitchFamily="34" charset="0"/>
              </a:rPr>
              <a:t> province </a:t>
            </a:r>
            <a:r>
              <a:rPr lang="en-CA" sz="1400" dirty="0" err="1">
                <a:latin typeface="Franklin Gothic Book" panose="020B0503020102020204" pitchFamily="34" charset="0"/>
              </a:rPr>
              <a:t>ou</a:t>
            </a:r>
            <a:r>
              <a:rPr lang="en-CA" sz="1400" dirty="0">
                <a:latin typeface="Franklin Gothic Book" panose="020B0503020102020204" pitchFamily="34" charset="0"/>
              </a:rPr>
              <a:t> </a:t>
            </a:r>
            <a:r>
              <a:rPr lang="en-CA" sz="1400" dirty="0" err="1">
                <a:latin typeface="Franklin Gothic Book" panose="020B0503020102020204" pitchFamily="34" charset="0"/>
              </a:rPr>
              <a:t>territoire</a:t>
            </a:r>
            <a:r>
              <a:rPr lang="en-CA" sz="1400" dirty="0">
                <a:latin typeface="Franklin Gothic Book" panose="020B0503020102020204" pitchFamily="34" charset="0"/>
              </a:rPr>
              <a:t> </a:t>
            </a:r>
            <a:r>
              <a:rPr lang="en-CA" sz="1400" dirty="0" err="1">
                <a:latin typeface="Franklin Gothic Book" panose="020B0503020102020204" pitchFamily="34" charset="0"/>
              </a:rPr>
              <a:t>partagent</a:t>
            </a:r>
            <a:r>
              <a:rPr lang="en-CA" sz="1400" dirty="0">
                <a:latin typeface="Franklin Gothic Book" panose="020B0503020102020204" pitchFamily="34" charset="0"/>
              </a:rPr>
              <a:t> </a:t>
            </a:r>
            <a:r>
              <a:rPr lang="en-CA" sz="1400" dirty="0" err="1">
                <a:latin typeface="Franklin Gothic Book" panose="020B0503020102020204" pitchFamily="34" charset="0"/>
              </a:rPr>
              <a:t>vos</a:t>
            </a:r>
            <a:r>
              <a:rPr lang="en-CA" sz="1400" dirty="0">
                <a:latin typeface="Franklin Gothic Book" panose="020B0503020102020204" pitchFamily="34" charset="0"/>
              </a:rPr>
              <a:t> </a:t>
            </a:r>
            <a:r>
              <a:rPr lang="en-CA" sz="1400" dirty="0" err="1">
                <a:latin typeface="Franklin Gothic Book" panose="020B0503020102020204" pitchFamily="34" charset="0"/>
              </a:rPr>
              <a:t>renseignements</a:t>
            </a:r>
            <a:r>
              <a:rPr lang="en-CA" sz="1400" dirty="0">
                <a:latin typeface="Franklin Gothic Book" panose="020B0503020102020204" pitchFamily="34" charset="0"/>
              </a:rPr>
              <a:t> </a:t>
            </a:r>
            <a:r>
              <a:rPr lang="en-CA" sz="1400" dirty="0" err="1">
                <a:latin typeface="Franklin Gothic Book" panose="020B0503020102020204" pitchFamily="34" charset="0"/>
              </a:rPr>
              <a:t>personnels</a:t>
            </a:r>
            <a:r>
              <a:rPr lang="en-CA" sz="1400" dirty="0">
                <a:latin typeface="Franklin Gothic Book" panose="020B0503020102020204" pitchFamily="34" charset="0"/>
              </a:rPr>
              <a:t> pour la prestation de services</a:t>
            </a:r>
          </a:p>
        </p:txBody>
      </p:sp>
      <p:sp>
        <p:nvSpPr>
          <p:cNvPr id="8" name="TextBox 7">
            <a:extLst>
              <a:ext uri="{FF2B5EF4-FFF2-40B4-BE49-F238E27FC236}">
                <a16:creationId xmlns:a16="http://schemas.microsoft.com/office/drawing/2014/main" id="{02B37470-13EC-4D88-B1A5-C727D42ABC77}"/>
              </a:ext>
            </a:extLst>
          </p:cNvPr>
          <p:cNvSpPr txBox="1"/>
          <p:nvPr/>
        </p:nvSpPr>
        <p:spPr>
          <a:xfrm>
            <a:off x="394284" y="1233041"/>
            <a:ext cx="3959954" cy="338554"/>
          </a:xfrm>
          <a:prstGeom prst="rect">
            <a:avLst/>
          </a:prstGeom>
          <a:noFill/>
        </p:spPr>
        <p:txBody>
          <a:bodyPr wrap="square" rtlCol="0">
            <a:spAutoFit/>
          </a:bodyPr>
          <a:lstStyle/>
          <a:p>
            <a:r>
              <a:rPr lang="en-CA" sz="1600" b="1" dirty="0">
                <a:solidFill>
                  <a:schemeClr val="tx1">
                    <a:lumMod val="65000"/>
                    <a:lumOff val="35000"/>
                  </a:schemeClr>
                </a:solidFill>
                <a:latin typeface="Franklin Gothic Book" panose="020B0503020102020204" pitchFamily="34" charset="0"/>
              </a:rPr>
              <a:t>Avec des </a:t>
            </a:r>
            <a:r>
              <a:rPr lang="en-CA" sz="1600" b="1" dirty="0" err="1">
                <a:solidFill>
                  <a:schemeClr val="tx1">
                    <a:lumMod val="65000"/>
                    <a:lumOff val="35000"/>
                  </a:schemeClr>
                </a:solidFill>
                <a:latin typeface="Franklin Gothic Book" panose="020B0503020102020204" pitchFamily="34" charset="0"/>
              </a:rPr>
              <a:t>ministères</a:t>
            </a:r>
            <a:r>
              <a:rPr lang="en-CA" sz="1600" b="1" dirty="0">
                <a:solidFill>
                  <a:schemeClr val="tx1">
                    <a:lumMod val="65000"/>
                    <a:lumOff val="35000"/>
                  </a:schemeClr>
                </a:solidFill>
                <a:latin typeface="Franklin Gothic Book" panose="020B0503020102020204" pitchFamily="34" charset="0"/>
              </a:rPr>
              <a:t> et </a:t>
            </a:r>
            <a:r>
              <a:rPr lang="en-CA" sz="1600" b="1" dirty="0" err="1">
                <a:solidFill>
                  <a:schemeClr val="tx1">
                    <a:lumMod val="65000"/>
                    <a:lumOff val="35000"/>
                  </a:schemeClr>
                </a:solidFill>
                <a:latin typeface="Franklin Gothic Book" panose="020B0503020102020204" pitchFamily="34" charset="0"/>
              </a:rPr>
              <a:t>organismes</a:t>
            </a:r>
            <a:r>
              <a:rPr lang="en-CA" sz="1600" b="1" dirty="0">
                <a:solidFill>
                  <a:schemeClr val="tx1">
                    <a:lumMod val="65000"/>
                    <a:lumOff val="35000"/>
                  </a:schemeClr>
                </a:solidFill>
                <a:latin typeface="Franklin Gothic Book" panose="020B0503020102020204" pitchFamily="34" charset="0"/>
              </a:rPr>
              <a:t> </a:t>
            </a:r>
            <a:r>
              <a:rPr lang="en-CA" sz="1600" b="1" dirty="0" err="1">
                <a:solidFill>
                  <a:schemeClr val="tx1">
                    <a:lumMod val="65000"/>
                    <a:lumOff val="35000"/>
                  </a:schemeClr>
                </a:solidFill>
                <a:latin typeface="Franklin Gothic Book" panose="020B0503020102020204" pitchFamily="34" charset="0"/>
              </a:rPr>
              <a:t>fédéraux</a:t>
            </a:r>
            <a:endParaRPr lang="en-CA" sz="1600" b="1" dirty="0">
              <a:solidFill>
                <a:schemeClr val="tx1">
                  <a:lumMod val="65000"/>
                  <a:lumOff val="35000"/>
                </a:schemeClr>
              </a:solidFill>
              <a:latin typeface="Franklin Gothic Book" panose="020B0503020102020204" pitchFamily="34" charset="0"/>
            </a:endParaRPr>
          </a:p>
        </p:txBody>
      </p:sp>
      <p:sp>
        <p:nvSpPr>
          <p:cNvPr id="10" name="TextBox 9">
            <a:extLst>
              <a:ext uri="{FF2B5EF4-FFF2-40B4-BE49-F238E27FC236}">
                <a16:creationId xmlns:a16="http://schemas.microsoft.com/office/drawing/2014/main" id="{2D630AD1-BFF5-456E-AD50-5038A0349895}"/>
              </a:ext>
            </a:extLst>
          </p:cNvPr>
          <p:cNvSpPr txBox="1"/>
          <p:nvPr/>
        </p:nvSpPr>
        <p:spPr>
          <a:xfrm>
            <a:off x="5566043" y="1229799"/>
            <a:ext cx="3183673" cy="338554"/>
          </a:xfrm>
          <a:prstGeom prst="rect">
            <a:avLst/>
          </a:prstGeom>
          <a:noFill/>
        </p:spPr>
        <p:txBody>
          <a:bodyPr wrap="square" rtlCol="0">
            <a:spAutoFit/>
          </a:bodyPr>
          <a:lstStyle/>
          <a:p>
            <a:r>
              <a:rPr lang="en-CA" sz="1600" b="1" dirty="0">
                <a:solidFill>
                  <a:schemeClr val="tx1">
                    <a:lumMod val="65000"/>
                    <a:lumOff val="35000"/>
                  </a:schemeClr>
                </a:solidFill>
                <a:latin typeface="Franklin Gothic Book" panose="020B0503020102020204" pitchFamily="34" charset="0"/>
              </a:rPr>
              <a:t>Avec les provinces et les </a:t>
            </a:r>
            <a:r>
              <a:rPr lang="en-CA" sz="1600" b="1" dirty="0" err="1">
                <a:solidFill>
                  <a:schemeClr val="tx1">
                    <a:lumMod val="65000"/>
                    <a:lumOff val="35000"/>
                  </a:schemeClr>
                </a:solidFill>
                <a:latin typeface="Franklin Gothic Book" panose="020B0503020102020204" pitchFamily="34" charset="0"/>
              </a:rPr>
              <a:t>territoires</a:t>
            </a:r>
            <a:endParaRPr lang="en-CA" sz="1600" b="1" dirty="0">
              <a:solidFill>
                <a:schemeClr val="tx1">
                  <a:lumMod val="65000"/>
                  <a:lumOff val="35000"/>
                </a:schemeClr>
              </a:solidFill>
              <a:latin typeface="Franklin Gothic Book" panose="020B0503020102020204" pitchFamily="34" charset="0"/>
            </a:endParaRPr>
          </a:p>
        </p:txBody>
      </p:sp>
    </p:spTree>
    <p:extLst>
      <p:ext uri="{BB962C8B-B14F-4D97-AF65-F5344CB8AC3E}">
        <p14:creationId xmlns:p14="http://schemas.microsoft.com/office/powerpoint/2010/main" val="1064117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257836"/>
            <a:ext cx="9144000" cy="600164"/>
          </a:xfrm>
          <a:prstGeom prst="rect">
            <a:avLst/>
          </a:prstGeom>
        </p:spPr>
        <p:txBody>
          <a:bodyPr wrap="square">
            <a:spAutoFit/>
          </a:bodyPr>
          <a:lstStyle/>
          <a:p>
            <a:pPr hangingPunct="0"/>
            <a:r>
              <a:rPr lang="en-CA" sz="1100" dirty="0">
                <a:latin typeface="Franklin Gothic Book" panose="020B0503020102020204" pitchFamily="34" charset="0"/>
                <a:ea typeface="Microsoft JhengHei" panose="020B0604030504040204" pitchFamily="34" charset="-120"/>
                <a:cs typeface="Arial" panose="020B0604020202020204" pitchFamily="34" charset="0"/>
              </a:rPr>
              <a:t>Q11. </a:t>
            </a:r>
            <a:r>
              <a:rPr lang="en-CA" sz="1100" dirty="0">
                <a:latin typeface="Franklin Gothic Book" panose="020B0503020102020204" pitchFamily="34" charset="0"/>
              </a:rPr>
              <a:t>In the future, Canadians may have the option of providing their personal information, like phone number, date of birth or home address, </a:t>
            </a:r>
            <a:r>
              <a:rPr lang="en-CA" sz="1100" u="sng" dirty="0">
                <a:latin typeface="Franklin Gothic Book" panose="020B0503020102020204" pitchFamily="34" charset="0"/>
              </a:rPr>
              <a:t>only once</a:t>
            </a:r>
            <a:r>
              <a:rPr lang="en-CA" sz="1100" dirty="0">
                <a:latin typeface="Franklin Gothic Book" panose="020B0503020102020204" pitchFamily="34" charset="0"/>
              </a:rPr>
              <a:t> in order to access services from all Government of Canada departments. Do you agree or disagree with this approach? Would that be strongly [agree / disagree] or moderately [agree / disagree]? </a:t>
            </a:r>
            <a:r>
              <a:rPr lang="en-US" sz="1100" dirty="0">
                <a:latin typeface="Franklin Gothic Book" panose="020B0503020102020204" pitchFamily="34" charset="0"/>
              </a:rPr>
              <a:t>Base: All respondents; n=2,500. DK/NR: 2%</a:t>
            </a:r>
            <a:endParaRPr lang="en-CA" sz="11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ext uri="{D42A27DB-BD31-4B8C-83A1-F6EECF244321}">
                <p14:modId xmlns:p14="http://schemas.microsoft.com/office/powerpoint/2010/main" val="1994025829"/>
              </p:ext>
            </p:extLst>
          </p:nvPr>
        </p:nvGraphicFramePr>
        <p:xfrm>
          <a:off x="140677" y="1192876"/>
          <a:ext cx="8862646" cy="447224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3000" b="1" dirty="0">
                <a:solidFill>
                  <a:schemeClr val="tx1">
                    <a:lumMod val="65000"/>
                    <a:lumOff val="35000"/>
                  </a:schemeClr>
                </a:solidFill>
                <a:latin typeface="Franklin Gothic Book" panose="020B0503020102020204" pitchFamily="34" charset="0"/>
              </a:rPr>
              <a:t>Support for “Tell Us Once” Approach to Service Delivery</a:t>
            </a:r>
          </a:p>
        </p:txBody>
      </p:sp>
    </p:spTree>
    <p:extLst>
      <p:ext uri="{BB962C8B-B14F-4D97-AF65-F5344CB8AC3E}">
        <p14:creationId xmlns:p14="http://schemas.microsoft.com/office/powerpoint/2010/main" val="2264253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23416"/>
            <a:ext cx="9144000" cy="600164"/>
          </a:xfrm>
          <a:prstGeom prst="rect">
            <a:avLst/>
          </a:prstGeom>
          <a:noFill/>
          <a:ln w="3175">
            <a:noFill/>
          </a:ln>
        </p:spPr>
        <p:txBody>
          <a:bodyPr wrap="square" rtlCol="0">
            <a:spAutoFit/>
          </a:bodyPr>
          <a:lstStyle/>
          <a:p>
            <a:r>
              <a:rPr lang="en-CA" sz="1100" dirty="0">
                <a:latin typeface="Franklin Gothic Book" panose="020B0503020102020204" pitchFamily="34" charset="0"/>
              </a:rPr>
              <a:t>Q12A/B. I’m now going to describe to you </a:t>
            </a:r>
            <a:r>
              <a:rPr lang="en-CA" sz="1100" u="sng" dirty="0">
                <a:latin typeface="Franklin Gothic Book" panose="020B0503020102020204" pitchFamily="34" charset="0"/>
              </a:rPr>
              <a:t>two</a:t>
            </a:r>
            <a:r>
              <a:rPr lang="en-CA" sz="1100" dirty="0">
                <a:latin typeface="Franklin Gothic Book" panose="020B0503020102020204" pitchFamily="34" charset="0"/>
              </a:rPr>
              <a:t> examples of how service delivery could work. For each one, I’d like you to tell me whether or not you are comfortable with the approach, using a scale from 1 to 5, where “1” is not at all comfortable, and “5” is very comfortable. </a:t>
            </a:r>
          </a:p>
          <a:p>
            <a:r>
              <a:rPr lang="en-US" sz="1100" dirty="0">
                <a:latin typeface="Franklin Gothic Book" panose="020B0503020102020204" pitchFamily="34" charset="0"/>
              </a:rPr>
              <a:t>Base: All respondents; n=2,500. DK/NR: &lt;0.5% - 1%</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850" b="1" dirty="0">
                <a:solidFill>
                  <a:schemeClr val="tx1">
                    <a:lumMod val="65000"/>
                    <a:lumOff val="35000"/>
                  </a:schemeClr>
                </a:solidFill>
                <a:latin typeface="Franklin Gothic Book" panose="020B0503020102020204" pitchFamily="34" charset="0"/>
              </a:rPr>
              <a:t>Comfort with GC </a:t>
            </a:r>
            <a:r>
              <a:rPr lang="en-CA" sz="2800" b="1" dirty="0">
                <a:solidFill>
                  <a:schemeClr val="tx1">
                    <a:lumMod val="65000"/>
                    <a:lumOff val="35000"/>
                  </a:schemeClr>
                </a:solidFill>
                <a:latin typeface="Franklin Gothic Book" panose="020B0503020102020204" pitchFamily="34" charset="0"/>
              </a:rPr>
              <a:t>Sharing of Personal information</a:t>
            </a:r>
            <a:endParaRPr lang="en-CA" sz="285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067A050C-C3A4-4540-BE9A-936F7DA8EC30}"/>
              </a:ext>
            </a:extLst>
          </p:cNvPr>
          <p:cNvGraphicFramePr/>
          <p:nvPr>
            <p:extLst>
              <p:ext uri="{D42A27DB-BD31-4B8C-83A1-F6EECF244321}">
                <p14:modId xmlns:p14="http://schemas.microsoft.com/office/powerpoint/2010/main" val="1208284866"/>
              </p:ext>
            </p:extLst>
          </p:nvPr>
        </p:nvGraphicFramePr>
        <p:xfrm>
          <a:off x="0" y="637719"/>
          <a:ext cx="9144000" cy="522275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7BBF4A2C-EF81-47B6-9474-277E11A910B0}"/>
              </a:ext>
            </a:extLst>
          </p:cNvPr>
          <p:cNvSpPr txBox="1"/>
          <p:nvPr/>
        </p:nvSpPr>
        <p:spPr>
          <a:xfrm>
            <a:off x="53515" y="5204618"/>
            <a:ext cx="4449213" cy="861774"/>
          </a:xfrm>
          <a:prstGeom prst="rect">
            <a:avLst/>
          </a:prstGeom>
          <a:noFill/>
        </p:spPr>
        <p:txBody>
          <a:bodyPr wrap="square" rtlCol="0">
            <a:spAutoFit/>
          </a:bodyPr>
          <a:lstStyle/>
          <a:p>
            <a:pPr lvl="0" algn="ctr"/>
            <a:r>
              <a:rPr lang="fr-CA" sz="1000" dirty="0">
                <a:latin typeface="Franklin Gothic Book" panose="020B0503020102020204" pitchFamily="34" charset="0"/>
              </a:rPr>
              <a:t>Vous pourriez avoir un seul compte pour le gouvernement du Canada. Ce compte vous permettrait d’accéder à tous les services fédéraux. Tous les changements que vous apporteriez aux renseignements personnels associés à ce compte seraient communiqués automatiquement aux autres services fédéraux. </a:t>
            </a:r>
            <a:endParaRPr lang="en-CA" sz="1000" dirty="0">
              <a:latin typeface="Franklin Gothic Book" panose="020B0503020102020204" pitchFamily="34" charset="0"/>
            </a:endParaRPr>
          </a:p>
        </p:txBody>
      </p:sp>
      <p:sp>
        <p:nvSpPr>
          <p:cNvPr id="9" name="TextBox 8">
            <a:extLst>
              <a:ext uri="{FF2B5EF4-FFF2-40B4-BE49-F238E27FC236}">
                <a16:creationId xmlns:a16="http://schemas.microsoft.com/office/drawing/2014/main" id="{A7D44E97-0F79-4FAF-B5F2-B4A555AABC9D}"/>
              </a:ext>
            </a:extLst>
          </p:cNvPr>
          <p:cNvSpPr txBox="1"/>
          <p:nvPr/>
        </p:nvSpPr>
        <p:spPr>
          <a:xfrm>
            <a:off x="4286774" y="5154217"/>
            <a:ext cx="4857226" cy="1015663"/>
          </a:xfrm>
          <a:prstGeom prst="rect">
            <a:avLst/>
          </a:prstGeom>
          <a:noFill/>
        </p:spPr>
        <p:txBody>
          <a:bodyPr wrap="square" rtlCol="0">
            <a:spAutoFit/>
          </a:bodyPr>
          <a:lstStyle/>
          <a:p>
            <a:pPr algn="ctr"/>
            <a:r>
              <a:rPr lang="fr-CA" sz="1000" dirty="0">
                <a:latin typeface="Franklin Gothic Book" panose="020B0503020102020204" pitchFamily="34" charset="0"/>
              </a:rPr>
              <a:t>Le seul compte que vous auriez pour le gouvernement du Canada pourrait être lié au gouvernement de votre </a:t>
            </a:r>
            <a:r>
              <a:rPr lang="fr-CA" sz="1000" u="sng" dirty="0">
                <a:latin typeface="Franklin Gothic Book" panose="020B0503020102020204" pitchFamily="34" charset="0"/>
              </a:rPr>
              <a:t>province</a:t>
            </a:r>
            <a:r>
              <a:rPr lang="fr-CA" sz="1000" dirty="0">
                <a:latin typeface="Franklin Gothic Book" panose="020B0503020102020204" pitchFamily="34" charset="0"/>
              </a:rPr>
              <a:t> / </a:t>
            </a:r>
            <a:r>
              <a:rPr lang="fr-CA" sz="1000" u="sng" dirty="0">
                <a:latin typeface="Franklin Gothic Book" panose="020B0503020102020204" pitchFamily="34" charset="0"/>
              </a:rPr>
              <a:t>territoire</a:t>
            </a:r>
            <a:r>
              <a:rPr lang="fr-CA" sz="1000" dirty="0">
                <a:latin typeface="Franklin Gothic Book" panose="020B0503020102020204" pitchFamily="34" charset="0"/>
              </a:rPr>
              <a:t>. Tous les changements que vous apporteriez au compte du gouvernement du Canada seraient communiqués automatiquement au gouvernement de votre</a:t>
            </a:r>
            <a:r>
              <a:rPr lang="fr-CA" sz="1000" b="1" dirty="0">
                <a:latin typeface="Franklin Gothic Book" panose="020B0503020102020204" pitchFamily="34" charset="0"/>
              </a:rPr>
              <a:t> </a:t>
            </a:r>
            <a:r>
              <a:rPr lang="fr-CA" sz="1000" u="sng" dirty="0">
                <a:latin typeface="Franklin Gothic Book" panose="020B0503020102020204" pitchFamily="34" charset="0"/>
              </a:rPr>
              <a:t>province</a:t>
            </a:r>
            <a:r>
              <a:rPr lang="fr-CA" sz="1000" dirty="0">
                <a:latin typeface="Franklin Gothic Book" panose="020B0503020102020204" pitchFamily="34" charset="0"/>
              </a:rPr>
              <a:t> / </a:t>
            </a:r>
            <a:r>
              <a:rPr lang="fr-CA" sz="1000" u="sng" dirty="0">
                <a:latin typeface="Franklin Gothic Book" panose="020B0503020102020204" pitchFamily="34" charset="0"/>
              </a:rPr>
              <a:t>territoire</a:t>
            </a:r>
            <a:r>
              <a:rPr lang="fr-CA" sz="1000" dirty="0">
                <a:latin typeface="Franklin Gothic Book" panose="020B0503020102020204" pitchFamily="34" charset="0"/>
              </a:rPr>
              <a:t>. De façon semblable, tous les changements que vous feriez avec le gouvernement de votre </a:t>
            </a:r>
            <a:r>
              <a:rPr lang="fr-CA" sz="1000" u="sng" dirty="0">
                <a:latin typeface="Franklin Gothic Book" panose="020B0503020102020204" pitchFamily="34" charset="0"/>
              </a:rPr>
              <a:t>province</a:t>
            </a:r>
            <a:r>
              <a:rPr lang="fr-CA" sz="1000" dirty="0">
                <a:latin typeface="Franklin Gothic Book" panose="020B0503020102020204" pitchFamily="34" charset="0"/>
              </a:rPr>
              <a:t> / </a:t>
            </a:r>
            <a:r>
              <a:rPr lang="fr-CA" sz="1000" u="sng" dirty="0">
                <a:latin typeface="Franklin Gothic Book" panose="020B0503020102020204" pitchFamily="34" charset="0"/>
              </a:rPr>
              <a:t>territoire</a:t>
            </a:r>
            <a:r>
              <a:rPr lang="fr-CA" sz="1000" dirty="0">
                <a:latin typeface="Franklin Gothic Book" panose="020B0503020102020204" pitchFamily="34" charset="0"/>
              </a:rPr>
              <a:t> seraient communiqués au gouvernement du Canada.</a:t>
            </a:r>
            <a:endParaRPr lang="en-CA" sz="1000" dirty="0">
              <a:latin typeface="Franklin Gothic Book" panose="020B0503020102020204" pitchFamily="34" charset="0"/>
            </a:endParaRPr>
          </a:p>
        </p:txBody>
      </p:sp>
      <p:sp>
        <p:nvSpPr>
          <p:cNvPr id="2" name="TextBox 1">
            <a:extLst>
              <a:ext uri="{FF2B5EF4-FFF2-40B4-BE49-F238E27FC236}">
                <a16:creationId xmlns:a16="http://schemas.microsoft.com/office/drawing/2014/main" id="{82F05E6B-9424-4258-BBA5-EE3BD83278F0}"/>
              </a:ext>
            </a:extLst>
          </p:cNvPr>
          <p:cNvSpPr txBox="1"/>
          <p:nvPr/>
        </p:nvSpPr>
        <p:spPr>
          <a:xfrm>
            <a:off x="360219" y="1232336"/>
            <a:ext cx="3994963" cy="338554"/>
          </a:xfrm>
          <a:prstGeom prst="rect">
            <a:avLst/>
          </a:prstGeom>
          <a:noFill/>
        </p:spPr>
        <p:txBody>
          <a:bodyPr wrap="square" rtlCol="0">
            <a:spAutoFit/>
          </a:bodyPr>
          <a:lstStyle/>
          <a:p>
            <a:r>
              <a:rPr lang="en-CA" sz="1600" b="1" dirty="0">
                <a:solidFill>
                  <a:schemeClr val="tx1">
                    <a:lumMod val="65000"/>
                    <a:lumOff val="35000"/>
                  </a:schemeClr>
                </a:solidFill>
                <a:latin typeface="Franklin Gothic Book" panose="020B0503020102020204" pitchFamily="34" charset="0"/>
              </a:rPr>
              <a:t>Avec les </a:t>
            </a:r>
            <a:r>
              <a:rPr lang="en-CA" sz="1600" b="1" dirty="0" err="1">
                <a:solidFill>
                  <a:schemeClr val="tx1">
                    <a:lumMod val="65000"/>
                    <a:lumOff val="35000"/>
                  </a:schemeClr>
                </a:solidFill>
                <a:latin typeface="Franklin Gothic Book" panose="020B0503020102020204" pitchFamily="34" charset="0"/>
              </a:rPr>
              <a:t>ministères</a:t>
            </a:r>
            <a:r>
              <a:rPr lang="en-CA" sz="1600" b="1" dirty="0">
                <a:solidFill>
                  <a:schemeClr val="tx1">
                    <a:lumMod val="65000"/>
                    <a:lumOff val="35000"/>
                  </a:schemeClr>
                </a:solidFill>
                <a:latin typeface="Franklin Gothic Book" panose="020B0503020102020204" pitchFamily="34" charset="0"/>
              </a:rPr>
              <a:t> et </a:t>
            </a:r>
            <a:r>
              <a:rPr lang="en-CA" sz="1600" b="1" dirty="0" err="1">
                <a:solidFill>
                  <a:schemeClr val="tx1">
                    <a:lumMod val="65000"/>
                    <a:lumOff val="35000"/>
                  </a:schemeClr>
                </a:solidFill>
                <a:latin typeface="Franklin Gothic Book" panose="020B0503020102020204" pitchFamily="34" charset="0"/>
              </a:rPr>
              <a:t>organismes</a:t>
            </a:r>
            <a:r>
              <a:rPr lang="en-CA" sz="1600" b="1" dirty="0">
                <a:solidFill>
                  <a:schemeClr val="tx1">
                    <a:lumMod val="65000"/>
                    <a:lumOff val="35000"/>
                  </a:schemeClr>
                </a:solidFill>
                <a:latin typeface="Franklin Gothic Book" panose="020B0503020102020204" pitchFamily="34" charset="0"/>
              </a:rPr>
              <a:t> </a:t>
            </a:r>
            <a:r>
              <a:rPr lang="en-CA" sz="1600" b="1" dirty="0" err="1">
                <a:solidFill>
                  <a:schemeClr val="tx1">
                    <a:lumMod val="65000"/>
                    <a:lumOff val="35000"/>
                  </a:schemeClr>
                </a:solidFill>
                <a:latin typeface="Franklin Gothic Book" panose="020B0503020102020204" pitchFamily="34" charset="0"/>
              </a:rPr>
              <a:t>fédéraux</a:t>
            </a:r>
            <a:endParaRPr lang="en-CA" sz="1600" b="1" dirty="0">
              <a:solidFill>
                <a:schemeClr val="tx1">
                  <a:lumMod val="65000"/>
                  <a:lumOff val="35000"/>
                </a:schemeClr>
              </a:solidFill>
              <a:latin typeface="Franklin Gothic Book" panose="020B0503020102020204" pitchFamily="34" charset="0"/>
            </a:endParaRPr>
          </a:p>
        </p:txBody>
      </p:sp>
      <p:sp>
        <p:nvSpPr>
          <p:cNvPr id="8" name="TextBox 7">
            <a:extLst>
              <a:ext uri="{FF2B5EF4-FFF2-40B4-BE49-F238E27FC236}">
                <a16:creationId xmlns:a16="http://schemas.microsoft.com/office/drawing/2014/main" id="{DAB16FDE-01A0-481F-8CA0-E4EE72641D5C}"/>
              </a:ext>
            </a:extLst>
          </p:cNvPr>
          <p:cNvSpPr txBox="1"/>
          <p:nvPr/>
        </p:nvSpPr>
        <p:spPr>
          <a:xfrm>
            <a:off x="5638871" y="1260617"/>
            <a:ext cx="3144910" cy="338554"/>
          </a:xfrm>
          <a:prstGeom prst="rect">
            <a:avLst/>
          </a:prstGeom>
          <a:noFill/>
        </p:spPr>
        <p:txBody>
          <a:bodyPr wrap="square" rtlCol="0">
            <a:spAutoFit/>
          </a:bodyPr>
          <a:lstStyle/>
          <a:p>
            <a:r>
              <a:rPr lang="en-CA" sz="1600" b="1" dirty="0">
                <a:solidFill>
                  <a:schemeClr val="tx1">
                    <a:lumMod val="65000"/>
                    <a:lumOff val="35000"/>
                  </a:schemeClr>
                </a:solidFill>
                <a:latin typeface="Franklin Gothic Book" panose="020B0503020102020204" pitchFamily="34" charset="0"/>
              </a:rPr>
              <a:t>Avec les provinces et les </a:t>
            </a:r>
            <a:r>
              <a:rPr lang="en-CA" sz="1600" b="1" dirty="0" err="1">
                <a:solidFill>
                  <a:schemeClr val="tx1">
                    <a:lumMod val="65000"/>
                    <a:lumOff val="35000"/>
                  </a:schemeClr>
                </a:solidFill>
                <a:latin typeface="Franklin Gothic Book" panose="020B0503020102020204" pitchFamily="34" charset="0"/>
              </a:rPr>
              <a:t>territoires</a:t>
            </a:r>
            <a:endParaRPr lang="en-CA" sz="1600" b="1" dirty="0">
              <a:solidFill>
                <a:schemeClr val="tx1">
                  <a:lumMod val="65000"/>
                  <a:lumOff val="35000"/>
                </a:schemeClr>
              </a:solidFill>
              <a:latin typeface="Franklin Gothic Book" panose="020B0503020102020204" pitchFamily="34" charset="0"/>
            </a:endParaRPr>
          </a:p>
        </p:txBody>
      </p:sp>
    </p:spTree>
    <p:extLst>
      <p:ext uri="{BB962C8B-B14F-4D97-AF65-F5344CB8AC3E}">
        <p14:creationId xmlns:p14="http://schemas.microsoft.com/office/powerpoint/2010/main" val="3445160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11135" y="6211669"/>
            <a:ext cx="9144000" cy="646331"/>
          </a:xfrm>
          <a:prstGeom prst="rect">
            <a:avLst/>
          </a:prstGeom>
        </p:spPr>
        <p:txBody>
          <a:bodyPr wrap="square">
            <a:spAutoFit/>
          </a:bodyPr>
          <a:lstStyle/>
          <a:p>
            <a:pPr hangingPunct="0"/>
            <a:r>
              <a:rPr lang="en-CA" sz="1200" dirty="0">
                <a:latin typeface="Franklin Gothic Book" panose="020B0503020102020204" pitchFamily="34" charset="0"/>
                <a:ea typeface="Microsoft JhengHei" panose="020B0604030504040204" pitchFamily="34" charset="-120"/>
                <a:cs typeface="Arial" panose="020B0604020202020204" pitchFamily="34" charset="0"/>
              </a:rPr>
              <a:t>Q13. </a:t>
            </a:r>
            <a:r>
              <a:rPr lang="en-US" sz="1200" dirty="0">
                <a:latin typeface="Franklin Gothic Book" panose="020B0503020102020204" pitchFamily="34" charset="0"/>
              </a:rPr>
              <a:t>When one Government of Canada department collects personal information from you, how would you want to be asked to give your permission for this information to be shared with other departments to deliver different government services to you? </a:t>
            </a:r>
          </a:p>
          <a:p>
            <a:pPr hangingPunct="0"/>
            <a:r>
              <a:rPr lang="en-US" sz="1200" dirty="0">
                <a:latin typeface="Franklin Gothic Book" panose="020B0503020102020204" pitchFamily="34" charset="0"/>
              </a:rPr>
              <a:t>Base: All respondents; n=2,500. DK/NR: 1%</a:t>
            </a:r>
            <a:endParaRPr lang="en-CA" sz="12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ext uri="{D42A27DB-BD31-4B8C-83A1-F6EECF244321}">
                <p14:modId xmlns:p14="http://schemas.microsoft.com/office/powerpoint/2010/main" val="2487096994"/>
              </p:ext>
            </p:extLst>
          </p:nvPr>
        </p:nvGraphicFramePr>
        <p:xfrm>
          <a:off x="197963" y="1583703"/>
          <a:ext cx="9500790" cy="4627966"/>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2">
            <a:extLst>
              <a:ext uri="{FF2B5EF4-FFF2-40B4-BE49-F238E27FC236}">
                <a16:creationId xmlns:a16="http://schemas.microsoft.com/office/drawing/2014/main" id="{2C2C01A0-E733-4227-A9A3-759DC7629880}"/>
              </a:ext>
            </a:extLst>
          </p:cNvPr>
          <p:cNvSpPr txBox="1"/>
          <p:nvPr/>
        </p:nvSpPr>
        <p:spPr>
          <a:xfrm>
            <a:off x="197964" y="761203"/>
            <a:ext cx="8748074" cy="120032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hangingPunct="0"/>
            <a:r>
              <a:rPr lang="fr-CA" sz="1800" i="1" dirty="0">
                <a:latin typeface="Franklin Gothic Book" panose="020B0503020102020204" pitchFamily="34" charset="0"/>
              </a:rPr>
              <a:t>Lorsqu’un ministère du gouvernement du Canada recueille des renseignements personnels, à quelle fréquence aimeriez-vous que l’on vous demande la permission de communiquer ces renseignements à d’autres ministères afin de recevoir différents services gouvernementaux</a:t>
            </a:r>
            <a:r>
              <a:rPr lang="en-US" sz="1800" i="1" dirty="0">
                <a:latin typeface="Franklin Gothic Book" panose="020B0503020102020204" pitchFamily="34" charset="0"/>
              </a:rPr>
              <a:t>? </a:t>
            </a:r>
          </a:p>
        </p:txBody>
      </p:sp>
      <p:sp>
        <p:nvSpPr>
          <p:cNvPr id="6" name="Title 1">
            <a:extLst>
              <a:ext uri="{FF2B5EF4-FFF2-40B4-BE49-F238E27FC236}">
                <a16:creationId xmlns:a16="http://schemas.microsoft.com/office/drawing/2014/main" id="{517ED69C-CAAC-45F5-B948-68413E338BA4}"/>
              </a:ext>
            </a:extLst>
          </p:cNvPr>
          <p:cNvSpPr txBox="1">
            <a:spLocks/>
          </p:cNvSpPr>
          <p:nvPr/>
        </p:nvSpPr>
        <p:spPr>
          <a:xfrm>
            <a:off x="0" y="5805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600" b="1" dirty="0">
                <a:solidFill>
                  <a:schemeClr val="tx1">
                    <a:lumMod val="65000"/>
                    <a:lumOff val="35000"/>
                  </a:schemeClr>
                </a:solidFill>
                <a:latin typeface="Franklin Gothic Book" panose="020B0503020102020204" pitchFamily="34" charset="0"/>
              </a:rPr>
              <a:t>Preferred Approach to Providing Consent for Information Sharing</a:t>
            </a:r>
          </a:p>
        </p:txBody>
      </p:sp>
    </p:spTree>
    <p:extLst>
      <p:ext uri="{BB962C8B-B14F-4D97-AF65-F5344CB8AC3E}">
        <p14:creationId xmlns:p14="http://schemas.microsoft.com/office/powerpoint/2010/main" val="185129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FB0E3BE-91DF-4A03-857D-9BACEBBD527E}"/>
              </a:ext>
            </a:extLst>
          </p:cNvPr>
          <p:cNvSpPr txBox="1"/>
          <p:nvPr/>
        </p:nvSpPr>
        <p:spPr>
          <a:xfrm>
            <a:off x="0" y="6273784"/>
            <a:ext cx="9144000" cy="646331"/>
          </a:xfrm>
          <a:prstGeom prst="rect">
            <a:avLst/>
          </a:prstGeom>
          <a:noFill/>
          <a:ln w="3175">
            <a:noFill/>
          </a:ln>
        </p:spPr>
        <p:txBody>
          <a:bodyPr wrap="square" rtlCol="0">
            <a:spAutoFit/>
          </a:bodyPr>
          <a:lstStyle/>
          <a:p>
            <a:r>
              <a:rPr lang="en-CA" sz="1200" dirty="0" err="1">
                <a:latin typeface="Franklin Gothic Book" panose="020B0503020102020204" pitchFamily="34" charset="0"/>
              </a:rPr>
              <a:t>Q14</a:t>
            </a:r>
            <a:r>
              <a:rPr lang="en-CA" sz="1200" dirty="0">
                <a:latin typeface="Franklin Gothic Book" panose="020B0503020102020204" pitchFamily="34" charset="0"/>
              </a:rPr>
              <a:t>. </a:t>
            </a:r>
            <a:r>
              <a:rPr lang="en-US" sz="1200" dirty="0">
                <a:latin typeface="Franklin Gothic Book" panose="020B0503020102020204" pitchFamily="34" charset="0"/>
              </a:rPr>
              <a:t>In your view, what would be</a:t>
            </a:r>
            <a:r>
              <a:rPr lang="en-CA" sz="1200" dirty="0">
                <a:latin typeface="Franklin Gothic Book" panose="020B0503020102020204" pitchFamily="34" charset="0"/>
              </a:rPr>
              <a:t> the main advantage, if any, of the provincial / territorial and federal governments sharing information as part of service delivery? </a:t>
            </a:r>
          </a:p>
          <a:p>
            <a:r>
              <a:rPr lang="en-US" sz="1200" dirty="0">
                <a:latin typeface="Franklin Gothic Book" panose="020B0503020102020204" pitchFamily="34" charset="0"/>
              </a:rPr>
              <a:t>Base: All respondents; n=2,500. [Multiple responses accepted.]</a:t>
            </a:r>
          </a:p>
        </p:txBody>
      </p:sp>
      <p:sp>
        <p:nvSpPr>
          <p:cNvPr id="8" name="Title 1">
            <a:extLst>
              <a:ext uri="{FF2B5EF4-FFF2-40B4-BE49-F238E27FC236}">
                <a16:creationId xmlns:a16="http://schemas.microsoft.com/office/drawing/2014/main" id="{77D943F8-8F46-43D4-AD8E-145253EF1270}"/>
              </a:ext>
            </a:extLst>
          </p:cNvPr>
          <p:cNvSpPr txBox="1">
            <a:spLocks/>
          </p:cNvSpPr>
          <p:nvPr/>
        </p:nvSpPr>
        <p:spPr>
          <a:xfrm>
            <a:off x="0" y="58053"/>
            <a:ext cx="9144000" cy="505677"/>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400" b="1" dirty="0">
                <a:solidFill>
                  <a:srgbClr val="595958"/>
                </a:solidFill>
                <a:latin typeface="Franklin Gothic Book" panose="020B0503020102020204" pitchFamily="34" charset="0"/>
              </a:rPr>
              <a:t>Advantages of Information Sharing between Federal and P/T Govts. </a:t>
            </a:r>
            <a:endParaRPr lang="en-CA" sz="2400" b="1" dirty="0">
              <a:solidFill>
                <a:schemeClr val="tx1">
                  <a:lumMod val="65000"/>
                  <a:lumOff val="35000"/>
                </a:schemeClr>
              </a:solidFill>
              <a:latin typeface="Franklin Gothic Book" panose="020B0503020102020204" pitchFamily="34" charset="0"/>
            </a:endParaRPr>
          </a:p>
        </p:txBody>
      </p:sp>
      <p:graphicFrame>
        <p:nvGraphicFramePr>
          <p:cNvPr id="9" name="Chart 8">
            <a:extLst>
              <a:ext uri="{FF2B5EF4-FFF2-40B4-BE49-F238E27FC236}">
                <a16:creationId xmlns:a16="http://schemas.microsoft.com/office/drawing/2014/main" id="{C065124A-B227-452E-862B-64A9F4227B77}"/>
              </a:ext>
            </a:extLst>
          </p:cNvPr>
          <p:cNvGraphicFramePr/>
          <p:nvPr>
            <p:extLst>
              <p:ext uri="{D42A27DB-BD31-4B8C-83A1-F6EECF244321}">
                <p14:modId xmlns:p14="http://schemas.microsoft.com/office/powerpoint/2010/main" val="4126550278"/>
              </p:ext>
            </p:extLst>
          </p:nvPr>
        </p:nvGraphicFramePr>
        <p:xfrm>
          <a:off x="103749" y="726284"/>
          <a:ext cx="8936502" cy="52492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70612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C065124A-B227-452E-862B-64A9F4227B77}"/>
              </a:ext>
            </a:extLst>
          </p:cNvPr>
          <p:cNvGraphicFramePr/>
          <p:nvPr>
            <p:extLst>
              <p:ext uri="{D42A27DB-BD31-4B8C-83A1-F6EECF244321}">
                <p14:modId xmlns:p14="http://schemas.microsoft.com/office/powerpoint/2010/main" val="3785173672"/>
              </p:ext>
            </p:extLst>
          </p:nvPr>
        </p:nvGraphicFramePr>
        <p:xfrm>
          <a:off x="103749" y="920493"/>
          <a:ext cx="8936502" cy="5249242"/>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a:extLst>
              <a:ext uri="{FF2B5EF4-FFF2-40B4-BE49-F238E27FC236}">
                <a16:creationId xmlns:a16="http://schemas.microsoft.com/office/drawing/2014/main" id="{AAD428D8-DE5B-4AC1-8E5D-1FAE69F88A15}"/>
              </a:ext>
            </a:extLst>
          </p:cNvPr>
          <p:cNvSpPr txBox="1">
            <a:spLocks/>
          </p:cNvSpPr>
          <p:nvPr/>
        </p:nvSpPr>
        <p:spPr>
          <a:xfrm>
            <a:off x="0" y="48678"/>
            <a:ext cx="9144000" cy="505677"/>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300" b="1" dirty="0">
                <a:solidFill>
                  <a:srgbClr val="595958"/>
                </a:solidFill>
                <a:latin typeface="Franklin Gothic Book" panose="020B0503020102020204" pitchFamily="34" charset="0"/>
              </a:rPr>
              <a:t>Disadvantages of Information Sharing between Federal and P/T Govts. </a:t>
            </a:r>
            <a:endParaRPr lang="en-CA" sz="2300" b="1" dirty="0">
              <a:solidFill>
                <a:schemeClr val="tx1">
                  <a:lumMod val="65000"/>
                  <a:lumOff val="35000"/>
                </a:schemeClr>
              </a:solidFill>
              <a:latin typeface="Franklin Gothic Book" panose="020B0503020102020204" pitchFamily="34" charset="0"/>
            </a:endParaRPr>
          </a:p>
          <a:p>
            <a:r>
              <a:rPr lang="en-CA" sz="2300" b="1" dirty="0">
                <a:solidFill>
                  <a:srgbClr val="595958"/>
                </a:solidFill>
                <a:latin typeface="Franklin Gothic Book" panose="020B0503020102020204" pitchFamily="34" charset="0"/>
              </a:rPr>
              <a:t> </a:t>
            </a:r>
            <a:endParaRPr lang="en-CA" sz="2300" b="1" dirty="0">
              <a:solidFill>
                <a:schemeClr val="tx1">
                  <a:lumMod val="65000"/>
                  <a:lumOff val="35000"/>
                </a:schemeClr>
              </a:solidFill>
              <a:latin typeface="Franklin Gothic Book" panose="020B0503020102020204" pitchFamily="34" charset="0"/>
            </a:endParaRPr>
          </a:p>
        </p:txBody>
      </p:sp>
      <p:sp>
        <p:nvSpPr>
          <p:cNvPr id="6" name="TextBox 5">
            <a:extLst>
              <a:ext uri="{FF2B5EF4-FFF2-40B4-BE49-F238E27FC236}">
                <a16:creationId xmlns:a16="http://schemas.microsoft.com/office/drawing/2014/main" id="{69096C40-5099-4742-BAF6-BA935E651F02}"/>
              </a:ext>
            </a:extLst>
          </p:cNvPr>
          <p:cNvSpPr txBox="1"/>
          <p:nvPr/>
        </p:nvSpPr>
        <p:spPr>
          <a:xfrm>
            <a:off x="0" y="6207798"/>
            <a:ext cx="9144000" cy="646331"/>
          </a:xfrm>
          <a:prstGeom prst="rect">
            <a:avLst/>
          </a:prstGeom>
          <a:noFill/>
          <a:ln w="3175">
            <a:noFill/>
          </a:ln>
        </p:spPr>
        <p:txBody>
          <a:bodyPr wrap="square" rtlCol="0">
            <a:spAutoFit/>
          </a:bodyPr>
          <a:lstStyle/>
          <a:p>
            <a:r>
              <a:rPr lang="en-CA" sz="1200" dirty="0" err="1">
                <a:latin typeface="Franklin Gothic Book" panose="020B0503020102020204" pitchFamily="34" charset="0"/>
              </a:rPr>
              <a:t>Q15</a:t>
            </a:r>
            <a:r>
              <a:rPr lang="en-CA" sz="1200" dirty="0">
                <a:latin typeface="Franklin Gothic Book" panose="020B0503020102020204" pitchFamily="34" charset="0"/>
              </a:rPr>
              <a:t>. What would be the main disadvantage, if any, of the provincial / territorial and federal governments sharing this type of information as part of service delivery? </a:t>
            </a:r>
          </a:p>
          <a:p>
            <a:r>
              <a:rPr lang="en-US" sz="1200" dirty="0">
                <a:latin typeface="Franklin Gothic Book" panose="020B0503020102020204" pitchFamily="34" charset="0"/>
              </a:rPr>
              <a:t>Base: All respondents; n=2,500. [Multiple responses accepted.]</a:t>
            </a:r>
          </a:p>
        </p:txBody>
      </p:sp>
    </p:spTree>
    <p:extLst>
      <p:ext uri="{BB962C8B-B14F-4D97-AF65-F5344CB8AC3E}">
        <p14:creationId xmlns:p14="http://schemas.microsoft.com/office/powerpoint/2010/main" val="3213567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CE84E-7B80-46FA-A62F-335D7084C73C}"/>
              </a:ext>
            </a:extLst>
          </p:cNvPr>
          <p:cNvSpPr>
            <a:spLocks noGrp="1"/>
          </p:cNvSpPr>
          <p:nvPr>
            <p:ph type="title"/>
          </p:nvPr>
        </p:nvSpPr>
        <p:spPr>
          <a:xfrm>
            <a:off x="0" y="-4"/>
            <a:ext cx="9144000" cy="661185"/>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800" b="1" dirty="0">
                <a:solidFill>
                  <a:schemeClr val="tx1">
                    <a:lumMod val="65000"/>
                    <a:lumOff val="35000"/>
                  </a:schemeClr>
                </a:solidFill>
                <a:latin typeface="Franklin Gothic Book" panose="020B0503020102020204" pitchFamily="34" charset="0"/>
              </a:rPr>
              <a:t>Trust in Protection of Personal Information by Organization</a:t>
            </a:r>
          </a:p>
        </p:txBody>
      </p:sp>
      <p:graphicFrame>
        <p:nvGraphicFramePr>
          <p:cNvPr id="5" name="Chart 4">
            <a:extLst>
              <a:ext uri="{FF2B5EF4-FFF2-40B4-BE49-F238E27FC236}">
                <a16:creationId xmlns:a16="http://schemas.microsoft.com/office/drawing/2014/main" id="{87C8195A-E1F4-4E15-92F5-610EC5CA3F24}"/>
              </a:ext>
            </a:extLst>
          </p:cNvPr>
          <p:cNvGraphicFramePr/>
          <p:nvPr>
            <p:extLst>
              <p:ext uri="{D42A27DB-BD31-4B8C-83A1-F6EECF244321}">
                <p14:modId xmlns:p14="http://schemas.microsoft.com/office/powerpoint/2010/main" val="3033778882"/>
              </p:ext>
            </p:extLst>
          </p:nvPr>
        </p:nvGraphicFramePr>
        <p:xfrm>
          <a:off x="-726394" y="1030985"/>
          <a:ext cx="10636021" cy="502632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DFE74715-24BD-4D65-972B-0F9227A93DE7}"/>
              </a:ext>
            </a:extLst>
          </p:cNvPr>
          <p:cNvSpPr txBox="1"/>
          <p:nvPr/>
        </p:nvSpPr>
        <p:spPr>
          <a:xfrm>
            <a:off x="0" y="6238573"/>
            <a:ext cx="9144000" cy="600164"/>
          </a:xfrm>
          <a:prstGeom prst="rect">
            <a:avLst/>
          </a:prstGeom>
          <a:noFill/>
          <a:ln w="3175">
            <a:noFill/>
          </a:ln>
        </p:spPr>
        <p:txBody>
          <a:bodyPr wrap="square" rtlCol="0">
            <a:spAutoFit/>
          </a:bodyPr>
          <a:lstStyle/>
          <a:p>
            <a:r>
              <a:rPr lang="en-CA" sz="1100" dirty="0">
                <a:latin typeface="Franklin Gothic Book" panose="020B0503020102020204" pitchFamily="34" charset="0"/>
              </a:rPr>
              <a:t>Q16. Finally, to what extent do you trust the following organizations to protect the personal information you share with them? Please use a scale from 1 to 5, where “1” means not at all, and “5” means a great deal. How about ….? </a:t>
            </a:r>
          </a:p>
          <a:p>
            <a:r>
              <a:rPr lang="en-US" sz="1100" dirty="0">
                <a:latin typeface="Franklin Gothic Book" panose="020B0503020102020204" pitchFamily="34" charset="0"/>
              </a:rPr>
              <a:t>Base: All respondents; n=2,500. DK/NR: &lt;1% - 1%.</a:t>
            </a:r>
          </a:p>
        </p:txBody>
      </p:sp>
    </p:spTree>
    <p:extLst>
      <p:ext uri="{BB962C8B-B14F-4D97-AF65-F5344CB8AC3E}">
        <p14:creationId xmlns:p14="http://schemas.microsoft.com/office/powerpoint/2010/main" val="1966301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61141"/>
            <a:ext cx="9144000" cy="261610"/>
          </a:xfrm>
          <a:prstGeom prst="rect">
            <a:avLst/>
          </a:prstGeom>
          <a:noFill/>
          <a:ln w="3175">
            <a:noFill/>
          </a:ln>
        </p:spPr>
        <p:txBody>
          <a:bodyPr wrap="square" rtlCol="0">
            <a:spAutoFit/>
          </a:bodyPr>
          <a:lstStyle/>
          <a:p>
            <a:r>
              <a:rPr lang="en-US" sz="1100" dirty="0">
                <a:latin typeface="Franklin Gothic Book" panose="020B0503020102020204" pitchFamily="34" charset="0"/>
              </a:rPr>
              <a:t>Q2. </a:t>
            </a:r>
            <a:r>
              <a:rPr lang="en-CA" sz="1100" dirty="0">
                <a:latin typeface="Franklin Gothic Book" panose="020B0503020102020204" pitchFamily="34" charset="0"/>
              </a:rPr>
              <a:t>Please tell me if you ever use the Internet to do any of the following things. How about…? [Multiple responses accepted] </a:t>
            </a:r>
            <a:endParaRPr lang="en-US" sz="1100" dirty="0">
              <a:latin typeface="Franklin Gothic Book" panose="020B0503020102020204" pitchFamily="34" charset="0"/>
            </a:endParaRP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Online Activities</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7" name="Chart 6">
            <a:extLst>
              <a:ext uri="{FF2B5EF4-FFF2-40B4-BE49-F238E27FC236}">
                <a16:creationId xmlns:a16="http://schemas.microsoft.com/office/drawing/2014/main" id="{79D280A6-1076-4A5A-A5D7-5F472BD9C369}"/>
              </a:ext>
            </a:extLst>
          </p:cNvPr>
          <p:cNvGraphicFramePr/>
          <p:nvPr>
            <p:extLst>
              <p:ext uri="{D42A27DB-BD31-4B8C-83A1-F6EECF244321}">
                <p14:modId xmlns:p14="http://schemas.microsoft.com/office/powerpoint/2010/main" val="2619059831"/>
              </p:ext>
            </p:extLst>
          </p:nvPr>
        </p:nvGraphicFramePr>
        <p:xfrm>
          <a:off x="0" y="914400"/>
          <a:ext cx="9047839" cy="51944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06924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61141"/>
            <a:ext cx="9144000" cy="400110"/>
          </a:xfrm>
          <a:prstGeom prst="rect">
            <a:avLst/>
          </a:prstGeom>
          <a:noFill/>
          <a:ln w="3175">
            <a:noFill/>
          </a:ln>
        </p:spPr>
        <p:txBody>
          <a:bodyPr wrap="square" rtlCol="0">
            <a:spAutoFit/>
          </a:bodyPr>
          <a:lstStyle/>
          <a:p>
            <a:r>
              <a:rPr lang="en-CA" sz="1000" dirty="0">
                <a:latin typeface="Franklin Gothic Book" panose="020B0503020102020204" pitchFamily="34" charset="0"/>
              </a:rPr>
              <a:t>Q1. Do you use the Internet, whether on a computer, tablet or smart phone? </a:t>
            </a:r>
            <a:r>
              <a:rPr lang="en-US" sz="1000" dirty="0">
                <a:latin typeface="Franklin Gothic Book" panose="020B0503020102020204" pitchFamily="34" charset="0"/>
              </a:rPr>
              <a:t>Base: All respondents; n=2,500</a:t>
            </a:r>
          </a:p>
          <a:p>
            <a:r>
              <a:rPr lang="en-US" sz="1000" dirty="0">
                <a:latin typeface="Franklin Gothic Book" panose="020B0503020102020204" pitchFamily="34" charset="0"/>
              </a:rPr>
              <a:t>Q2. </a:t>
            </a:r>
            <a:r>
              <a:rPr lang="en-CA" sz="1000" dirty="0">
                <a:latin typeface="Franklin Gothic Book" panose="020B0503020102020204" pitchFamily="34" charset="0"/>
              </a:rPr>
              <a:t>Please tell me if you ever use the Internet to do any of the following things. How about…? </a:t>
            </a:r>
            <a:r>
              <a:rPr lang="en-US" sz="1000" dirty="0">
                <a:latin typeface="Franklin Gothic Book" panose="020B0503020102020204" pitchFamily="34" charset="0"/>
              </a:rPr>
              <a:t>Base: Respondents who use the Internet; n=2,228. DK/NR: &lt;0.5%</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Online Activity</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7" name="Chart 6">
            <a:extLst>
              <a:ext uri="{FF2B5EF4-FFF2-40B4-BE49-F238E27FC236}">
                <a16:creationId xmlns:a16="http://schemas.microsoft.com/office/drawing/2014/main" id="{79D280A6-1076-4A5A-A5D7-5F472BD9C369}"/>
              </a:ext>
            </a:extLst>
          </p:cNvPr>
          <p:cNvGraphicFramePr/>
          <p:nvPr>
            <p:extLst>
              <p:ext uri="{D42A27DB-BD31-4B8C-83A1-F6EECF244321}">
                <p14:modId xmlns:p14="http://schemas.microsoft.com/office/powerpoint/2010/main" val="2081336011"/>
              </p:ext>
            </p:extLst>
          </p:nvPr>
        </p:nvGraphicFramePr>
        <p:xfrm>
          <a:off x="0" y="895546"/>
          <a:ext cx="9047839" cy="5213327"/>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C52773FE-BE0F-41DF-A0B5-DB548BE76677}"/>
              </a:ext>
            </a:extLst>
          </p:cNvPr>
          <p:cNvSpPr txBox="1"/>
          <p:nvPr/>
        </p:nvSpPr>
        <p:spPr>
          <a:xfrm>
            <a:off x="6617624" y="5970373"/>
            <a:ext cx="3169270" cy="276999"/>
          </a:xfrm>
          <a:prstGeom prst="rect">
            <a:avLst/>
          </a:prstGeom>
          <a:noFill/>
        </p:spPr>
        <p:txBody>
          <a:bodyPr wrap="square" rtlCol="0">
            <a:spAutoFit/>
          </a:bodyPr>
          <a:lstStyle/>
          <a:p>
            <a:r>
              <a:rPr lang="en-CA" sz="1200" b="1" dirty="0">
                <a:solidFill>
                  <a:schemeClr val="tx1">
                    <a:lumMod val="65000"/>
                    <a:lumOff val="35000"/>
                  </a:schemeClr>
                </a:solidFill>
                <a:latin typeface="Franklin Gothic Book" panose="020B0503020102020204" pitchFamily="34" charset="0"/>
              </a:rPr>
              <a:t>[</a:t>
            </a:r>
            <a:r>
              <a:rPr lang="en-CA" sz="1200" b="1" dirty="0" err="1">
                <a:solidFill>
                  <a:schemeClr val="tx1">
                    <a:lumMod val="65000"/>
                    <a:lumOff val="35000"/>
                  </a:schemeClr>
                </a:solidFill>
                <a:latin typeface="Franklin Gothic Book" panose="020B0503020102020204" pitchFamily="34" charset="0"/>
              </a:rPr>
              <a:t>plusieurs</a:t>
            </a:r>
            <a:r>
              <a:rPr lang="en-CA" sz="1200" b="1" dirty="0">
                <a:solidFill>
                  <a:schemeClr val="tx1">
                    <a:lumMod val="65000"/>
                    <a:lumOff val="35000"/>
                  </a:schemeClr>
                </a:solidFill>
                <a:latin typeface="Franklin Gothic Book" panose="020B0503020102020204" pitchFamily="34" charset="0"/>
              </a:rPr>
              <a:t> </a:t>
            </a:r>
            <a:r>
              <a:rPr lang="en-CA" sz="1200" b="1" dirty="0" err="1">
                <a:solidFill>
                  <a:schemeClr val="tx1">
                    <a:lumMod val="65000"/>
                    <a:lumOff val="35000"/>
                  </a:schemeClr>
                </a:solidFill>
                <a:latin typeface="Franklin Gothic Book" panose="020B0503020102020204" pitchFamily="34" charset="0"/>
              </a:rPr>
              <a:t>réponses</a:t>
            </a:r>
            <a:r>
              <a:rPr lang="en-CA" sz="1200" b="1" dirty="0">
                <a:solidFill>
                  <a:schemeClr val="tx1">
                    <a:lumMod val="65000"/>
                    <a:lumOff val="35000"/>
                  </a:schemeClr>
                </a:solidFill>
                <a:latin typeface="Franklin Gothic Book" panose="020B0503020102020204" pitchFamily="34" charset="0"/>
              </a:rPr>
              <a:t> </a:t>
            </a:r>
            <a:r>
              <a:rPr lang="en-CA" sz="1200" b="1" dirty="0" err="1">
                <a:solidFill>
                  <a:schemeClr val="tx1">
                    <a:lumMod val="65000"/>
                    <a:lumOff val="35000"/>
                  </a:schemeClr>
                </a:solidFill>
                <a:latin typeface="Franklin Gothic Book" panose="020B0503020102020204" pitchFamily="34" charset="0"/>
              </a:rPr>
              <a:t>acceptées</a:t>
            </a:r>
            <a:r>
              <a:rPr lang="en-CA" sz="1200" b="1" dirty="0">
                <a:solidFill>
                  <a:schemeClr val="tx1">
                    <a:lumMod val="65000"/>
                    <a:lumOff val="35000"/>
                  </a:schemeClr>
                </a:solidFill>
                <a:latin typeface="Franklin Gothic Book" panose="020B0503020102020204" pitchFamily="34" charset="0"/>
              </a:rPr>
              <a:t>]</a:t>
            </a:r>
          </a:p>
        </p:txBody>
      </p:sp>
    </p:spTree>
    <p:extLst>
      <p:ext uri="{BB962C8B-B14F-4D97-AF65-F5344CB8AC3E}">
        <p14:creationId xmlns:p14="http://schemas.microsoft.com/office/powerpoint/2010/main" val="2114809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61141"/>
            <a:ext cx="9144000" cy="446276"/>
          </a:xfrm>
          <a:prstGeom prst="rect">
            <a:avLst/>
          </a:prstGeom>
          <a:noFill/>
          <a:ln w="3175">
            <a:noFill/>
          </a:ln>
        </p:spPr>
        <p:txBody>
          <a:bodyPr wrap="square" rtlCol="0">
            <a:spAutoFit/>
          </a:bodyPr>
          <a:lstStyle/>
          <a:p>
            <a:r>
              <a:rPr lang="en-CA" sz="1100" dirty="0">
                <a:latin typeface="Franklin Gothic Book" panose="020B0503020102020204" pitchFamily="34" charset="0"/>
              </a:rPr>
              <a:t>Q3. In the last few years, have you done any of the following online with any level of </a:t>
            </a:r>
            <a:r>
              <a:rPr lang="en-CA" sz="1100" u="sng" dirty="0">
                <a:latin typeface="Franklin Gothic Book" panose="020B0503020102020204" pitchFamily="34" charset="0"/>
              </a:rPr>
              <a:t>government</a:t>
            </a:r>
            <a:r>
              <a:rPr lang="en-CA" sz="1100" dirty="0">
                <a:latin typeface="Franklin Gothic Book" panose="020B0503020102020204" pitchFamily="34" charset="0"/>
              </a:rPr>
              <a:t> in Canada? How about…? </a:t>
            </a:r>
          </a:p>
          <a:p>
            <a:r>
              <a:rPr lang="en-CA" sz="1100" dirty="0">
                <a:latin typeface="Franklin Gothic Book" panose="020B0503020102020204" pitchFamily="34" charset="0"/>
              </a:rPr>
              <a:t>[Multiple responses accepted] </a:t>
            </a:r>
            <a:endParaRPr lang="en-US" sz="1100" dirty="0">
              <a:latin typeface="Franklin Gothic Book" panose="020B0503020102020204" pitchFamily="34" charset="0"/>
            </a:endParaRP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9024"/>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Use of Online Government Services</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7" name="Chart 6">
            <a:extLst>
              <a:ext uri="{FF2B5EF4-FFF2-40B4-BE49-F238E27FC236}">
                <a16:creationId xmlns:a16="http://schemas.microsoft.com/office/drawing/2014/main" id="{79D280A6-1076-4A5A-A5D7-5F472BD9C369}"/>
              </a:ext>
            </a:extLst>
          </p:cNvPr>
          <p:cNvGraphicFramePr/>
          <p:nvPr>
            <p:extLst>
              <p:ext uri="{D42A27DB-BD31-4B8C-83A1-F6EECF244321}">
                <p14:modId xmlns:p14="http://schemas.microsoft.com/office/powerpoint/2010/main" val="2968413876"/>
              </p:ext>
            </p:extLst>
          </p:nvPr>
        </p:nvGraphicFramePr>
        <p:xfrm>
          <a:off x="0" y="914400"/>
          <a:ext cx="9047839" cy="51944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428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69061"/>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Q8. Have you ever accessed Government of Canada services through an online account, such as My Service Canada Account or Canada Revenue Agency’s My Account?</a:t>
            </a:r>
            <a:r>
              <a:rPr lang="en-US" sz="1100" dirty="0">
                <a:latin typeface="Franklin Gothic Book" panose="020B0503020102020204" pitchFamily="34" charset="0"/>
              </a:rPr>
              <a:t> </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5805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chemeClr val="tx1">
                    <a:lumMod val="65000"/>
                    <a:lumOff val="35000"/>
                  </a:schemeClr>
                </a:solidFill>
                <a:latin typeface="Franklin Gothic Book" panose="020B0503020102020204" pitchFamily="34" charset="0"/>
              </a:rPr>
              <a:t>Use of GC Services via an Online Account</a:t>
            </a:r>
          </a:p>
        </p:txBody>
      </p:sp>
      <p:graphicFrame>
        <p:nvGraphicFramePr>
          <p:cNvPr id="10" name="Chart 9">
            <a:extLst>
              <a:ext uri="{FF2B5EF4-FFF2-40B4-BE49-F238E27FC236}">
                <a16:creationId xmlns:a16="http://schemas.microsoft.com/office/drawing/2014/main" id="{B0EB11DC-580E-475B-9ABA-C4E5A561D55B}"/>
              </a:ext>
            </a:extLst>
          </p:cNvPr>
          <p:cNvGraphicFramePr/>
          <p:nvPr>
            <p:extLst>
              <p:ext uri="{D42A27DB-BD31-4B8C-83A1-F6EECF244321}">
                <p14:modId xmlns:p14="http://schemas.microsoft.com/office/powerpoint/2010/main" val="3369545620"/>
              </p:ext>
            </p:extLst>
          </p:nvPr>
        </p:nvGraphicFramePr>
        <p:xfrm>
          <a:off x="424207" y="951572"/>
          <a:ext cx="8069344" cy="51245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52566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587020"/>
            <a:ext cx="9144000" cy="276999"/>
          </a:xfrm>
          <a:prstGeom prst="rect">
            <a:avLst/>
          </a:prstGeom>
        </p:spPr>
        <p:txBody>
          <a:bodyPr wrap="square">
            <a:spAutoFit/>
          </a:bodyPr>
          <a:lstStyle/>
          <a:p>
            <a:pPr algn="just"/>
            <a:r>
              <a:rPr lang="en-CA" sz="1200" dirty="0">
                <a:latin typeface="Franklin Gothic Book" panose="020B0503020102020204" pitchFamily="34" charset="0"/>
                <a:ea typeface="Microsoft JhengHei" panose="020B0604030504040204" pitchFamily="34" charset="-120"/>
                <a:cs typeface="Arial" panose="020B0604020202020204" pitchFamily="34" charset="0"/>
              </a:rPr>
              <a:t>Q6. </a:t>
            </a:r>
            <a:r>
              <a:rPr lang="en-CA" sz="1200" dirty="0">
                <a:latin typeface="Franklin Gothic Book" panose="020B0503020102020204" pitchFamily="34" charset="0"/>
              </a:rPr>
              <a:t>When you need to contact the Government of Canada for information or to receive service, how do you prefer to do so? </a:t>
            </a:r>
          </a:p>
        </p:txBody>
      </p:sp>
      <p:graphicFrame>
        <p:nvGraphicFramePr>
          <p:cNvPr id="3" name="Chart 2">
            <a:extLst>
              <a:ext uri="{FF2B5EF4-FFF2-40B4-BE49-F238E27FC236}">
                <a16:creationId xmlns:a16="http://schemas.microsoft.com/office/drawing/2014/main" id="{EEFDB43B-8130-4877-B92A-5DAD291911F4}"/>
              </a:ext>
            </a:extLst>
          </p:cNvPr>
          <p:cNvGraphicFramePr/>
          <p:nvPr>
            <p:extLst>
              <p:ext uri="{D42A27DB-BD31-4B8C-83A1-F6EECF244321}">
                <p14:modId xmlns:p14="http://schemas.microsoft.com/office/powerpoint/2010/main" val="872893891"/>
              </p:ext>
            </p:extLst>
          </p:nvPr>
        </p:nvGraphicFramePr>
        <p:xfrm>
          <a:off x="246888" y="951572"/>
          <a:ext cx="8246663" cy="512453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400" b="1" dirty="0">
                <a:solidFill>
                  <a:schemeClr val="tx1">
                    <a:lumMod val="65000"/>
                    <a:lumOff val="35000"/>
                  </a:schemeClr>
                </a:solidFill>
                <a:latin typeface="Franklin Gothic Book" panose="020B0503020102020204" pitchFamily="34" charset="0"/>
              </a:rPr>
              <a:t>Preferred Channel to Contact the Government of Canada</a:t>
            </a:r>
            <a:endParaRPr lang="en-CA" sz="2200" b="1" dirty="0">
              <a:solidFill>
                <a:schemeClr val="tx1">
                  <a:lumMod val="65000"/>
                  <a:lumOff val="35000"/>
                </a:schemeClr>
              </a:solidFill>
              <a:latin typeface="Franklin Gothic Book" panose="020B0503020102020204" pitchFamily="34" charset="0"/>
            </a:endParaRPr>
          </a:p>
        </p:txBody>
      </p:sp>
    </p:spTree>
    <p:extLst>
      <p:ext uri="{BB962C8B-B14F-4D97-AF65-F5344CB8AC3E}">
        <p14:creationId xmlns:p14="http://schemas.microsoft.com/office/powerpoint/2010/main" val="1163238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257836"/>
            <a:ext cx="9144000" cy="430887"/>
          </a:xfrm>
          <a:prstGeom prst="rect">
            <a:avLst/>
          </a:prstGeom>
        </p:spPr>
        <p:txBody>
          <a:bodyPr wrap="square">
            <a:spAutoFit/>
          </a:bodyPr>
          <a:lstStyle/>
          <a:p>
            <a:pPr hangingPunct="0"/>
            <a:r>
              <a:rPr lang="en-CA" sz="1100" dirty="0">
                <a:latin typeface="Franklin Gothic Book" panose="020B0503020102020204" pitchFamily="34" charset="0"/>
              </a:rPr>
              <a:t>Q10A. To the best of your knowledge, are the following statements true or false? Would you say this is definitely true, probably true, probably false, or definitely false?</a:t>
            </a:r>
            <a:endParaRPr lang="en-CA" sz="11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ext uri="{D42A27DB-BD31-4B8C-83A1-F6EECF244321}">
                <p14:modId xmlns:p14="http://schemas.microsoft.com/office/powerpoint/2010/main" val="1902636433"/>
              </p:ext>
            </p:extLst>
          </p:nvPr>
        </p:nvGraphicFramePr>
        <p:xfrm>
          <a:off x="537328" y="866731"/>
          <a:ext cx="8069344" cy="512453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200" b="1" dirty="0">
                <a:solidFill>
                  <a:schemeClr val="tx1">
                    <a:lumMod val="65000"/>
                    <a:lumOff val="35000"/>
                  </a:schemeClr>
                </a:solidFill>
                <a:latin typeface="Franklin Gothic Book" panose="020B0503020102020204" pitchFamily="34" charset="0"/>
              </a:rPr>
              <a:t>Knowledge of GC’s Sharing of Personal information within Federal Govt.</a:t>
            </a:r>
          </a:p>
        </p:txBody>
      </p:sp>
    </p:spTree>
    <p:extLst>
      <p:ext uri="{BB962C8B-B14F-4D97-AF65-F5344CB8AC3E}">
        <p14:creationId xmlns:p14="http://schemas.microsoft.com/office/powerpoint/2010/main" val="1310624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257836"/>
            <a:ext cx="9144000" cy="430887"/>
          </a:xfrm>
          <a:prstGeom prst="rect">
            <a:avLst/>
          </a:prstGeom>
        </p:spPr>
        <p:txBody>
          <a:bodyPr wrap="square">
            <a:spAutoFit/>
          </a:bodyPr>
          <a:lstStyle/>
          <a:p>
            <a:pPr hangingPunct="0"/>
            <a:r>
              <a:rPr lang="en-CA" sz="1100" dirty="0">
                <a:latin typeface="Franklin Gothic Book" panose="020B0503020102020204" pitchFamily="34" charset="0"/>
              </a:rPr>
              <a:t>Q10B. To the best of your knowledge, are the following statements true or false? Would you say this is definitely true, probably true, probably false, or definitely false?</a:t>
            </a:r>
            <a:endParaRPr lang="en-CA" sz="11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ext uri="{D42A27DB-BD31-4B8C-83A1-F6EECF244321}">
                <p14:modId xmlns:p14="http://schemas.microsoft.com/office/powerpoint/2010/main" val="1069756662"/>
              </p:ext>
            </p:extLst>
          </p:nvPr>
        </p:nvGraphicFramePr>
        <p:xfrm>
          <a:off x="424207" y="951572"/>
          <a:ext cx="8069344" cy="512453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200" b="1" dirty="0">
                <a:solidFill>
                  <a:schemeClr val="tx1">
                    <a:lumMod val="65000"/>
                    <a:lumOff val="35000"/>
                  </a:schemeClr>
                </a:solidFill>
                <a:latin typeface="Franklin Gothic Book" panose="020B0503020102020204" pitchFamily="34" charset="0"/>
              </a:rPr>
              <a:t>Knowledge of GC’s Sharing of Personal information with P/T Govts.</a:t>
            </a:r>
          </a:p>
        </p:txBody>
      </p:sp>
    </p:spTree>
    <p:extLst>
      <p:ext uri="{BB962C8B-B14F-4D97-AF65-F5344CB8AC3E}">
        <p14:creationId xmlns:p14="http://schemas.microsoft.com/office/powerpoint/2010/main" val="1793580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257836"/>
            <a:ext cx="9144000" cy="600164"/>
          </a:xfrm>
          <a:prstGeom prst="rect">
            <a:avLst/>
          </a:prstGeom>
        </p:spPr>
        <p:txBody>
          <a:bodyPr wrap="square">
            <a:spAutoFit/>
          </a:bodyPr>
          <a:lstStyle/>
          <a:p>
            <a:pPr hangingPunct="0"/>
            <a:r>
              <a:rPr lang="en-CA" sz="1100" dirty="0">
                <a:latin typeface="Franklin Gothic Book" panose="020B0503020102020204" pitchFamily="34" charset="0"/>
                <a:ea typeface="Microsoft JhengHei" panose="020B0604030504040204" pitchFamily="34" charset="-120"/>
                <a:cs typeface="Arial" panose="020B0604020202020204" pitchFamily="34" charset="0"/>
              </a:rPr>
              <a:t>Q11. </a:t>
            </a:r>
            <a:r>
              <a:rPr lang="en-CA" sz="1100" dirty="0">
                <a:latin typeface="Franklin Gothic Book" panose="020B0503020102020204" pitchFamily="34" charset="0"/>
              </a:rPr>
              <a:t>In the future, Canadians may have the option of providing their personal information, like phone number, date of birth or home address, </a:t>
            </a:r>
            <a:r>
              <a:rPr lang="en-CA" sz="1100" u="sng" dirty="0">
                <a:latin typeface="Franklin Gothic Book" panose="020B0503020102020204" pitchFamily="34" charset="0"/>
              </a:rPr>
              <a:t>only once</a:t>
            </a:r>
            <a:r>
              <a:rPr lang="en-CA" sz="1100" dirty="0">
                <a:latin typeface="Franklin Gothic Book" panose="020B0503020102020204" pitchFamily="34" charset="0"/>
              </a:rPr>
              <a:t> in order to access services from all Government of Canada departments. Do you agree or disagree with this approach? Would that be strongly [agree / disagree] or moderately [agree / disagree]? </a:t>
            </a:r>
            <a:endParaRPr lang="en-CA" sz="1100" dirty="0">
              <a:latin typeface="Franklin Gothic Book" panose="020B0503020102020204" pitchFamily="34" charset="0"/>
              <a:ea typeface="Microsoft JhengHei" panose="020B0604030504040204" pitchFamily="34" charset="-120"/>
              <a:cs typeface="Arial" panose="020B0604020202020204" pitchFamily="34" charset="0"/>
            </a:endParaRPr>
          </a:p>
        </p:txBody>
      </p:sp>
      <p:graphicFrame>
        <p:nvGraphicFramePr>
          <p:cNvPr id="3" name="Chart 2">
            <a:extLst>
              <a:ext uri="{FF2B5EF4-FFF2-40B4-BE49-F238E27FC236}">
                <a16:creationId xmlns:a16="http://schemas.microsoft.com/office/drawing/2014/main" id="{EEFDB43B-8130-4877-B92A-5DAD291911F4}"/>
              </a:ext>
            </a:extLst>
          </p:cNvPr>
          <p:cNvGraphicFramePr/>
          <p:nvPr>
            <p:extLst>
              <p:ext uri="{D42A27DB-BD31-4B8C-83A1-F6EECF244321}">
                <p14:modId xmlns:p14="http://schemas.microsoft.com/office/powerpoint/2010/main" val="2220563089"/>
              </p:ext>
            </p:extLst>
          </p:nvPr>
        </p:nvGraphicFramePr>
        <p:xfrm>
          <a:off x="424207" y="951572"/>
          <a:ext cx="8069344" cy="512453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73A61411-1D5F-44F2-978F-B93E34D7FFD1}"/>
              </a:ext>
            </a:extLst>
          </p:cNvPr>
          <p:cNvSpPr>
            <a:spLocks noGrp="1"/>
          </p:cNvSpPr>
          <p:nvPr>
            <p:ph type="title"/>
          </p:nvPr>
        </p:nvSpPr>
        <p:spPr>
          <a:xfrm>
            <a:off x="0" y="58053"/>
            <a:ext cx="9144000" cy="498768"/>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3000" b="1" dirty="0">
                <a:solidFill>
                  <a:schemeClr val="tx1">
                    <a:lumMod val="65000"/>
                    <a:lumOff val="35000"/>
                  </a:schemeClr>
                </a:solidFill>
                <a:latin typeface="Franklin Gothic Book" panose="020B0503020102020204" pitchFamily="34" charset="0"/>
              </a:rPr>
              <a:t>Support for “Tell Us Once” Approach to Service Delivery</a:t>
            </a:r>
          </a:p>
        </p:txBody>
      </p:sp>
    </p:spTree>
    <p:extLst>
      <p:ext uri="{BB962C8B-B14F-4D97-AF65-F5344CB8AC3E}">
        <p14:creationId xmlns:p14="http://schemas.microsoft.com/office/powerpoint/2010/main" val="333978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98089"/>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Q12A. I’m now going to describe to you </a:t>
            </a:r>
            <a:r>
              <a:rPr lang="en-CA" sz="1100" u="sng" dirty="0">
                <a:latin typeface="Franklin Gothic Book" panose="020B0503020102020204" pitchFamily="34" charset="0"/>
              </a:rPr>
              <a:t>two</a:t>
            </a:r>
            <a:r>
              <a:rPr lang="en-CA" sz="1100" dirty="0">
                <a:latin typeface="Franklin Gothic Book" panose="020B0503020102020204" pitchFamily="34" charset="0"/>
              </a:rPr>
              <a:t> examples of how service delivery could work. For each one, I’d like you to tell me whether or not you are comfortable with the approach, using a scale from 1 to 5, where “1” is not at all comfortable, and “5” is very comfortable. </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148856" y="15070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800" b="1" dirty="0">
                <a:solidFill>
                  <a:schemeClr val="tx1">
                    <a:lumMod val="65000"/>
                    <a:lumOff val="35000"/>
                  </a:schemeClr>
                </a:solidFill>
                <a:latin typeface="Franklin Gothic Book" panose="020B0503020102020204" pitchFamily="34" charset="0"/>
              </a:rPr>
              <a:t>Comfort with sharing of Personal Information within GC</a:t>
            </a:r>
          </a:p>
        </p:txBody>
      </p:sp>
      <p:graphicFrame>
        <p:nvGraphicFramePr>
          <p:cNvPr id="6" name="Chart 5">
            <a:extLst>
              <a:ext uri="{FF2B5EF4-FFF2-40B4-BE49-F238E27FC236}">
                <a16:creationId xmlns:a16="http://schemas.microsoft.com/office/drawing/2014/main" id="{067A050C-C3A4-4540-BE9A-936F7DA8EC30}"/>
              </a:ext>
            </a:extLst>
          </p:cNvPr>
          <p:cNvGraphicFramePr/>
          <p:nvPr>
            <p:extLst>
              <p:ext uri="{D42A27DB-BD31-4B8C-83A1-F6EECF244321}">
                <p14:modId xmlns:p14="http://schemas.microsoft.com/office/powerpoint/2010/main" val="1948384887"/>
              </p:ext>
            </p:extLst>
          </p:nvPr>
        </p:nvGraphicFramePr>
        <p:xfrm>
          <a:off x="0" y="1100662"/>
          <a:ext cx="9144000" cy="52227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67618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98089"/>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Q12B. I’m now going to describe to you </a:t>
            </a:r>
            <a:r>
              <a:rPr lang="en-CA" sz="1100" u="sng" dirty="0">
                <a:latin typeface="Franklin Gothic Book" panose="020B0503020102020204" pitchFamily="34" charset="0"/>
              </a:rPr>
              <a:t>two</a:t>
            </a:r>
            <a:r>
              <a:rPr lang="en-CA" sz="1100" dirty="0">
                <a:latin typeface="Franklin Gothic Book" panose="020B0503020102020204" pitchFamily="34" charset="0"/>
              </a:rPr>
              <a:t> examples of how service delivery could work. For each one, I’d like you to tell me whether or not you are comfortable with the approach, using a scale from 1 to 5, where “1” is not at all comfortable, and “5” is very comfortable. </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148856" y="15070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200" b="1" dirty="0">
                <a:solidFill>
                  <a:schemeClr val="tx1">
                    <a:lumMod val="65000"/>
                    <a:lumOff val="35000"/>
                  </a:schemeClr>
                </a:solidFill>
                <a:latin typeface="Franklin Gothic Book" panose="020B0503020102020204" pitchFamily="34" charset="0"/>
              </a:rPr>
              <a:t>Comfort with sharing of Personal Information between GC and P/T Govts.</a:t>
            </a:r>
          </a:p>
        </p:txBody>
      </p:sp>
      <p:graphicFrame>
        <p:nvGraphicFramePr>
          <p:cNvPr id="6" name="Chart 5">
            <a:extLst>
              <a:ext uri="{FF2B5EF4-FFF2-40B4-BE49-F238E27FC236}">
                <a16:creationId xmlns:a16="http://schemas.microsoft.com/office/drawing/2014/main" id="{067A050C-C3A4-4540-BE9A-936F7DA8EC30}"/>
              </a:ext>
            </a:extLst>
          </p:cNvPr>
          <p:cNvGraphicFramePr/>
          <p:nvPr>
            <p:extLst>
              <p:ext uri="{D42A27DB-BD31-4B8C-83A1-F6EECF244321}">
                <p14:modId xmlns:p14="http://schemas.microsoft.com/office/powerpoint/2010/main" val="3818679073"/>
              </p:ext>
            </p:extLst>
          </p:nvPr>
        </p:nvGraphicFramePr>
        <p:xfrm>
          <a:off x="0" y="1100662"/>
          <a:ext cx="9144000" cy="52227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3836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01F2E-7EEF-4914-BF5B-CAA9186293FF}"/>
              </a:ext>
            </a:extLst>
          </p:cNvPr>
          <p:cNvSpPr/>
          <p:nvPr/>
        </p:nvSpPr>
        <p:spPr>
          <a:xfrm>
            <a:off x="0" y="6314294"/>
            <a:ext cx="9144000" cy="461665"/>
          </a:xfrm>
          <a:prstGeom prst="rect">
            <a:avLst/>
          </a:prstGeom>
        </p:spPr>
        <p:txBody>
          <a:bodyPr wrap="square">
            <a:spAutoFit/>
          </a:bodyPr>
          <a:lstStyle/>
          <a:p>
            <a:pPr hangingPunct="0"/>
            <a:r>
              <a:rPr lang="en-CA" sz="1200" dirty="0">
                <a:latin typeface="Franklin Gothic Book" panose="020B0503020102020204" pitchFamily="34" charset="0"/>
                <a:ea typeface="Microsoft JhengHei" panose="020B0604030504040204" pitchFamily="34" charset="-120"/>
                <a:cs typeface="Arial" panose="020B0604020202020204" pitchFamily="34" charset="0"/>
              </a:rPr>
              <a:t>Q13. </a:t>
            </a:r>
            <a:r>
              <a:rPr lang="en-US" sz="1200" dirty="0">
                <a:latin typeface="Franklin Gothic Book" panose="020B0503020102020204" pitchFamily="34" charset="0"/>
              </a:rPr>
              <a:t>When one Government of Canada department collects personal information from you, how would you want to be asked to give your permission for this information to be shared with other departments to deliver different government services to you? </a:t>
            </a:r>
          </a:p>
        </p:txBody>
      </p:sp>
      <p:graphicFrame>
        <p:nvGraphicFramePr>
          <p:cNvPr id="3" name="Chart 2">
            <a:extLst>
              <a:ext uri="{FF2B5EF4-FFF2-40B4-BE49-F238E27FC236}">
                <a16:creationId xmlns:a16="http://schemas.microsoft.com/office/drawing/2014/main" id="{EEFDB43B-8130-4877-B92A-5DAD291911F4}"/>
              </a:ext>
            </a:extLst>
          </p:cNvPr>
          <p:cNvGraphicFramePr/>
          <p:nvPr>
            <p:extLst>
              <p:ext uri="{D42A27DB-BD31-4B8C-83A1-F6EECF244321}">
                <p14:modId xmlns:p14="http://schemas.microsoft.com/office/powerpoint/2010/main" val="742302738"/>
              </p:ext>
            </p:extLst>
          </p:nvPr>
        </p:nvGraphicFramePr>
        <p:xfrm>
          <a:off x="-47325" y="1297758"/>
          <a:ext cx="9592783" cy="4677603"/>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1">
            <a:extLst>
              <a:ext uri="{FF2B5EF4-FFF2-40B4-BE49-F238E27FC236}">
                <a16:creationId xmlns:a16="http://schemas.microsoft.com/office/drawing/2014/main" id="{517ED69C-CAAC-45F5-B948-68413E338BA4}"/>
              </a:ext>
            </a:extLst>
          </p:cNvPr>
          <p:cNvSpPr txBox="1">
            <a:spLocks/>
          </p:cNvSpPr>
          <p:nvPr/>
        </p:nvSpPr>
        <p:spPr>
          <a:xfrm>
            <a:off x="0" y="5805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600" b="1" dirty="0">
                <a:solidFill>
                  <a:schemeClr val="tx1">
                    <a:lumMod val="65000"/>
                    <a:lumOff val="35000"/>
                  </a:schemeClr>
                </a:solidFill>
                <a:latin typeface="Franklin Gothic Book" panose="020B0503020102020204" pitchFamily="34" charset="0"/>
              </a:rPr>
              <a:t>Preferred Approach to Providing Consent for Information Sharing</a:t>
            </a:r>
          </a:p>
        </p:txBody>
      </p:sp>
      <p:pic>
        <p:nvPicPr>
          <p:cNvPr id="7" name="Picture 6">
            <a:extLst>
              <a:ext uri="{FF2B5EF4-FFF2-40B4-BE49-F238E27FC236}">
                <a16:creationId xmlns:a16="http://schemas.microsoft.com/office/drawing/2014/main" id="{806A1939-8C45-4938-96AC-1F04CA75967C}"/>
              </a:ext>
            </a:extLst>
          </p:cNvPr>
          <p:cNvPicPr/>
          <p:nvPr/>
        </p:nvPicPr>
        <p:blipFill rotWithShape="1">
          <a:blip r:embed="rId4">
            <a:extLst>
              <a:ext uri="{28A0092B-C50C-407E-A947-70E740481C1C}">
                <a14:useLocalDpi xmlns:a14="http://schemas.microsoft.com/office/drawing/2010/main" val="0"/>
              </a:ext>
            </a:extLst>
          </a:blip>
          <a:srcRect l="19770" t="2869" r="18806" b="90552"/>
          <a:stretch/>
        </p:blipFill>
        <p:spPr bwMode="auto">
          <a:xfrm>
            <a:off x="2828895" y="1435666"/>
            <a:ext cx="3656330" cy="24892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10902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98089"/>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Q16. Finally, to what extent do you trust the following organizations to protect the personal information you share with them? Please use a scale from 1 to 5, where “1” means not at all, and “5” means a great deal. How about ….? </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148856" y="15070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400" b="1" dirty="0">
                <a:solidFill>
                  <a:schemeClr val="tx1">
                    <a:lumMod val="65000"/>
                    <a:lumOff val="35000"/>
                  </a:schemeClr>
                </a:solidFill>
                <a:latin typeface="Franklin Gothic Book" panose="020B0503020102020204" pitchFamily="34" charset="0"/>
              </a:rPr>
              <a:t>Trust in Protection of Personal Information by Federal Govt.</a:t>
            </a:r>
            <a:endParaRPr lang="en-CA" sz="22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067A050C-C3A4-4540-BE9A-936F7DA8EC30}"/>
              </a:ext>
            </a:extLst>
          </p:cNvPr>
          <p:cNvGraphicFramePr/>
          <p:nvPr>
            <p:extLst>
              <p:ext uri="{D42A27DB-BD31-4B8C-83A1-F6EECF244321}">
                <p14:modId xmlns:p14="http://schemas.microsoft.com/office/powerpoint/2010/main" val="3094367240"/>
              </p:ext>
            </p:extLst>
          </p:nvPr>
        </p:nvGraphicFramePr>
        <p:xfrm>
          <a:off x="0" y="904416"/>
          <a:ext cx="9144000" cy="52227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09897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03085"/>
            <a:ext cx="9144000" cy="461665"/>
          </a:xfrm>
          <a:prstGeom prst="rect">
            <a:avLst/>
          </a:prstGeom>
          <a:noFill/>
          <a:ln w="3175">
            <a:noFill/>
          </a:ln>
        </p:spPr>
        <p:txBody>
          <a:bodyPr wrap="square" rtlCol="0">
            <a:spAutoFit/>
          </a:bodyPr>
          <a:lstStyle/>
          <a:p>
            <a:r>
              <a:rPr lang="en-CA" sz="1200" dirty="0">
                <a:latin typeface="Franklin Gothic Book" panose="020B0503020102020204" pitchFamily="34" charset="0"/>
              </a:rPr>
              <a:t>Q3. In the last few years, have you done any of the following online with any level of </a:t>
            </a:r>
            <a:r>
              <a:rPr lang="en-CA" sz="1200" u="sng" dirty="0">
                <a:latin typeface="Franklin Gothic Book" panose="020B0503020102020204" pitchFamily="34" charset="0"/>
              </a:rPr>
              <a:t>government</a:t>
            </a:r>
            <a:r>
              <a:rPr lang="en-CA" sz="1200" dirty="0">
                <a:latin typeface="Franklin Gothic Book" panose="020B0503020102020204" pitchFamily="34" charset="0"/>
              </a:rPr>
              <a:t> in Canada? How about…? </a:t>
            </a:r>
          </a:p>
          <a:p>
            <a:r>
              <a:rPr lang="en-US" sz="1200" dirty="0">
                <a:latin typeface="Franklin Gothic Book" panose="020B0503020102020204" pitchFamily="34" charset="0"/>
              </a:rPr>
              <a:t>Base: Respondents who use the Internet; n=2,228. DK/NR: &lt;0.5%-1%</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43538"/>
            <a:ext cx="9144000" cy="52883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Use of Online Government Services</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10" name="Chart 9">
            <a:extLst>
              <a:ext uri="{FF2B5EF4-FFF2-40B4-BE49-F238E27FC236}">
                <a16:creationId xmlns:a16="http://schemas.microsoft.com/office/drawing/2014/main" id="{81614D9E-89CD-4145-88FB-3BB537595491}"/>
              </a:ext>
            </a:extLst>
          </p:cNvPr>
          <p:cNvGraphicFramePr/>
          <p:nvPr>
            <p:extLst>
              <p:ext uri="{D42A27DB-BD31-4B8C-83A1-F6EECF244321}">
                <p14:modId xmlns:p14="http://schemas.microsoft.com/office/powerpoint/2010/main" val="2083207761"/>
              </p:ext>
            </p:extLst>
          </p:nvPr>
        </p:nvGraphicFramePr>
        <p:xfrm>
          <a:off x="0" y="1044355"/>
          <a:ext cx="10159550" cy="50600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79465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03085"/>
            <a:ext cx="9144000" cy="461665"/>
          </a:xfrm>
          <a:prstGeom prst="rect">
            <a:avLst/>
          </a:prstGeom>
          <a:noFill/>
          <a:ln w="3175">
            <a:noFill/>
          </a:ln>
        </p:spPr>
        <p:txBody>
          <a:bodyPr wrap="square" rtlCol="0">
            <a:spAutoFit/>
          </a:bodyPr>
          <a:lstStyle/>
          <a:p>
            <a:r>
              <a:rPr lang="en-CA" sz="1200" dirty="0">
                <a:latin typeface="Franklin Gothic Book" panose="020B0503020102020204" pitchFamily="34" charset="0"/>
              </a:rPr>
              <a:t>Q4. Why have you </a:t>
            </a:r>
            <a:r>
              <a:rPr lang="en-CA" sz="1200" u="sng" dirty="0">
                <a:latin typeface="Franklin Gothic Book" panose="020B0503020102020204" pitchFamily="34" charset="0"/>
              </a:rPr>
              <a:t>not</a:t>
            </a:r>
            <a:r>
              <a:rPr lang="en-CA" sz="1200" dirty="0">
                <a:latin typeface="Franklin Gothic Book" panose="020B0503020102020204" pitchFamily="34" charset="0"/>
              </a:rPr>
              <a:t> tried to complete tasks or transactions using online government services?  </a:t>
            </a:r>
          </a:p>
          <a:p>
            <a:r>
              <a:rPr lang="en-US" sz="1200" dirty="0">
                <a:latin typeface="Franklin Gothic Book" panose="020B0503020102020204" pitchFamily="34" charset="0"/>
              </a:rPr>
              <a:t>Base: Respondents who do not use government services online; n=484. DK/NR: 5%. [Multiple responses accepted.]</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21784"/>
            <a:ext cx="9144000" cy="457204"/>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Reasons for Not Using Online Government Services</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3EFBDAFA-F420-4591-9F01-ACDEB3EFA528}"/>
              </a:ext>
            </a:extLst>
          </p:cNvPr>
          <p:cNvGraphicFramePr/>
          <p:nvPr>
            <p:extLst>
              <p:ext uri="{D42A27DB-BD31-4B8C-83A1-F6EECF244321}">
                <p14:modId xmlns:p14="http://schemas.microsoft.com/office/powerpoint/2010/main" val="4173021435"/>
              </p:ext>
            </p:extLst>
          </p:nvPr>
        </p:nvGraphicFramePr>
        <p:xfrm>
          <a:off x="91386" y="856341"/>
          <a:ext cx="8936502" cy="52492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43007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403085"/>
            <a:ext cx="9144000" cy="461665"/>
          </a:xfrm>
          <a:prstGeom prst="rect">
            <a:avLst/>
          </a:prstGeom>
          <a:noFill/>
          <a:ln w="3175">
            <a:noFill/>
          </a:ln>
        </p:spPr>
        <p:txBody>
          <a:bodyPr wrap="square" rtlCol="0">
            <a:spAutoFit/>
          </a:bodyPr>
          <a:lstStyle/>
          <a:p>
            <a:r>
              <a:rPr lang="en-CA" sz="1200" dirty="0">
                <a:latin typeface="Franklin Gothic Book" panose="020B0503020102020204" pitchFamily="34" charset="0"/>
              </a:rPr>
              <a:t>Q5. What would encourage or motivate you to use more/start using online government services? Anything else? </a:t>
            </a:r>
          </a:p>
          <a:p>
            <a:r>
              <a:rPr lang="en-US" sz="1200" dirty="0">
                <a:latin typeface="Franklin Gothic Book" panose="020B0503020102020204" pitchFamily="34" charset="0"/>
              </a:rPr>
              <a:t>Base: Respondents who use the internet; n=2,228. DK/NR: 10%. [Multiple responses accepted.]</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43539"/>
            <a:ext cx="9144000" cy="457204"/>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2700" b="1" dirty="0">
                <a:solidFill>
                  <a:srgbClr val="595958"/>
                </a:solidFill>
                <a:latin typeface="Franklin Gothic Book" panose="020B0503020102020204" pitchFamily="34" charset="0"/>
              </a:rPr>
              <a:t>Motivations to Use Online Government Services in the Future</a:t>
            </a:r>
            <a:endParaRPr lang="en-CA" sz="2700" b="1" dirty="0">
              <a:solidFill>
                <a:schemeClr val="tx1">
                  <a:lumMod val="65000"/>
                  <a:lumOff val="35000"/>
                </a:schemeClr>
              </a:solidFill>
              <a:latin typeface="Franklin Gothic Book" panose="020B0503020102020204" pitchFamily="34" charset="0"/>
            </a:endParaRPr>
          </a:p>
        </p:txBody>
      </p:sp>
      <p:graphicFrame>
        <p:nvGraphicFramePr>
          <p:cNvPr id="6" name="Chart 5">
            <a:extLst>
              <a:ext uri="{FF2B5EF4-FFF2-40B4-BE49-F238E27FC236}">
                <a16:creationId xmlns:a16="http://schemas.microsoft.com/office/drawing/2014/main" id="{3EFBDAFA-F420-4591-9F01-ACDEB3EFA528}"/>
              </a:ext>
            </a:extLst>
          </p:cNvPr>
          <p:cNvGraphicFramePr/>
          <p:nvPr>
            <p:extLst>
              <p:ext uri="{D42A27DB-BD31-4B8C-83A1-F6EECF244321}">
                <p14:modId xmlns:p14="http://schemas.microsoft.com/office/powerpoint/2010/main" val="508644200"/>
              </p:ext>
            </p:extLst>
          </p:nvPr>
        </p:nvGraphicFramePr>
        <p:xfrm>
          <a:off x="0" y="500743"/>
          <a:ext cx="9282953" cy="59023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25291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369061"/>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Q8. Have you ever accessed Government of Canada services through an online account, such as My Service Canada Account or Canada Revenue Agency’s My Account?</a:t>
            </a:r>
            <a:r>
              <a:rPr lang="en-US" sz="1100" dirty="0">
                <a:latin typeface="Franklin Gothic Book" panose="020B0503020102020204" pitchFamily="34" charset="0"/>
              </a:rPr>
              <a:t> Base: Respondents who use the Internet; n=2,228. DK/NR: 1%</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5805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chemeClr val="tx1">
                    <a:lumMod val="65000"/>
                    <a:lumOff val="35000"/>
                  </a:schemeClr>
                </a:solidFill>
                <a:latin typeface="Franklin Gothic Book" panose="020B0503020102020204" pitchFamily="34" charset="0"/>
              </a:rPr>
              <a:t>Accessing GC Services via an Online Account</a:t>
            </a:r>
          </a:p>
        </p:txBody>
      </p:sp>
      <p:graphicFrame>
        <p:nvGraphicFramePr>
          <p:cNvPr id="6" name="Chart 5">
            <a:extLst>
              <a:ext uri="{FF2B5EF4-FFF2-40B4-BE49-F238E27FC236}">
                <a16:creationId xmlns:a16="http://schemas.microsoft.com/office/drawing/2014/main" id="{0056C3CB-0017-42C9-B1E5-AD28333E446F}"/>
              </a:ext>
            </a:extLst>
          </p:cNvPr>
          <p:cNvGraphicFramePr/>
          <p:nvPr>
            <p:extLst>
              <p:ext uri="{D42A27DB-BD31-4B8C-83A1-F6EECF244321}">
                <p14:modId xmlns:p14="http://schemas.microsoft.com/office/powerpoint/2010/main" val="831957612"/>
              </p:ext>
            </p:extLst>
          </p:nvPr>
        </p:nvGraphicFramePr>
        <p:xfrm>
          <a:off x="0" y="835059"/>
          <a:ext cx="4801931" cy="44716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0185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FD80B3-57C7-414E-B1E8-CDB3B38FC02D}"/>
              </a:ext>
            </a:extLst>
          </p:cNvPr>
          <p:cNvSpPr txBox="1"/>
          <p:nvPr/>
        </p:nvSpPr>
        <p:spPr>
          <a:xfrm>
            <a:off x="0" y="6108873"/>
            <a:ext cx="9144000" cy="430887"/>
          </a:xfrm>
          <a:prstGeom prst="rect">
            <a:avLst/>
          </a:prstGeom>
          <a:noFill/>
          <a:ln w="3175">
            <a:noFill/>
          </a:ln>
        </p:spPr>
        <p:txBody>
          <a:bodyPr wrap="square" rtlCol="0">
            <a:spAutoFit/>
          </a:bodyPr>
          <a:lstStyle/>
          <a:p>
            <a:r>
              <a:rPr lang="en-CA" sz="1100" dirty="0">
                <a:latin typeface="Franklin Gothic Book" panose="020B0503020102020204" pitchFamily="34" charset="0"/>
              </a:rPr>
              <a:t>Q9. What is your preferred method of signing into Government of Canada online services? </a:t>
            </a:r>
            <a:r>
              <a:rPr lang="en-US" sz="1100" dirty="0">
                <a:latin typeface="Franklin Gothic Book" panose="020B0503020102020204" pitchFamily="34" charset="0"/>
              </a:rPr>
              <a:t>Base: Respondents who accessed Government of Canada services through an online account; n=1,276.</a:t>
            </a:r>
          </a:p>
        </p:txBody>
      </p:sp>
      <p:sp>
        <p:nvSpPr>
          <p:cNvPr id="5" name="Title 1">
            <a:extLst>
              <a:ext uri="{FF2B5EF4-FFF2-40B4-BE49-F238E27FC236}">
                <a16:creationId xmlns:a16="http://schemas.microsoft.com/office/drawing/2014/main" id="{1E75F0B7-C474-4AE9-92F3-84DA32B795EB}"/>
              </a:ext>
            </a:extLst>
          </p:cNvPr>
          <p:cNvSpPr txBox="1">
            <a:spLocks/>
          </p:cNvSpPr>
          <p:nvPr/>
        </p:nvSpPr>
        <p:spPr>
          <a:xfrm>
            <a:off x="0" y="76842"/>
            <a:ext cx="9144000" cy="482795"/>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chemeClr val="tx1">
                    <a:lumMod val="65000"/>
                    <a:lumOff val="35000"/>
                  </a:schemeClr>
                </a:solidFill>
                <a:latin typeface="Franklin Gothic Book" panose="020B0503020102020204" pitchFamily="34" charset="0"/>
              </a:rPr>
              <a:t>Preferred method of signing into a GC online account</a:t>
            </a:r>
          </a:p>
        </p:txBody>
      </p:sp>
      <p:graphicFrame>
        <p:nvGraphicFramePr>
          <p:cNvPr id="7" name="Chart 6">
            <a:extLst>
              <a:ext uri="{FF2B5EF4-FFF2-40B4-BE49-F238E27FC236}">
                <a16:creationId xmlns:a16="http://schemas.microsoft.com/office/drawing/2014/main" id="{79D280A6-1076-4A5A-A5D7-5F472BD9C369}"/>
              </a:ext>
            </a:extLst>
          </p:cNvPr>
          <p:cNvGraphicFramePr/>
          <p:nvPr>
            <p:extLst>
              <p:ext uri="{D42A27DB-BD31-4B8C-83A1-F6EECF244321}">
                <p14:modId xmlns:p14="http://schemas.microsoft.com/office/powerpoint/2010/main" val="1905814712"/>
              </p:ext>
            </p:extLst>
          </p:nvPr>
        </p:nvGraphicFramePr>
        <p:xfrm>
          <a:off x="0" y="654897"/>
          <a:ext cx="8776763" cy="499041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20913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85167964-E8E5-4117-9512-0F944A256044}"/>
              </a:ext>
            </a:extLst>
          </p:cNvPr>
          <p:cNvGraphicFramePr>
            <a:graphicFrameLocks/>
          </p:cNvGraphicFramePr>
          <p:nvPr>
            <p:extLst>
              <p:ext uri="{D42A27DB-BD31-4B8C-83A1-F6EECF244321}">
                <p14:modId xmlns:p14="http://schemas.microsoft.com/office/powerpoint/2010/main" val="1306045026"/>
              </p:ext>
            </p:extLst>
          </p:nvPr>
        </p:nvGraphicFramePr>
        <p:xfrm>
          <a:off x="1" y="661181"/>
          <a:ext cx="8955464" cy="5626497"/>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a:extLst>
              <a:ext uri="{FF2B5EF4-FFF2-40B4-BE49-F238E27FC236}">
                <a16:creationId xmlns:a16="http://schemas.microsoft.com/office/drawing/2014/main" id="{3023EDEC-F9F7-4786-A394-C3BC16193B11}"/>
              </a:ext>
            </a:extLst>
          </p:cNvPr>
          <p:cNvSpPr/>
          <p:nvPr/>
        </p:nvSpPr>
        <p:spPr>
          <a:xfrm>
            <a:off x="-37335" y="6396335"/>
            <a:ext cx="9181335" cy="461665"/>
          </a:xfrm>
          <a:prstGeom prst="rect">
            <a:avLst/>
          </a:prstGeom>
        </p:spPr>
        <p:txBody>
          <a:bodyPr wrap="square">
            <a:spAutoFit/>
          </a:bodyPr>
          <a:lstStyle/>
          <a:p>
            <a:pPr algn="just"/>
            <a:r>
              <a:rPr lang="en-CA" sz="1200" dirty="0">
                <a:latin typeface="Franklin Gothic Book" panose="020B0503020102020204" pitchFamily="34" charset="0"/>
                <a:ea typeface="Microsoft JhengHei" panose="020B0604030504040204" pitchFamily="34" charset="-120"/>
                <a:cs typeface="Arial" panose="020B0604020202020204" pitchFamily="34" charset="0"/>
              </a:rPr>
              <a:t>Q6. </a:t>
            </a:r>
            <a:r>
              <a:rPr lang="en-CA" sz="1200" dirty="0">
                <a:latin typeface="Franklin Gothic Book" panose="020B0503020102020204" pitchFamily="34" charset="0"/>
              </a:rPr>
              <a:t>When you need to contact the Government of Canada for information or to receive service, how do you prefer to do so? </a:t>
            </a:r>
          </a:p>
          <a:p>
            <a:pPr algn="just"/>
            <a:r>
              <a:rPr lang="en-CA" sz="1200" dirty="0">
                <a:latin typeface="Franklin Gothic Book" panose="020B0503020102020204" pitchFamily="34" charset="0"/>
                <a:ea typeface="Microsoft JhengHei" panose="020B0604030504040204" pitchFamily="34" charset="-120"/>
                <a:cs typeface="Arial" panose="020B0604020202020204" pitchFamily="34" charset="0"/>
              </a:rPr>
              <a:t>Base: All respondents; n=2,500. DK/NR: 1%</a:t>
            </a:r>
          </a:p>
        </p:txBody>
      </p:sp>
      <p:sp>
        <p:nvSpPr>
          <p:cNvPr id="9" name="Title 1">
            <a:extLst>
              <a:ext uri="{FF2B5EF4-FFF2-40B4-BE49-F238E27FC236}">
                <a16:creationId xmlns:a16="http://schemas.microsoft.com/office/drawing/2014/main" id="{A03D8764-9952-4762-8113-94C868847104}"/>
              </a:ext>
            </a:extLst>
          </p:cNvPr>
          <p:cNvSpPr>
            <a:spLocks noGrp="1"/>
          </p:cNvSpPr>
          <p:nvPr>
            <p:ph type="title"/>
          </p:nvPr>
        </p:nvSpPr>
        <p:spPr>
          <a:xfrm>
            <a:off x="0" y="-4"/>
            <a:ext cx="9144000" cy="661185"/>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900" b="1" dirty="0">
                <a:solidFill>
                  <a:schemeClr val="tx1">
                    <a:lumMod val="65000"/>
                    <a:lumOff val="35000"/>
                  </a:schemeClr>
                </a:solidFill>
                <a:latin typeface="Franklin Gothic Book" panose="020B0503020102020204" pitchFamily="34" charset="0"/>
              </a:rPr>
              <a:t>Preferred Channel to Contact the Government of Canada</a:t>
            </a:r>
          </a:p>
        </p:txBody>
      </p:sp>
    </p:spTree>
    <p:extLst>
      <p:ext uri="{BB962C8B-B14F-4D97-AF65-F5344CB8AC3E}">
        <p14:creationId xmlns:p14="http://schemas.microsoft.com/office/powerpoint/2010/main" val="156028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FB0E3BE-91DF-4A03-857D-9BACEBBD527E}"/>
              </a:ext>
            </a:extLst>
          </p:cNvPr>
          <p:cNvSpPr txBox="1"/>
          <p:nvPr/>
        </p:nvSpPr>
        <p:spPr>
          <a:xfrm>
            <a:off x="0" y="6396335"/>
            <a:ext cx="9144000" cy="461665"/>
          </a:xfrm>
          <a:prstGeom prst="rect">
            <a:avLst/>
          </a:prstGeom>
          <a:noFill/>
          <a:ln w="3175">
            <a:noFill/>
          </a:ln>
        </p:spPr>
        <p:txBody>
          <a:bodyPr wrap="square" rtlCol="0">
            <a:spAutoFit/>
          </a:bodyPr>
          <a:lstStyle/>
          <a:p>
            <a:r>
              <a:rPr lang="en-CA" sz="1200" dirty="0" err="1">
                <a:latin typeface="Franklin Gothic Book" panose="020B0503020102020204" pitchFamily="34" charset="0"/>
              </a:rPr>
              <a:t>Q7B</a:t>
            </a:r>
            <a:r>
              <a:rPr lang="en-CA" sz="1200" dirty="0">
                <a:latin typeface="Franklin Gothic Book" panose="020B0503020102020204" pitchFamily="34" charset="0"/>
              </a:rPr>
              <a:t>. Why do you prefer using the phone?  </a:t>
            </a:r>
          </a:p>
          <a:p>
            <a:r>
              <a:rPr lang="en-US" sz="1200" dirty="0">
                <a:latin typeface="Franklin Gothic Book" panose="020B0503020102020204" pitchFamily="34" charset="0"/>
              </a:rPr>
              <a:t>Base: Respondents who use the phone to contact the Government of Canada; n=1,152. DK/NR: 1%. [Multiple responses accepted.]</a:t>
            </a:r>
          </a:p>
        </p:txBody>
      </p:sp>
      <p:sp>
        <p:nvSpPr>
          <p:cNvPr id="8" name="Title 1">
            <a:extLst>
              <a:ext uri="{FF2B5EF4-FFF2-40B4-BE49-F238E27FC236}">
                <a16:creationId xmlns:a16="http://schemas.microsoft.com/office/drawing/2014/main" id="{77D943F8-8F46-43D4-AD8E-145253EF1270}"/>
              </a:ext>
            </a:extLst>
          </p:cNvPr>
          <p:cNvSpPr txBox="1">
            <a:spLocks/>
          </p:cNvSpPr>
          <p:nvPr/>
        </p:nvSpPr>
        <p:spPr>
          <a:xfrm>
            <a:off x="0" y="43539"/>
            <a:ext cx="9144000" cy="505677"/>
          </a:xfrm>
          <a:prstGeom prst="rect">
            <a:avLst/>
          </a:prstGeom>
          <a:noFill/>
          <a:ln w="38100" cap="flat" cmpd="sng" algn="ctr">
            <a:noFill/>
            <a:prstDash val="solid"/>
            <a:miter lim="800000"/>
          </a:ln>
        </p:spPr>
        <p:style>
          <a:lnRef idx="2">
            <a:schemeClr val="accent1"/>
          </a:lnRef>
          <a:fillRef idx="1">
            <a:schemeClr val="lt1"/>
          </a:fillRef>
          <a:effectRef idx="0">
            <a:schemeClr val="accent1"/>
          </a:effectRef>
          <a:fontRef idx="minor">
            <a:schemeClr val="dk1"/>
          </a:fontRef>
        </p:style>
        <p:txBody>
          <a:bodyPr>
            <a:noAutofit/>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CA" sz="3000" b="1" dirty="0">
                <a:solidFill>
                  <a:srgbClr val="595958"/>
                </a:solidFill>
                <a:latin typeface="Franklin Gothic Book" panose="020B0503020102020204" pitchFamily="34" charset="0"/>
              </a:rPr>
              <a:t>Reasons for Using the Phone to Contact GC</a:t>
            </a:r>
            <a:endParaRPr lang="en-CA" sz="3000" b="1" dirty="0">
              <a:solidFill>
                <a:schemeClr val="tx1">
                  <a:lumMod val="65000"/>
                  <a:lumOff val="35000"/>
                </a:schemeClr>
              </a:solidFill>
              <a:latin typeface="Franklin Gothic Book" panose="020B0503020102020204" pitchFamily="34" charset="0"/>
            </a:endParaRPr>
          </a:p>
        </p:txBody>
      </p:sp>
      <p:graphicFrame>
        <p:nvGraphicFramePr>
          <p:cNvPr id="9" name="Chart 8">
            <a:extLst>
              <a:ext uri="{FF2B5EF4-FFF2-40B4-BE49-F238E27FC236}">
                <a16:creationId xmlns:a16="http://schemas.microsoft.com/office/drawing/2014/main" id="{C065124A-B227-452E-862B-64A9F4227B77}"/>
              </a:ext>
            </a:extLst>
          </p:cNvPr>
          <p:cNvGraphicFramePr/>
          <p:nvPr>
            <p:extLst>
              <p:ext uri="{D42A27DB-BD31-4B8C-83A1-F6EECF244321}">
                <p14:modId xmlns:p14="http://schemas.microsoft.com/office/powerpoint/2010/main" val="2230159002"/>
              </p:ext>
            </p:extLst>
          </p:nvPr>
        </p:nvGraphicFramePr>
        <p:xfrm>
          <a:off x="103749" y="920493"/>
          <a:ext cx="8936502" cy="52492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428950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21103</TotalTime>
  <Words>2302</Words>
  <Application>Microsoft Office PowerPoint</Application>
  <PresentationFormat>Affichage à l'écran (4:3)</PresentationFormat>
  <Paragraphs>326</Paragraphs>
  <Slides>29</Slides>
  <Notes>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29</vt:i4>
      </vt:variant>
    </vt:vector>
  </HeadingPairs>
  <TitlesOfParts>
    <vt:vector size="35" baseType="lpstr">
      <vt:lpstr>Microsoft JhengHei</vt:lpstr>
      <vt:lpstr>Arial</vt:lpstr>
      <vt:lpstr>Calibri</vt:lpstr>
      <vt:lpstr>Calibri Light</vt:lpstr>
      <vt:lpstr>Franklin Gothic Book</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Preferred Channel to Contact the Government of Canada</vt:lpstr>
      <vt:lpstr>Présentation PowerPoint</vt:lpstr>
      <vt:lpstr>Présentation PowerPoint</vt:lpstr>
      <vt:lpstr>Présentation PowerPoint</vt:lpstr>
      <vt:lpstr>Présentation PowerPoint</vt:lpstr>
      <vt:lpstr>Support for “Tell Us Once” Approach to Service Delivery</vt:lpstr>
      <vt:lpstr>Présentation PowerPoint</vt:lpstr>
      <vt:lpstr>Présentation PowerPoint</vt:lpstr>
      <vt:lpstr>Présentation PowerPoint</vt:lpstr>
      <vt:lpstr>Présentation PowerPoint</vt:lpstr>
      <vt:lpstr>Trust in Protection of Personal Information by Organization</vt:lpstr>
      <vt:lpstr>Présentation PowerPoint</vt:lpstr>
      <vt:lpstr>Présentation PowerPoint</vt:lpstr>
      <vt:lpstr>Présentation PowerPoint</vt:lpstr>
      <vt:lpstr>Preferred Channel to Contact the Government of Canada</vt:lpstr>
      <vt:lpstr>Knowledge of GC’s Sharing of Personal information within Federal Govt.</vt:lpstr>
      <vt:lpstr>Knowledge of GC’s Sharing of Personal information with P/T Govts.</vt:lpstr>
      <vt:lpstr>Support for “Tell Us Once” Approach to Service Delivery</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Alethea Woods</dc:creator>
  <cp:lastModifiedBy>User</cp:lastModifiedBy>
  <cp:revision>161</cp:revision>
  <cp:lastPrinted>2018-01-02T14:07:10Z</cp:lastPrinted>
  <dcterms:created xsi:type="dcterms:W3CDTF">2016-12-01T16:56:59Z</dcterms:created>
  <dcterms:modified xsi:type="dcterms:W3CDTF">2018-05-29T17:02:55Z</dcterms:modified>
</cp:coreProperties>
</file>