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3.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4.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5.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6.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7.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8.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9.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0.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1.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12.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ink/ink1.xml" ContentType="application/inkml+xml"/>
  <Override PartName="/ppt/ink/ink2.xml" ContentType="application/inkml+xml"/>
  <Override PartName="/ppt/ink/ink3.xml" ContentType="application/inkml+xml"/>
  <Override PartName="/ppt/notesSlides/notesSlide13.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14.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15.xml" ContentType="application/vnd.openxmlformats-officedocument.presentationml.notesSl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16.xml" ContentType="application/vnd.openxmlformats-officedocument.presentationml.notesSl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17.xml" ContentType="application/vnd.openxmlformats-officedocument.presentationml.notesSlid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18.xml" ContentType="application/vnd.openxmlformats-officedocument.presentationml.notesSlid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drawings/drawing1.xml" ContentType="application/vnd.openxmlformats-officedocument.drawingml.chartshapes+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drawings/drawing2.xml" ContentType="application/vnd.openxmlformats-officedocument.drawingml.chartshapes+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notesSlides/notesSlide19.xml" ContentType="application/vnd.openxmlformats-officedocument.presentationml.notesSlide+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ppt/charts/chart29.xml" ContentType="application/vnd.openxmlformats-officedocument.drawingml.chart+xml"/>
  <Override PartName="/ppt/charts/style29.xml" ContentType="application/vnd.ms-office.chartstyle+xml"/>
  <Override PartName="/ppt/charts/colors29.xml" ContentType="application/vnd.ms-office.chartcolorstyle+xml"/>
  <Override PartName="/ppt/notesSlides/notesSlide20.xml" ContentType="application/vnd.openxmlformats-officedocument.presentationml.notesSlide+xml"/>
  <Override PartName="/ppt/charts/chart30.xml" ContentType="application/vnd.openxmlformats-officedocument.drawingml.chart+xml"/>
  <Override PartName="/ppt/charts/style30.xml" ContentType="application/vnd.ms-office.chartstyle+xml"/>
  <Override PartName="/ppt/charts/colors30.xml" ContentType="application/vnd.ms-office.chartcolorstyle+xml"/>
  <Override PartName="/ppt/drawings/drawing3.xml" ContentType="application/vnd.openxmlformats-officedocument.drawingml.chartshapes+xml"/>
  <Override PartName="/ppt/charts/chart31.xml" ContentType="application/vnd.openxmlformats-officedocument.drawingml.chart+xml"/>
  <Override PartName="/ppt/charts/style31.xml" ContentType="application/vnd.ms-office.chartstyle+xml"/>
  <Override PartName="/ppt/charts/colors3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7" r:id="rId2"/>
    <p:sldId id="260" r:id="rId3"/>
    <p:sldId id="262" r:id="rId4"/>
    <p:sldId id="263" r:id="rId5"/>
    <p:sldId id="302" r:id="rId6"/>
    <p:sldId id="303" r:id="rId7"/>
    <p:sldId id="304" r:id="rId8"/>
    <p:sldId id="305" r:id="rId9"/>
    <p:sldId id="306" r:id="rId10"/>
    <p:sldId id="307" r:id="rId11"/>
    <p:sldId id="308" r:id="rId12"/>
    <p:sldId id="309" r:id="rId13"/>
    <p:sldId id="310" r:id="rId14"/>
    <p:sldId id="311" r:id="rId15"/>
    <p:sldId id="266" r:id="rId16"/>
    <p:sldId id="301" r:id="rId17"/>
    <p:sldId id="298" r:id="rId18"/>
    <p:sldId id="269" r:id="rId19"/>
    <p:sldId id="270" r:id="rId20"/>
    <p:sldId id="271" r:id="rId21"/>
    <p:sldId id="287" r:id="rId22"/>
    <p:sldId id="272" r:id="rId23"/>
    <p:sldId id="300" r:id="rId24"/>
    <p:sldId id="282" r:id="rId25"/>
    <p:sldId id="275" r:id="rId26"/>
    <p:sldId id="274" r:id="rId27"/>
    <p:sldId id="313" r:id="rId28"/>
    <p:sldId id="276" r:id="rId29"/>
    <p:sldId id="312"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thea Woods" initials="AW" lastIdx="1" clrIdx="0">
    <p:extLst>
      <p:ext uri="{19B8F6BF-5375-455C-9EA6-DF929625EA0E}">
        <p15:presenceInfo xmlns:p15="http://schemas.microsoft.com/office/powerpoint/2012/main" userId="c2eef5f54d267dde" providerId="Windows Live"/>
      </p:ext>
    </p:extLst>
  </p:cmAuthor>
  <p:cmAuthor id="2" name="Balayet Hussain" initials="BH" lastIdx="3" clrIdx="1">
    <p:extLst>
      <p:ext uri="{19B8F6BF-5375-455C-9EA6-DF929625EA0E}">
        <p15:presenceInfo xmlns:p15="http://schemas.microsoft.com/office/powerpoint/2012/main" userId="640f068e084559d0" providerId="Windows Live"/>
      </p:ext>
    </p:extLst>
  </p:cmAuthor>
  <p:cmAuthor id="3" name="Alethea Woods" initials="AW [2]" lastIdx="4" clrIdx="2">
    <p:extLst>
      <p:ext uri="{19B8F6BF-5375-455C-9EA6-DF929625EA0E}">
        <p15:presenceInfo xmlns:p15="http://schemas.microsoft.com/office/powerpoint/2012/main" userId="7d5758fa8924bf5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181F"/>
    <a:srgbClr val="FF2007"/>
    <a:srgbClr val="FF2900"/>
    <a:srgbClr val="CE2029"/>
    <a:srgbClr val="2F5597"/>
    <a:srgbClr val="15531C"/>
    <a:srgbClr val="FFC000"/>
    <a:srgbClr val="A20000"/>
    <a:srgbClr val="2B559D"/>
    <a:srgbClr val="FF29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918" autoAdjust="0"/>
    <p:restoredTop sz="92857" autoAdjust="0"/>
  </p:normalViewPr>
  <p:slideViewPr>
    <p:cSldViewPr snapToGrid="0">
      <p:cViewPr varScale="1">
        <p:scale>
          <a:sx n="67" d="100"/>
          <a:sy n="67" d="100"/>
        </p:scale>
        <p:origin x="876"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package" Target="../embeddings/Microsoft_Excel_Worksheet23.xlsx"/><Relationship Id="rId2" Type="http://schemas.microsoft.com/office/2011/relationships/chartColorStyle" Target="colors24.xml"/><Relationship Id="rId1" Type="http://schemas.microsoft.com/office/2011/relationships/chartStyle" Target="style24.xml"/><Relationship Id="rId4" Type="http://schemas.openxmlformats.org/officeDocument/2006/relationships/chartUserShapes" Target="../drawings/drawing1.xml"/></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_Worksheet24.xlsx"/><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25.xlsx"/><Relationship Id="rId2" Type="http://schemas.microsoft.com/office/2011/relationships/chartColorStyle" Target="colors26.xml"/><Relationship Id="rId1" Type="http://schemas.microsoft.com/office/2011/relationships/chartStyle" Target="style26.xml"/><Relationship Id="rId4" Type="http://schemas.openxmlformats.org/officeDocument/2006/relationships/chartUserShapes" Target="../drawings/drawing2.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_Worksheet26.xlsx"/><Relationship Id="rId2" Type="http://schemas.microsoft.com/office/2011/relationships/chartColorStyle" Target="colors27.xml"/><Relationship Id="rId1" Type="http://schemas.microsoft.com/office/2011/relationships/chartStyle" Target="style27.xml"/></Relationships>
</file>

<file path=ppt/charts/_rels/chart28.xml.rels><?xml version="1.0" encoding="UTF-8" standalone="yes"?>
<Relationships xmlns="http://schemas.openxmlformats.org/package/2006/relationships"><Relationship Id="rId3" Type="http://schemas.openxmlformats.org/officeDocument/2006/relationships/package" Target="../embeddings/Microsoft_Excel_Worksheet27.xlsx"/><Relationship Id="rId2" Type="http://schemas.microsoft.com/office/2011/relationships/chartColorStyle" Target="colors28.xml"/><Relationship Id="rId1" Type="http://schemas.microsoft.com/office/2011/relationships/chartStyle" Target="style28.xml"/></Relationships>
</file>

<file path=ppt/charts/_rels/chart29.xml.rels><?xml version="1.0" encoding="UTF-8" standalone="yes"?>
<Relationships xmlns="http://schemas.openxmlformats.org/package/2006/relationships"><Relationship Id="rId3" Type="http://schemas.openxmlformats.org/officeDocument/2006/relationships/package" Target="../embeddings/Microsoft_Excel_Worksheet28.xlsx"/><Relationship Id="rId2" Type="http://schemas.microsoft.com/office/2011/relationships/chartColorStyle" Target="colors29.xml"/><Relationship Id="rId1" Type="http://schemas.microsoft.com/office/2011/relationships/chartStyle" Target="style29.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30.xml.rels><?xml version="1.0" encoding="UTF-8" standalone="yes"?>
<Relationships xmlns="http://schemas.openxmlformats.org/package/2006/relationships"><Relationship Id="rId3" Type="http://schemas.openxmlformats.org/officeDocument/2006/relationships/package" Target="../embeddings/Microsoft_Excel_Worksheet29.xlsx"/><Relationship Id="rId2" Type="http://schemas.microsoft.com/office/2011/relationships/chartColorStyle" Target="colors30.xml"/><Relationship Id="rId1" Type="http://schemas.microsoft.com/office/2011/relationships/chartStyle" Target="style30.xml"/><Relationship Id="rId4" Type="http://schemas.openxmlformats.org/officeDocument/2006/relationships/chartUserShapes" Target="../drawings/drawing3.xml"/></Relationships>
</file>

<file path=ppt/charts/_rels/chart31.xml.rels><?xml version="1.0" encoding="UTF-8" standalone="yes"?>
<Relationships xmlns="http://schemas.openxmlformats.org/package/2006/relationships"><Relationship Id="rId3" Type="http://schemas.openxmlformats.org/officeDocument/2006/relationships/package" Target="../embeddings/Microsoft_Excel_Worksheet30.xlsx"/><Relationship Id="rId2" Type="http://schemas.microsoft.com/office/2011/relationships/chartColorStyle" Target="colors31.xml"/><Relationship Id="rId1" Type="http://schemas.microsoft.com/office/2011/relationships/chartStyle" Target="style3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728305741726018"/>
          <c:y val="7.9130738795869696E-2"/>
          <c:w val="0.88271694258273981"/>
          <c:h val="0.92085038228157756"/>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1-24CB-4747-BE7F-0DE10A0488A4}"/>
              </c:ext>
            </c:extLst>
          </c:dPt>
          <c:dPt>
            <c:idx val="6"/>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3-24CB-4747-BE7F-0DE10A0488A4}"/>
              </c:ext>
            </c:extLst>
          </c:dPt>
          <c:dPt>
            <c:idx val="7"/>
            <c:invertIfNegative val="0"/>
            <c:bubble3D val="0"/>
            <c:spPr>
              <a:solidFill>
                <a:srgbClr val="CE2029"/>
              </a:solidFill>
              <a:ln>
                <a:noFill/>
              </a:ln>
              <a:effectLst/>
            </c:spPr>
            <c:extLst>
              <c:ext xmlns:c16="http://schemas.microsoft.com/office/drawing/2014/chart" uri="{C3380CC4-5D6E-409C-BE32-E72D297353CC}">
                <c16:uniqueId val="{00000005-24CB-4747-BE7F-0DE10A0488A4}"/>
              </c:ext>
            </c:extLst>
          </c:dPt>
          <c:dLbls>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Sheet1!$B$2:$B$9</c:f>
              <c:numCache>
                <c:formatCode>0%</c:formatCode>
                <c:ptCount val="8"/>
                <c:pt idx="0">
                  <c:v>0.54</c:v>
                </c:pt>
                <c:pt idx="1">
                  <c:v>0.65</c:v>
                </c:pt>
                <c:pt idx="2">
                  <c:v>0.66</c:v>
                </c:pt>
                <c:pt idx="3">
                  <c:v>0.57999999999999996</c:v>
                </c:pt>
                <c:pt idx="4">
                  <c:v>0.56999999999999995</c:v>
                </c:pt>
                <c:pt idx="5">
                  <c:v>0.55000000000000004</c:v>
                </c:pt>
                <c:pt idx="6">
                  <c:v>0.55000000000000004</c:v>
                </c:pt>
                <c:pt idx="7">
                  <c:v>0.55000000000000004</c:v>
                </c:pt>
              </c:numCache>
            </c:numRef>
          </c:val>
          <c:extLst>
            <c:ext xmlns:c16="http://schemas.microsoft.com/office/drawing/2014/chart" uri="{C3380CC4-5D6E-409C-BE32-E72D297353CC}">
              <c16:uniqueId val="{00000000-FCA1-493E-BF55-C6F3B46F6D24}"/>
            </c:ext>
          </c:extLst>
        </c:ser>
        <c:dLbls>
          <c:dLblPos val="outEnd"/>
          <c:showLegendKey val="0"/>
          <c:showVal val="1"/>
          <c:showCatName val="0"/>
          <c:showSerName val="0"/>
          <c:showPercent val="0"/>
          <c:showBubbleSize val="0"/>
        </c:dLbls>
        <c:gapWidth val="63"/>
        <c:axId val="430727136"/>
        <c:axId val="430727528"/>
      </c:barChart>
      <c:catAx>
        <c:axId val="4307271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0727528"/>
        <c:crosses val="autoZero"/>
        <c:auto val="1"/>
        <c:lblAlgn val="ctr"/>
        <c:lblOffset val="100"/>
        <c:noMultiLvlLbl val="0"/>
      </c:catAx>
      <c:valAx>
        <c:axId val="430727528"/>
        <c:scaling>
          <c:orientation val="minMax"/>
        </c:scaling>
        <c:delete val="1"/>
        <c:axPos val="b"/>
        <c:title>
          <c:tx>
            <c:rich>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r>
                  <a:rPr lang="en-CA" sz="1800" dirty="0"/>
                  <a:t>% who</a:t>
                </a:r>
                <a:r>
                  <a:rPr lang="en-CA" sz="1800" baseline="0" dirty="0"/>
                  <a:t> heard of Veterans’ Week</a:t>
                </a:r>
                <a:endParaRPr lang="en-CA" sz="1800" dirty="0"/>
              </a:p>
            </c:rich>
          </c:tx>
          <c:layout>
            <c:manualLayout>
              <c:xMode val="edge"/>
              <c:yMode val="edge"/>
              <c:x val="0.39141460026899233"/>
              <c:y val="2.8266306749051864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en-US"/>
            </a:p>
          </c:txPr>
        </c:title>
        <c:numFmt formatCode="0%" sourceLinked="1"/>
        <c:majorTickMark val="none"/>
        <c:minorTickMark val="none"/>
        <c:tickLblPos val="nextTo"/>
        <c:crossAx val="430727136"/>
        <c:crosses val="autoZero"/>
        <c:crossBetween val="between"/>
      </c:valAx>
      <c:spPr>
        <a:noFill/>
        <a:ln>
          <a:noFill/>
        </a:ln>
        <a:effectLst/>
      </c:spPr>
    </c:plotArea>
    <c:plotVisOnly val="1"/>
    <c:dispBlanksAs val="gap"/>
    <c:showDLblsOverMax val="0"/>
  </c:chart>
  <c:spPr>
    <a:noFill/>
    <a:ln w="3175">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en-CA" sz="1800" dirty="0">
                <a:effectLst/>
              </a:rPr>
              <a:t>Practical Reasons</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6.8298322175591772E-2"/>
          <c:w val="0.83604535891542364"/>
          <c:h val="0.93170167782440827"/>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0.49</c:v>
                </c:pt>
                <c:pt idx="1">
                  <c:v>0.34</c:v>
                </c:pt>
                <c:pt idx="2">
                  <c:v>0.45</c:v>
                </c:pt>
                <c:pt idx="3">
                  <c:v>0.46</c:v>
                </c:pt>
                <c:pt idx="4">
                  <c:v>0.5</c:v>
                </c:pt>
                <c:pt idx="5">
                  <c:v>0.5</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429857392"/>
        <c:axId val="434962152"/>
      </c:barChart>
      <c:catAx>
        <c:axId val="4298573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4962152"/>
        <c:crosses val="autoZero"/>
        <c:auto val="1"/>
        <c:lblAlgn val="ctr"/>
        <c:lblOffset val="100"/>
        <c:noMultiLvlLbl val="0"/>
      </c:catAx>
      <c:valAx>
        <c:axId val="434962152"/>
        <c:scaling>
          <c:orientation val="minMax"/>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42985739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en-CA" sz="1800" dirty="0">
                <a:effectLst/>
              </a:rPr>
              <a:t>Lack of Knowledge/Awareness</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6.2192222660084173E-2"/>
          <c:w val="0.83604535891542364"/>
          <c:h val="0.93780777733991583"/>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0.18</c:v>
                </c:pt>
                <c:pt idx="1">
                  <c:v>0.2</c:v>
                </c:pt>
                <c:pt idx="2">
                  <c:v>0.3</c:v>
                </c:pt>
                <c:pt idx="3">
                  <c:v>0.26</c:v>
                </c:pt>
                <c:pt idx="4">
                  <c:v>0.26</c:v>
                </c:pt>
                <c:pt idx="5">
                  <c:v>0.23</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429857392"/>
        <c:axId val="434962152"/>
      </c:barChart>
      <c:catAx>
        <c:axId val="4298573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4962152"/>
        <c:crosses val="autoZero"/>
        <c:auto val="1"/>
        <c:lblAlgn val="ctr"/>
        <c:lblOffset val="100"/>
        <c:noMultiLvlLbl val="0"/>
      </c:catAx>
      <c:valAx>
        <c:axId val="434962152"/>
        <c:scaling>
          <c:orientation val="minMax"/>
          <c:max val="0.55000000000000004"/>
          <c:min val="0"/>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42985739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en-CA" sz="1800" dirty="0">
                <a:effectLst/>
              </a:rPr>
              <a:t>No Opportunity to Participate</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4.9043306482533085E-2"/>
          <c:w val="0.83604535891542364"/>
          <c:h val="0.95095669351746692"/>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0.11</c:v>
                </c:pt>
                <c:pt idx="1">
                  <c:v>0.06</c:v>
                </c:pt>
                <c:pt idx="2">
                  <c:v>0.06</c:v>
                </c:pt>
                <c:pt idx="3">
                  <c:v>0.08</c:v>
                </c:pt>
                <c:pt idx="4">
                  <c:v>0.1</c:v>
                </c:pt>
                <c:pt idx="5">
                  <c:v>7.0000000000000007E-2</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429857392"/>
        <c:axId val="434962152"/>
      </c:barChart>
      <c:catAx>
        <c:axId val="4298573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4962152"/>
        <c:crosses val="autoZero"/>
        <c:auto val="1"/>
        <c:lblAlgn val="ctr"/>
        <c:lblOffset val="100"/>
        <c:noMultiLvlLbl val="0"/>
      </c:catAx>
      <c:valAx>
        <c:axId val="434962152"/>
        <c:scaling>
          <c:orientation val="minMax"/>
          <c:max val="0.4"/>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42985739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en-CA" sz="1800" dirty="0">
                <a:effectLst/>
              </a:rPr>
              <a:t>Lack of Personal Resonance</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4.9043306482533085E-2"/>
          <c:w val="0.83604535891542364"/>
          <c:h val="0.95095669351746692"/>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0.12</c:v>
                </c:pt>
                <c:pt idx="1">
                  <c:v>0.24</c:v>
                </c:pt>
                <c:pt idx="2">
                  <c:v>0.13</c:v>
                </c:pt>
                <c:pt idx="3">
                  <c:v>0.15</c:v>
                </c:pt>
                <c:pt idx="4">
                  <c:v>0.09</c:v>
                </c:pt>
                <c:pt idx="5">
                  <c:v>0.11</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429857392"/>
        <c:axId val="434962152"/>
      </c:barChart>
      <c:catAx>
        <c:axId val="4298573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4962152"/>
        <c:crosses val="autoZero"/>
        <c:auto val="1"/>
        <c:lblAlgn val="ctr"/>
        <c:lblOffset val="100"/>
        <c:noMultiLvlLbl val="0"/>
      </c:catAx>
      <c:valAx>
        <c:axId val="434962152"/>
        <c:scaling>
          <c:orientation val="minMax"/>
          <c:max val="0.45"/>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42985739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en-CA" sz="1800" dirty="0">
                <a:effectLst/>
              </a:rPr>
              <a:t>Participated in Other Ways</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4.898075159707465E-2"/>
          <c:w val="0.83604535891542364"/>
          <c:h val="0.9510192484029254"/>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0.08</c:v>
                </c:pt>
                <c:pt idx="1">
                  <c:v>0.03</c:v>
                </c:pt>
                <c:pt idx="2">
                  <c:v>0.02</c:v>
                </c:pt>
                <c:pt idx="3">
                  <c:v>0.05</c:v>
                </c:pt>
                <c:pt idx="4">
                  <c:v>0.03</c:v>
                </c:pt>
                <c:pt idx="5">
                  <c:v>0.05</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429857392"/>
        <c:axId val="434962152"/>
      </c:barChart>
      <c:catAx>
        <c:axId val="4298573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4962152"/>
        <c:crosses val="autoZero"/>
        <c:auto val="1"/>
        <c:lblAlgn val="ctr"/>
        <c:lblOffset val="100"/>
        <c:noMultiLvlLbl val="0"/>
      </c:catAx>
      <c:valAx>
        <c:axId val="434962152"/>
        <c:scaling>
          <c:orientation val="minMax"/>
          <c:max val="0.30000000000000004"/>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42985739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957832326781518"/>
          <c:y val="3.2104978985755525E-2"/>
          <c:w val="0.53042167673218465"/>
          <c:h val="0.96789496202498559"/>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0"/>
            <c:invertIfNegative val="0"/>
            <c:bubble3D val="0"/>
            <c:spPr>
              <a:solidFill>
                <a:srgbClr val="CE2029"/>
              </a:solidFill>
              <a:ln>
                <a:noFill/>
              </a:ln>
              <a:effectLst/>
            </c:spPr>
            <c:extLst>
              <c:ext xmlns:c16="http://schemas.microsoft.com/office/drawing/2014/chart" uri="{C3380CC4-5D6E-409C-BE32-E72D297353CC}">
                <c16:uniqueId val="{00000003-CE9A-4031-8365-CE550F69A785}"/>
              </c:ext>
            </c:extLst>
          </c:dPt>
          <c:dLbls>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Participated in other activities to remember Veterans</c:v>
                </c:pt>
                <c:pt idx="1">
                  <c:v>Participated in remembrance activity on social media</c:v>
                </c:pt>
                <c:pt idx="2">
                  <c:v>Participated in remembrance ceremony in community</c:v>
                </c:pt>
                <c:pt idx="3">
                  <c:v>Watched Remembrance Day ceremony on TV</c:v>
                </c:pt>
                <c:pt idx="4">
                  <c:v>Observed a moment of silence</c:v>
                </c:pt>
                <c:pt idx="5">
                  <c:v>Wore a poppy</c:v>
                </c:pt>
              </c:strCache>
            </c:strRef>
          </c:cat>
          <c:val>
            <c:numRef>
              <c:f>Sheet1!$B$2:$B$7</c:f>
              <c:numCache>
                <c:formatCode>0%</c:formatCode>
                <c:ptCount val="6"/>
                <c:pt idx="0">
                  <c:v>0.52</c:v>
                </c:pt>
                <c:pt idx="1">
                  <c:v>0.2</c:v>
                </c:pt>
                <c:pt idx="2">
                  <c:v>0.38</c:v>
                </c:pt>
                <c:pt idx="3">
                  <c:v>0.46</c:v>
                </c:pt>
                <c:pt idx="4">
                  <c:v>0.72</c:v>
                </c:pt>
                <c:pt idx="5">
                  <c:v>0.82</c:v>
                </c:pt>
              </c:numCache>
            </c:numRef>
          </c:val>
          <c:extLst>
            <c:ext xmlns:c16="http://schemas.microsoft.com/office/drawing/2014/chart" uri="{C3380CC4-5D6E-409C-BE32-E72D297353CC}">
              <c16:uniqueId val="{00000000-CE9A-4031-8365-CE550F69A785}"/>
            </c:ext>
          </c:extLst>
        </c:ser>
        <c:dLbls>
          <c:dLblPos val="outEnd"/>
          <c:showLegendKey val="0"/>
          <c:showVal val="1"/>
          <c:showCatName val="0"/>
          <c:showSerName val="0"/>
          <c:showPercent val="0"/>
          <c:showBubbleSize val="0"/>
        </c:dLbls>
        <c:gapWidth val="104"/>
        <c:axId val="434965680"/>
        <c:axId val="434427360"/>
      </c:barChart>
      <c:catAx>
        <c:axId val="434965680"/>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4427360"/>
        <c:crosses val="autoZero"/>
        <c:auto val="1"/>
        <c:lblAlgn val="ctr"/>
        <c:lblOffset val="100"/>
        <c:noMultiLvlLbl val="0"/>
      </c:catAx>
      <c:valAx>
        <c:axId val="434427360"/>
        <c:scaling>
          <c:orientation val="minMax"/>
        </c:scaling>
        <c:delete val="1"/>
        <c:axPos val="b"/>
        <c:numFmt formatCode="0%" sourceLinked="1"/>
        <c:majorTickMark val="none"/>
        <c:minorTickMark val="none"/>
        <c:tickLblPos val="nextTo"/>
        <c:crossAx val="434965680"/>
        <c:crosses val="autoZero"/>
        <c:crossBetween val="between"/>
      </c:valAx>
      <c:spPr>
        <a:noFill/>
        <a:ln>
          <a:noFill/>
        </a:ln>
        <a:effectLst/>
      </c:spPr>
    </c:plotArea>
    <c:plotVisOnly val="1"/>
    <c:dispBlanksAs val="gap"/>
    <c:showDLblsOverMax val="0"/>
  </c:chart>
  <c:spPr>
    <a:noFill/>
    <a:ln>
      <a:noFill/>
    </a:ln>
    <a:effectLst/>
  </c:spPr>
  <c:txPr>
    <a:bodyPr anchor="ctr" anchorCtr="1"/>
    <a:lstStyle/>
    <a:p>
      <a:pPr>
        <a:defRPr sz="1800" b="1">
          <a:solidFill>
            <a:schemeClr val="tx1"/>
          </a:solidFill>
          <a:latin typeface="Franklin Gothic Book" panose="020B0503020102020204" pitchFamily="34" charset="0"/>
          <a:cs typeface="Times New Roman" panose="02020603050405020304" pitchFamily="18" charset="0"/>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en-CA"/>
              <a:t>% who participated in activities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
          <c:y val="9.440096538695758E-2"/>
          <c:w val="0.74147317913385846"/>
          <c:h val="0.83458997091110021"/>
        </c:manualLayout>
      </c:layout>
      <c:lineChart>
        <c:grouping val="standard"/>
        <c:varyColors val="0"/>
        <c:ser>
          <c:idx val="0"/>
          <c:order val="0"/>
          <c:tx>
            <c:strRef>
              <c:f>Sheet1!$B$1</c:f>
              <c:strCache>
                <c:ptCount val="1"/>
                <c:pt idx="0">
                  <c:v>Wore a poppy</c:v>
                </c:pt>
              </c:strCache>
            </c:strRef>
          </c:tx>
          <c:spPr>
            <a:ln w="38100" cap="rnd">
              <a:solidFill>
                <a:srgbClr val="A20000"/>
              </a:solidFill>
              <a:round/>
            </a:ln>
            <a:effectLst/>
          </c:spPr>
          <c:marker>
            <c:symbol val="circle"/>
            <c:size val="8"/>
            <c:spPr>
              <a:solidFill>
                <a:srgbClr val="A20000"/>
              </a:solidFill>
              <a:ln w="9525">
                <a:solidFill>
                  <a:srgbClr val="A20000"/>
                </a:solidFill>
              </a:ln>
              <a:effectLst/>
            </c:spPr>
          </c:marker>
          <c:dLbls>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Sheet1!$B$2:$B$9</c:f>
              <c:numCache>
                <c:formatCode>General</c:formatCode>
                <c:ptCount val="8"/>
                <c:pt idx="3" formatCode="0%">
                  <c:v>0.79</c:v>
                </c:pt>
                <c:pt idx="4" formatCode="0%">
                  <c:v>0.82</c:v>
                </c:pt>
                <c:pt idx="5" formatCode="0%">
                  <c:v>0.83</c:v>
                </c:pt>
                <c:pt idx="6" formatCode="0%">
                  <c:v>0.79</c:v>
                </c:pt>
                <c:pt idx="7" formatCode="0%">
                  <c:v>0.82</c:v>
                </c:pt>
              </c:numCache>
            </c:numRef>
          </c:val>
          <c:smooth val="0"/>
          <c:extLst>
            <c:ext xmlns:c16="http://schemas.microsoft.com/office/drawing/2014/chart" uri="{C3380CC4-5D6E-409C-BE32-E72D297353CC}">
              <c16:uniqueId val="{00000000-4EF7-4FFB-9764-B8390ECB3535}"/>
            </c:ext>
          </c:extLst>
        </c:ser>
        <c:ser>
          <c:idx val="1"/>
          <c:order val="1"/>
          <c:tx>
            <c:strRef>
              <c:f>Sheet1!$C$1</c:f>
              <c:strCache>
                <c:ptCount val="1"/>
                <c:pt idx="0">
                  <c:v>Observed a moment of silence</c:v>
                </c:pt>
              </c:strCache>
            </c:strRef>
          </c:tx>
          <c:spPr>
            <a:ln w="38100" cap="rnd">
              <a:solidFill>
                <a:srgbClr val="FFC000"/>
              </a:solidFill>
              <a:round/>
            </a:ln>
            <a:effectLst/>
          </c:spPr>
          <c:marker>
            <c:symbol val="circle"/>
            <c:size val="8"/>
            <c:spPr>
              <a:solidFill>
                <a:srgbClr val="FFC000"/>
              </a:solidFill>
              <a:ln w="9525">
                <a:solidFill>
                  <a:srgbClr val="FFC000"/>
                </a:solidFill>
              </a:ln>
              <a:effectLst/>
            </c:spPr>
          </c:marker>
          <c:dLbls>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Sheet1!$C$2:$C$9</c:f>
              <c:numCache>
                <c:formatCode>General</c:formatCode>
                <c:ptCount val="8"/>
                <c:pt idx="6" formatCode="0%">
                  <c:v>0.71</c:v>
                </c:pt>
                <c:pt idx="7" formatCode="0%">
                  <c:v>0.72</c:v>
                </c:pt>
              </c:numCache>
            </c:numRef>
          </c:val>
          <c:smooth val="0"/>
          <c:extLst>
            <c:ext xmlns:c16="http://schemas.microsoft.com/office/drawing/2014/chart" uri="{C3380CC4-5D6E-409C-BE32-E72D297353CC}">
              <c16:uniqueId val="{00000001-4EF7-4FFB-9764-B8390ECB3535}"/>
            </c:ext>
          </c:extLst>
        </c:ser>
        <c:ser>
          <c:idx val="2"/>
          <c:order val="2"/>
          <c:tx>
            <c:strRef>
              <c:f>Sheet1!$D$1</c:f>
              <c:strCache>
                <c:ptCount val="1"/>
                <c:pt idx="0">
                  <c:v>Watched Remembrance Day ceremony on TV*</c:v>
                </c:pt>
              </c:strCache>
            </c:strRef>
          </c:tx>
          <c:spPr>
            <a:ln w="38100" cap="rnd">
              <a:solidFill>
                <a:srgbClr val="15531C"/>
              </a:solidFill>
              <a:round/>
            </a:ln>
            <a:effectLst/>
          </c:spPr>
          <c:marker>
            <c:symbol val="circle"/>
            <c:size val="8"/>
            <c:spPr>
              <a:solidFill>
                <a:srgbClr val="15531C"/>
              </a:solidFill>
              <a:ln w="9525">
                <a:solidFill>
                  <a:srgbClr val="15531C"/>
                </a:solidFill>
              </a:ln>
              <a:effectLst/>
            </c:spPr>
          </c:marker>
          <c:dLbls>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Sheet1!$D$2:$D$9</c:f>
              <c:numCache>
                <c:formatCode>0%</c:formatCode>
                <c:ptCount val="8"/>
                <c:pt idx="0">
                  <c:v>0.54</c:v>
                </c:pt>
                <c:pt idx="1">
                  <c:v>0.51</c:v>
                </c:pt>
                <c:pt idx="2">
                  <c:v>0.45</c:v>
                </c:pt>
                <c:pt idx="3">
                  <c:v>0.5</c:v>
                </c:pt>
                <c:pt idx="4">
                  <c:v>0.56000000000000005</c:v>
                </c:pt>
                <c:pt idx="5">
                  <c:v>0.45</c:v>
                </c:pt>
                <c:pt idx="6">
                  <c:v>0.45</c:v>
                </c:pt>
                <c:pt idx="7">
                  <c:v>0.46</c:v>
                </c:pt>
              </c:numCache>
            </c:numRef>
          </c:val>
          <c:smooth val="0"/>
          <c:extLst>
            <c:ext xmlns:c16="http://schemas.microsoft.com/office/drawing/2014/chart" uri="{C3380CC4-5D6E-409C-BE32-E72D297353CC}">
              <c16:uniqueId val="{00000002-4EF7-4FFB-9764-B8390ECB3535}"/>
            </c:ext>
          </c:extLst>
        </c:ser>
        <c:ser>
          <c:idx val="3"/>
          <c:order val="3"/>
          <c:tx>
            <c:strRef>
              <c:f>Sheet1!$E$1</c:f>
              <c:strCache>
                <c:ptCount val="1"/>
                <c:pt idx="0">
                  <c:v>Participated in ceremony in community*</c:v>
                </c:pt>
              </c:strCache>
            </c:strRef>
          </c:tx>
          <c:spPr>
            <a:ln w="38100" cap="rnd">
              <a:solidFill>
                <a:srgbClr val="2F5597"/>
              </a:solidFill>
              <a:round/>
            </a:ln>
            <a:effectLst/>
          </c:spPr>
          <c:marker>
            <c:symbol val="circle"/>
            <c:size val="8"/>
            <c:spPr>
              <a:solidFill>
                <a:srgbClr val="2F5597"/>
              </a:solidFill>
              <a:ln w="9525">
                <a:solidFill>
                  <a:srgbClr val="2F5597"/>
                </a:solidFill>
              </a:ln>
              <a:effectLst/>
            </c:spPr>
          </c:marker>
          <c:dLbls>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Sheet1!$E$2:$E$9</c:f>
              <c:numCache>
                <c:formatCode>0%</c:formatCode>
                <c:ptCount val="8"/>
                <c:pt idx="0">
                  <c:v>0.3</c:v>
                </c:pt>
                <c:pt idx="1">
                  <c:v>0.34</c:v>
                </c:pt>
                <c:pt idx="2">
                  <c:v>0.25</c:v>
                </c:pt>
                <c:pt idx="3">
                  <c:v>0.35</c:v>
                </c:pt>
                <c:pt idx="4">
                  <c:v>0.36</c:v>
                </c:pt>
                <c:pt idx="5">
                  <c:v>0.38</c:v>
                </c:pt>
                <c:pt idx="6">
                  <c:v>0.39</c:v>
                </c:pt>
                <c:pt idx="7">
                  <c:v>0.38</c:v>
                </c:pt>
              </c:numCache>
            </c:numRef>
          </c:val>
          <c:smooth val="0"/>
          <c:extLst>
            <c:ext xmlns:c16="http://schemas.microsoft.com/office/drawing/2014/chart" uri="{C3380CC4-5D6E-409C-BE32-E72D297353CC}">
              <c16:uniqueId val="{00000005-4EF7-4FFB-9764-B8390ECB3535}"/>
            </c:ext>
          </c:extLst>
        </c:ser>
        <c:ser>
          <c:idx val="4"/>
          <c:order val="4"/>
          <c:tx>
            <c:strRef>
              <c:f>Sheet1!$F$1</c:f>
              <c:strCache>
                <c:ptCount val="1"/>
                <c:pt idx="0">
                  <c:v>Participated on social media*</c:v>
                </c:pt>
              </c:strCache>
            </c:strRef>
          </c:tx>
          <c:spPr>
            <a:ln w="38100" cap="rnd">
              <a:solidFill>
                <a:schemeClr val="tx1">
                  <a:lumMod val="65000"/>
                  <a:lumOff val="35000"/>
                  <a:alpha val="97000"/>
                </a:schemeClr>
              </a:solidFill>
              <a:round/>
            </a:ln>
            <a:effectLst/>
          </c:spPr>
          <c:marker>
            <c:symbol val="circle"/>
            <c:size val="8"/>
            <c:spPr>
              <a:solidFill>
                <a:schemeClr val="tx1">
                  <a:lumMod val="65000"/>
                  <a:lumOff val="35000"/>
                </a:schemeClr>
              </a:solidFill>
              <a:ln w="9525">
                <a:solidFill>
                  <a:schemeClr val="tx1">
                    <a:lumMod val="65000"/>
                    <a:lumOff val="35000"/>
                  </a:schemeClr>
                </a:solidFill>
              </a:ln>
              <a:effectLst/>
            </c:spPr>
          </c:marker>
          <c:dLbls>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Sheet1!$F$2:$F$9</c:f>
              <c:numCache>
                <c:formatCode>0%</c:formatCode>
                <c:ptCount val="8"/>
                <c:pt idx="1">
                  <c:v>0.21</c:v>
                </c:pt>
                <c:pt idx="2">
                  <c:v>0.24</c:v>
                </c:pt>
                <c:pt idx="3">
                  <c:v>0.18</c:v>
                </c:pt>
                <c:pt idx="4">
                  <c:v>0.24</c:v>
                </c:pt>
                <c:pt idx="5">
                  <c:v>0.28999999999999998</c:v>
                </c:pt>
                <c:pt idx="6">
                  <c:v>0.25</c:v>
                </c:pt>
                <c:pt idx="7">
                  <c:v>0.2</c:v>
                </c:pt>
              </c:numCache>
            </c:numRef>
          </c:val>
          <c:smooth val="0"/>
          <c:extLst>
            <c:ext xmlns:c16="http://schemas.microsoft.com/office/drawing/2014/chart" uri="{C3380CC4-5D6E-409C-BE32-E72D297353CC}">
              <c16:uniqueId val="{00000006-4EF7-4FFB-9764-B8390ECB3535}"/>
            </c:ext>
          </c:extLst>
        </c:ser>
        <c:dLbls>
          <c:dLblPos val="t"/>
          <c:showLegendKey val="0"/>
          <c:showVal val="1"/>
          <c:showCatName val="0"/>
          <c:showSerName val="0"/>
          <c:showPercent val="0"/>
          <c:showBubbleSize val="0"/>
        </c:dLbls>
        <c:marker val="1"/>
        <c:smooth val="0"/>
        <c:axId val="433210576"/>
        <c:axId val="433210968"/>
      </c:lineChart>
      <c:catAx>
        <c:axId val="433210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3210968"/>
        <c:crosses val="autoZero"/>
        <c:auto val="1"/>
        <c:lblAlgn val="ctr"/>
        <c:lblOffset val="100"/>
        <c:noMultiLvlLbl val="0"/>
      </c:catAx>
      <c:valAx>
        <c:axId val="433210968"/>
        <c:scaling>
          <c:orientation val="minMax"/>
          <c:min val="0.1"/>
        </c:scaling>
        <c:delete val="1"/>
        <c:axPos val="l"/>
        <c:numFmt formatCode="General" sourceLinked="1"/>
        <c:majorTickMark val="out"/>
        <c:minorTickMark val="none"/>
        <c:tickLblPos val="nextTo"/>
        <c:crossAx val="433210576"/>
        <c:crosses val="autoZero"/>
        <c:crossBetween val="between"/>
      </c:valAx>
      <c:spPr>
        <a:noFill/>
        <a:ln>
          <a:noFill/>
        </a:ln>
        <a:effectLst/>
      </c:spPr>
    </c:plotArea>
    <c:legend>
      <c:legendPos val="r"/>
      <c:layout>
        <c:manualLayout>
          <c:xMode val="edge"/>
          <c:yMode val="edge"/>
          <c:x val="0.73580142716535435"/>
          <c:y val="0.31856558165504412"/>
          <c:w val="0.26419857283464565"/>
          <c:h val="0.1977875222940163"/>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499941694086899"/>
          <c:y val="3.0616489251127348E-2"/>
          <c:w val="0.83604535891542364"/>
          <c:h val="0.96938351074887263"/>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6"/>
            <c:invertIfNegative val="0"/>
            <c:bubble3D val="0"/>
            <c:spPr>
              <a:solidFill>
                <a:srgbClr val="CE2029"/>
              </a:solidFill>
              <a:ln>
                <a:noFill/>
              </a:ln>
              <a:effectLst/>
            </c:spPr>
            <c:extLst>
              <c:ext xmlns:c16="http://schemas.microsoft.com/office/drawing/2014/chart" uri="{C3380CC4-5D6E-409C-BE32-E72D297353CC}">
                <c16:uniqueId val="{00000003-73C2-4B9D-9826-3579B267772D}"/>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2010</c:v>
                </c:pt>
                <c:pt idx="1">
                  <c:v>2011</c:v>
                </c:pt>
                <c:pt idx="2">
                  <c:v>2012</c:v>
                </c:pt>
                <c:pt idx="3">
                  <c:v>2014</c:v>
                </c:pt>
                <c:pt idx="4">
                  <c:v>2016</c:v>
                </c:pt>
                <c:pt idx="5">
                  <c:v>2017</c:v>
                </c:pt>
                <c:pt idx="6">
                  <c:v>2018</c:v>
                </c:pt>
              </c:numCache>
            </c:numRef>
          </c:cat>
          <c:val>
            <c:numRef>
              <c:f>Sheet1!$B$2:$B$8</c:f>
              <c:numCache>
                <c:formatCode>0%</c:formatCode>
                <c:ptCount val="7"/>
                <c:pt idx="0">
                  <c:v>0.22</c:v>
                </c:pt>
                <c:pt idx="1">
                  <c:v>0.23</c:v>
                </c:pt>
                <c:pt idx="2">
                  <c:v>0.36</c:v>
                </c:pt>
                <c:pt idx="3">
                  <c:v>0.4</c:v>
                </c:pt>
                <c:pt idx="4">
                  <c:v>0.38</c:v>
                </c:pt>
                <c:pt idx="5">
                  <c:v>0.37</c:v>
                </c:pt>
                <c:pt idx="6">
                  <c:v>0.52</c:v>
                </c:pt>
              </c:numCache>
            </c:numRef>
          </c:val>
          <c:extLst>
            <c:ext xmlns:c16="http://schemas.microsoft.com/office/drawing/2014/chart" uri="{C3380CC4-5D6E-409C-BE32-E72D297353CC}">
              <c16:uniqueId val="{00000002-73C2-4B9D-9826-3579B267772D}"/>
            </c:ext>
          </c:extLst>
        </c:ser>
        <c:dLbls>
          <c:dLblPos val="outEnd"/>
          <c:showLegendKey val="0"/>
          <c:showVal val="1"/>
          <c:showCatName val="0"/>
          <c:showSerName val="0"/>
          <c:showPercent val="0"/>
          <c:showBubbleSize val="0"/>
        </c:dLbls>
        <c:gapWidth val="99"/>
        <c:axId val="429857392"/>
        <c:axId val="434962152"/>
      </c:barChart>
      <c:catAx>
        <c:axId val="4298573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4962152"/>
        <c:crosses val="autoZero"/>
        <c:auto val="1"/>
        <c:lblAlgn val="ctr"/>
        <c:lblOffset val="100"/>
        <c:noMultiLvlLbl val="0"/>
      </c:catAx>
      <c:valAx>
        <c:axId val="434962152"/>
        <c:scaling>
          <c:orientation val="minMax"/>
        </c:scaling>
        <c:delete val="1"/>
        <c:axPos val="b"/>
        <c:numFmt formatCode="0%" sourceLinked="1"/>
        <c:majorTickMark val="none"/>
        <c:minorTickMark val="none"/>
        <c:tickLblPos val="nextTo"/>
        <c:crossAx val="42985739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884791594527179"/>
          <c:y val="0.12294115473811269"/>
          <c:w val="0.61115205037421871"/>
          <c:h val="0.87705884526188727"/>
        </c:manualLayout>
      </c:layout>
      <c:barChart>
        <c:barDir val="bar"/>
        <c:grouping val="stacked"/>
        <c:varyColors val="0"/>
        <c:ser>
          <c:idx val="0"/>
          <c:order val="0"/>
          <c:tx>
            <c:strRef>
              <c:f>Sheet1!$B$1</c:f>
              <c:strCache>
                <c:ptCount val="1"/>
                <c:pt idx="0">
                  <c:v>Very important</c:v>
                </c:pt>
              </c:strCache>
            </c:strRef>
          </c:tx>
          <c:spPr>
            <a:solidFill>
              <a:schemeClr val="accent1">
                <a:lumMod val="50000"/>
              </a:schemeClr>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Providing educational materials for schools</c:v>
                </c:pt>
                <c:pt idx="1">
                  <c:v>Supporting and leading commemorative events </c:v>
                </c:pt>
                <c:pt idx="2">
                  <c:v>Providing funding for commemorative projects</c:v>
                </c:pt>
                <c:pt idx="3">
                  <c:v>Posting remembrance-related content on social media</c:v>
                </c:pt>
                <c:pt idx="4">
                  <c:v>Creating remembrance-related ads </c:v>
                </c:pt>
                <c:pt idx="5">
                  <c:v>Providing promotional materials, such as posters and pins</c:v>
                </c:pt>
              </c:strCache>
            </c:strRef>
          </c:cat>
          <c:val>
            <c:numRef>
              <c:f>Sheet1!$B$2:$B$7</c:f>
              <c:numCache>
                <c:formatCode>0%</c:formatCode>
                <c:ptCount val="6"/>
                <c:pt idx="0">
                  <c:v>0.7</c:v>
                </c:pt>
                <c:pt idx="1">
                  <c:v>0.56999999999999995</c:v>
                </c:pt>
                <c:pt idx="2">
                  <c:v>0.45</c:v>
                </c:pt>
                <c:pt idx="3">
                  <c:v>0.47</c:v>
                </c:pt>
                <c:pt idx="4">
                  <c:v>0.4</c:v>
                </c:pt>
                <c:pt idx="5">
                  <c:v>0.36</c:v>
                </c:pt>
              </c:numCache>
            </c:numRef>
          </c:val>
          <c:extLst>
            <c:ext xmlns:c16="http://schemas.microsoft.com/office/drawing/2014/chart" uri="{C3380CC4-5D6E-409C-BE32-E72D297353CC}">
              <c16:uniqueId val="{00000000-9328-4B99-8140-7E58055F974D}"/>
            </c:ext>
          </c:extLst>
        </c:ser>
        <c:ser>
          <c:idx val="1"/>
          <c:order val="1"/>
          <c:tx>
            <c:strRef>
              <c:f>Sheet1!$C$1</c:f>
              <c:strCache>
                <c:ptCount val="1"/>
                <c:pt idx="0">
                  <c:v>Somewhat</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Providing educational materials for schools</c:v>
                </c:pt>
                <c:pt idx="1">
                  <c:v>Supporting and leading commemorative events </c:v>
                </c:pt>
                <c:pt idx="2">
                  <c:v>Providing funding for commemorative projects</c:v>
                </c:pt>
                <c:pt idx="3">
                  <c:v>Posting remembrance-related content on social media</c:v>
                </c:pt>
                <c:pt idx="4">
                  <c:v>Creating remembrance-related ads </c:v>
                </c:pt>
                <c:pt idx="5">
                  <c:v>Providing promotional materials, such as posters and pins</c:v>
                </c:pt>
              </c:strCache>
            </c:strRef>
          </c:cat>
          <c:val>
            <c:numRef>
              <c:f>Sheet1!$C$2:$C$7</c:f>
              <c:numCache>
                <c:formatCode>0%</c:formatCode>
                <c:ptCount val="6"/>
                <c:pt idx="0">
                  <c:v>0.2</c:v>
                </c:pt>
                <c:pt idx="1">
                  <c:v>0.27</c:v>
                </c:pt>
                <c:pt idx="2">
                  <c:v>0.3</c:v>
                </c:pt>
                <c:pt idx="3">
                  <c:v>0.27</c:v>
                </c:pt>
                <c:pt idx="4">
                  <c:v>0.32</c:v>
                </c:pt>
                <c:pt idx="5">
                  <c:v>0.3</c:v>
                </c:pt>
              </c:numCache>
            </c:numRef>
          </c:val>
          <c:extLst>
            <c:ext xmlns:c16="http://schemas.microsoft.com/office/drawing/2014/chart" uri="{C3380CC4-5D6E-409C-BE32-E72D297353CC}">
              <c16:uniqueId val="{00000001-9328-4B99-8140-7E58055F974D}"/>
            </c:ext>
          </c:extLst>
        </c:ser>
        <c:ser>
          <c:idx val="2"/>
          <c:order val="2"/>
          <c:tx>
            <c:strRef>
              <c:f>Sheet1!$D$1</c:f>
              <c:strCache>
                <c:ptCount val="1"/>
                <c:pt idx="0">
                  <c:v>Neutral</c:v>
                </c:pt>
              </c:strCache>
            </c:strRef>
          </c:tx>
          <c:spPr>
            <a:solidFill>
              <a:schemeClr val="bg1">
                <a:lumMod val="50000"/>
              </a:schemeClr>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Providing educational materials for schools</c:v>
                </c:pt>
                <c:pt idx="1">
                  <c:v>Supporting and leading commemorative events </c:v>
                </c:pt>
                <c:pt idx="2">
                  <c:v>Providing funding for commemorative projects</c:v>
                </c:pt>
                <c:pt idx="3">
                  <c:v>Posting remembrance-related content on social media</c:v>
                </c:pt>
                <c:pt idx="4">
                  <c:v>Creating remembrance-related ads </c:v>
                </c:pt>
                <c:pt idx="5">
                  <c:v>Providing promotional materials, such as posters and pins</c:v>
                </c:pt>
              </c:strCache>
            </c:strRef>
          </c:cat>
          <c:val>
            <c:numRef>
              <c:f>Sheet1!$D$2:$D$7</c:f>
              <c:numCache>
                <c:formatCode>0%</c:formatCode>
                <c:ptCount val="6"/>
                <c:pt idx="0">
                  <c:v>0.06</c:v>
                </c:pt>
                <c:pt idx="1">
                  <c:v>0.11</c:v>
                </c:pt>
                <c:pt idx="2">
                  <c:v>0.17</c:v>
                </c:pt>
                <c:pt idx="3">
                  <c:v>0.15</c:v>
                </c:pt>
                <c:pt idx="4">
                  <c:v>0.19</c:v>
                </c:pt>
                <c:pt idx="5">
                  <c:v>0.23</c:v>
                </c:pt>
              </c:numCache>
            </c:numRef>
          </c:val>
          <c:extLst>
            <c:ext xmlns:c16="http://schemas.microsoft.com/office/drawing/2014/chart" uri="{C3380CC4-5D6E-409C-BE32-E72D297353CC}">
              <c16:uniqueId val="{00000002-9328-4B99-8140-7E58055F974D}"/>
            </c:ext>
          </c:extLst>
        </c:ser>
        <c:ser>
          <c:idx val="3"/>
          <c:order val="3"/>
          <c:tx>
            <c:strRef>
              <c:f>Sheet1!$E$1</c:f>
              <c:strCache>
                <c:ptCount val="1"/>
                <c:pt idx="0">
                  <c:v>Not very</c:v>
                </c:pt>
              </c:strCache>
            </c:strRef>
          </c:tx>
          <c:spPr>
            <a:solidFill>
              <a:srgbClr val="FF2929"/>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4-0449-4C06-AA7D-274701C8C616}"/>
                </c:ext>
              </c:extLst>
            </c:dLbl>
            <c:dLbl>
              <c:idx val="1"/>
              <c:delete val="1"/>
              <c:extLst>
                <c:ext xmlns:c15="http://schemas.microsoft.com/office/drawing/2012/chart" uri="{CE6537A1-D6FC-4f65-9D91-7224C49458BB}"/>
                <c:ext xmlns:c16="http://schemas.microsoft.com/office/drawing/2014/chart" uri="{C3380CC4-5D6E-409C-BE32-E72D297353CC}">
                  <c16:uniqueId val="{00000003-0449-4C06-AA7D-274701C8C616}"/>
                </c:ext>
              </c:extLst>
            </c:dLbl>
            <c:dLbl>
              <c:idx val="2"/>
              <c:delete val="1"/>
              <c:extLst>
                <c:ext xmlns:c15="http://schemas.microsoft.com/office/drawing/2012/chart" uri="{CE6537A1-D6FC-4f65-9D91-7224C49458BB}"/>
                <c:ext xmlns:c16="http://schemas.microsoft.com/office/drawing/2014/chart" uri="{C3380CC4-5D6E-409C-BE32-E72D297353CC}">
                  <c16:uniqueId val="{00000002-0449-4C06-AA7D-274701C8C616}"/>
                </c:ext>
              </c:extLst>
            </c:dLbl>
            <c:dLbl>
              <c:idx val="3"/>
              <c:delete val="1"/>
              <c:extLst>
                <c:ext xmlns:c15="http://schemas.microsoft.com/office/drawing/2012/chart" uri="{CE6537A1-D6FC-4f65-9D91-7224C49458BB}"/>
                <c:ext xmlns:c16="http://schemas.microsoft.com/office/drawing/2014/chart" uri="{C3380CC4-5D6E-409C-BE32-E72D297353CC}">
                  <c16:uniqueId val="{00000001-0449-4C06-AA7D-274701C8C616}"/>
                </c:ext>
              </c:extLst>
            </c:dLbl>
            <c:dLbl>
              <c:idx val="4"/>
              <c:delete val="1"/>
              <c:extLst>
                <c:ext xmlns:c15="http://schemas.microsoft.com/office/drawing/2012/chart" uri="{CE6537A1-D6FC-4f65-9D91-7224C49458BB}"/>
                <c:ext xmlns:c16="http://schemas.microsoft.com/office/drawing/2014/chart" uri="{C3380CC4-5D6E-409C-BE32-E72D297353CC}">
                  <c16:uniqueId val="{00000000-0449-4C06-AA7D-274701C8C616}"/>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Providing educational materials for schools</c:v>
                </c:pt>
                <c:pt idx="1">
                  <c:v>Supporting and leading commemorative events </c:v>
                </c:pt>
                <c:pt idx="2">
                  <c:v>Providing funding for commemorative projects</c:v>
                </c:pt>
                <c:pt idx="3">
                  <c:v>Posting remembrance-related content on social media</c:v>
                </c:pt>
                <c:pt idx="4">
                  <c:v>Creating remembrance-related ads </c:v>
                </c:pt>
                <c:pt idx="5">
                  <c:v>Providing promotional materials, such as posters and pins</c:v>
                </c:pt>
              </c:strCache>
            </c:strRef>
          </c:cat>
          <c:val>
            <c:numRef>
              <c:f>Sheet1!$E$2:$E$7</c:f>
              <c:numCache>
                <c:formatCode>0%</c:formatCode>
                <c:ptCount val="6"/>
                <c:pt idx="0">
                  <c:v>0.01</c:v>
                </c:pt>
                <c:pt idx="1">
                  <c:v>0.03</c:v>
                </c:pt>
                <c:pt idx="2">
                  <c:v>0.03</c:v>
                </c:pt>
                <c:pt idx="3">
                  <c:v>0.04</c:v>
                </c:pt>
                <c:pt idx="4">
                  <c:v>0.04</c:v>
                </c:pt>
                <c:pt idx="5">
                  <c:v>0.06</c:v>
                </c:pt>
              </c:numCache>
            </c:numRef>
          </c:val>
          <c:extLst>
            <c:ext xmlns:c16="http://schemas.microsoft.com/office/drawing/2014/chart" uri="{C3380CC4-5D6E-409C-BE32-E72D297353CC}">
              <c16:uniqueId val="{00000003-9328-4B99-8140-7E58055F974D}"/>
            </c:ext>
          </c:extLst>
        </c:ser>
        <c:ser>
          <c:idx val="4"/>
          <c:order val="4"/>
          <c:tx>
            <c:strRef>
              <c:f>Sheet1!$F$1</c:f>
              <c:strCache>
                <c:ptCount val="1"/>
                <c:pt idx="0">
                  <c:v>Not important at all</c:v>
                </c:pt>
              </c:strCache>
            </c:strRef>
          </c:tx>
          <c:spPr>
            <a:solidFill>
              <a:srgbClr val="A20000"/>
            </a:solidFill>
            <a:ln>
              <a:noFill/>
            </a:ln>
            <a:effectLst/>
          </c:spPr>
          <c:invertIfNegative val="0"/>
          <c:dLbls>
            <c:delete val="1"/>
          </c:dLbls>
          <c:cat>
            <c:strRef>
              <c:f>Sheet1!$A$2:$A$7</c:f>
              <c:strCache>
                <c:ptCount val="6"/>
                <c:pt idx="0">
                  <c:v>Providing educational materials for schools</c:v>
                </c:pt>
                <c:pt idx="1">
                  <c:v>Supporting and leading commemorative events </c:v>
                </c:pt>
                <c:pt idx="2">
                  <c:v>Providing funding for commemorative projects</c:v>
                </c:pt>
                <c:pt idx="3">
                  <c:v>Posting remembrance-related content on social media</c:v>
                </c:pt>
                <c:pt idx="4">
                  <c:v>Creating remembrance-related ads </c:v>
                </c:pt>
                <c:pt idx="5">
                  <c:v>Providing promotional materials, such as posters and pins</c:v>
                </c:pt>
              </c:strCache>
            </c:strRef>
          </c:cat>
          <c:val>
            <c:numRef>
              <c:f>Sheet1!$F$2:$F$7</c:f>
              <c:numCache>
                <c:formatCode>0%</c:formatCode>
                <c:ptCount val="6"/>
                <c:pt idx="0">
                  <c:v>0.02</c:v>
                </c:pt>
                <c:pt idx="1">
                  <c:v>0.03</c:v>
                </c:pt>
                <c:pt idx="2">
                  <c:v>0.03</c:v>
                </c:pt>
                <c:pt idx="3">
                  <c:v>0.05</c:v>
                </c:pt>
                <c:pt idx="4">
                  <c:v>0.04</c:v>
                </c:pt>
                <c:pt idx="5">
                  <c:v>0.05</c:v>
                </c:pt>
              </c:numCache>
            </c:numRef>
          </c:val>
          <c:extLst>
            <c:ext xmlns:c16="http://schemas.microsoft.com/office/drawing/2014/chart" uri="{C3380CC4-5D6E-409C-BE32-E72D297353CC}">
              <c16:uniqueId val="{00000004-9328-4B99-8140-7E58055F974D}"/>
            </c:ext>
          </c:extLst>
        </c:ser>
        <c:dLbls>
          <c:dLblPos val="ctr"/>
          <c:showLegendKey val="0"/>
          <c:showVal val="1"/>
          <c:showCatName val="0"/>
          <c:showSerName val="0"/>
          <c:showPercent val="0"/>
          <c:showBubbleSize val="0"/>
        </c:dLbls>
        <c:gapWidth val="103"/>
        <c:overlap val="100"/>
        <c:axId val="308830864"/>
        <c:axId val="434938944"/>
      </c:barChart>
      <c:catAx>
        <c:axId val="30883086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crossAx val="434938944"/>
        <c:crosses val="autoZero"/>
        <c:auto val="1"/>
        <c:lblAlgn val="ctr"/>
        <c:lblOffset val="100"/>
        <c:noMultiLvlLbl val="0"/>
      </c:catAx>
      <c:valAx>
        <c:axId val="434938944"/>
        <c:scaling>
          <c:orientation val="minMax"/>
        </c:scaling>
        <c:delete val="1"/>
        <c:axPos val="t"/>
        <c:numFmt formatCode="0%" sourceLinked="1"/>
        <c:majorTickMark val="none"/>
        <c:minorTickMark val="none"/>
        <c:tickLblPos val="nextTo"/>
        <c:crossAx val="308830864"/>
        <c:crosses val="autoZero"/>
        <c:crossBetween val="between"/>
      </c:valAx>
      <c:spPr>
        <a:noFill/>
        <a:ln>
          <a:noFill/>
        </a:ln>
        <a:effectLst/>
      </c:spPr>
    </c:plotArea>
    <c:legend>
      <c:legendPos val="t"/>
      <c:layout>
        <c:manualLayout>
          <c:xMode val="edge"/>
          <c:yMode val="edge"/>
          <c:x val="0.15659959482347602"/>
          <c:y val="4.1585600117930568E-2"/>
          <c:w val="0.62417513981201977"/>
          <c:h val="5.7622998910401478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showDLblsOverMax val="0"/>
  </c:chart>
  <c:spPr>
    <a:noFill/>
    <a:ln>
      <a:noFill/>
    </a:ln>
    <a:effectLst/>
  </c:spPr>
  <c:txPr>
    <a:bodyPr/>
    <a:lstStyle/>
    <a:p>
      <a:pPr>
        <a:defRPr b="1">
          <a:solidFill>
            <a:schemeClr val="tx1"/>
          </a:solidFill>
          <a:latin typeface="Franklin Gothic Book" panose="020B0503020102020204" pitchFamily="34" charset="0"/>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solidFill>
                <a:latin typeface="Franklin Gothic Book" panose="020B0503020102020204" pitchFamily="34" charset="0"/>
                <a:ea typeface="+mn-ea"/>
                <a:cs typeface="+mn-cs"/>
              </a:defRPr>
            </a:pPr>
            <a:r>
              <a:rPr lang="en-CA" b="0" dirty="0"/>
              <a:t>% who see each as important</a:t>
            </a:r>
          </a:p>
        </c:rich>
      </c:tx>
      <c:layout>
        <c:manualLayout>
          <c:xMode val="edge"/>
          <c:yMode val="edge"/>
          <c:x val="0.24953871591739105"/>
          <c:y val="0"/>
        </c:manualLayout>
      </c:layout>
      <c:overlay val="0"/>
      <c:spPr>
        <a:noFill/>
        <a:ln>
          <a:noFill/>
        </a:ln>
        <a:effectLst/>
      </c:spPr>
      <c:txPr>
        <a:bodyPr rot="0" spcFirstLastPara="1" vertOverflow="ellipsis" vert="horz" wrap="square" anchor="ctr" anchorCtr="1"/>
        <a:lstStyle/>
        <a:p>
          <a:pPr>
            <a:defRPr sz="1680"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
          <c:y val="9.1200625733281193E-2"/>
          <c:w val="0.73099191729474178"/>
          <c:h val="0.8206862000716223"/>
        </c:manualLayout>
      </c:layout>
      <c:lineChart>
        <c:grouping val="standard"/>
        <c:varyColors val="0"/>
        <c:ser>
          <c:idx val="6"/>
          <c:order val="0"/>
          <c:tx>
            <c:strRef>
              <c:f>Sheet1!$F$1</c:f>
              <c:strCache>
                <c:ptCount val="1"/>
                <c:pt idx="0">
                  <c:v>Support/lead commemorative events*</c:v>
                </c:pt>
              </c:strCache>
            </c:strRef>
          </c:tx>
          <c:spPr>
            <a:ln w="44450" cap="rnd">
              <a:solidFill>
                <a:srgbClr val="203864"/>
              </a:solidFill>
              <a:round/>
            </a:ln>
            <a:effectLst/>
          </c:spPr>
          <c:marker>
            <c:symbol val="circle"/>
            <c:size val="8"/>
            <c:spPr>
              <a:solidFill>
                <a:srgbClr val="203864"/>
              </a:solidFill>
              <a:ln w="9525">
                <a:solidFill>
                  <a:srgbClr val="203864"/>
                </a:solidFill>
              </a:ln>
              <a:effectLst/>
            </c:spPr>
          </c:marker>
          <c:dLbls>
            <c:dLbl>
              <c:idx val="3"/>
              <c:layout>
                <c:manualLayout>
                  <c:x val="-1.9367991845056026E-2"/>
                  <c:y val="2.7916203762642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FA8-4154-8094-0278208213B7}"/>
                </c:ext>
              </c:extLst>
            </c:dLbl>
            <c:dLbl>
              <c:idx val="4"/>
              <c:delete val="1"/>
              <c:extLst>
                <c:ext xmlns:c15="http://schemas.microsoft.com/office/drawing/2012/chart" uri="{CE6537A1-D6FC-4f65-9D91-7224C49458BB}"/>
                <c:ext xmlns:c16="http://schemas.microsoft.com/office/drawing/2014/chart" uri="{C3380CC4-5D6E-409C-BE32-E72D297353CC}">
                  <c16:uniqueId val="{00000001-2FA8-4154-8094-0278208213B7}"/>
                </c:ext>
              </c:extLst>
            </c:dLbl>
            <c:dLbl>
              <c:idx val="5"/>
              <c:delete val="1"/>
              <c:extLst>
                <c:ext xmlns:c15="http://schemas.microsoft.com/office/drawing/2012/chart" uri="{CE6537A1-D6FC-4f65-9D91-7224C49458BB}"/>
                <c:ext xmlns:c16="http://schemas.microsoft.com/office/drawing/2014/chart" uri="{C3380CC4-5D6E-409C-BE32-E72D297353CC}">
                  <c16:uniqueId val="{00000002-2FA8-4154-8094-0278208213B7}"/>
                </c:ext>
              </c:extLst>
            </c:dLbl>
            <c:dLbl>
              <c:idx val="6"/>
              <c:delete val="1"/>
              <c:extLst>
                <c:ext xmlns:c15="http://schemas.microsoft.com/office/drawing/2012/chart" uri="{CE6537A1-D6FC-4f65-9D91-7224C49458BB}"/>
                <c:ext xmlns:c16="http://schemas.microsoft.com/office/drawing/2014/chart" uri="{C3380CC4-5D6E-409C-BE32-E72D297353CC}">
                  <c16:uniqueId val="{00000007-25AC-42C2-911B-0E6F446FAC50}"/>
                </c:ext>
              </c:extLst>
            </c:dLbl>
            <c:spPr>
              <a:noFill/>
              <a:ln>
                <a:noFill/>
              </a:ln>
              <a:effectLst/>
            </c:spPr>
            <c:txPr>
              <a:bodyPr rot="0" spcFirstLastPara="1" vertOverflow="ellipsis" vert="horz" wrap="square" anchor="ctr" anchorCtr="1"/>
              <a:lstStyle/>
              <a:p>
                <a:pPr>
                  <a:defRPr sz="15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Sheet1!$F$2:$F$9</c:f>
              <c:numCache>
                <c:formatCode>General</c:formatCode>
                <c:ptCount val="8"/>
                <c:pt idx="3" formatCode="0%">
                  <c:v>0.8</c:v>
                </c:pt>
                <c:pt idx="4" formatCode="0%">
                  <c:v>0.8</c:v>
                </c:pt>
                <c:pt idx="5" formatCode="0%">
                  <c:v>0.87</c:v>
                </c:pt>
                <c:pt idx="6" formatCode="0%">
                  <c:v>0.87</c:v>
                </c:pt>
                <c:pt idx="7" formatCode="0%">
                  <c:v>0.84</c:v>
                </c:pt>
              </c:numCache>
            </c:numRef>
          </c:val>
          <c:smooth val="0"/>
          <c:extLst>
            <c:ext xmlns:c16="http://schemas.microsoft.com/office/drawing/2014/chart" uri="{C3380CC4-5D6E-409C-BE32-E72D297353CC}">
              <c16:uniqueId val="{00000001-25AC-42C2-911B-0E6F446FAC50}"/>
            </c:ext>
          </c:extLst>
        </c:ser>
        <c:ser>
          <c:idx val="2"/>
          <c:order val="1"/>
          <c:tx>
            <c:strRef>
              <c:f>Sheet1!$B$1</c:f>
              <c:strCache>
                <c:ptCount val="1"/>
                <c:pt idx="0">
                  <c:v>Provide educational materials*</c:v>
                </c:pt>
              </c:strCache>
            </c:strRef>
          </c:tx>
          <c:spPr>
            <a:ln w="44450" cap="rnd">
              <a:solidFill>
                <a:schemeClr val="accent4"/>
              </a:solidFill>
              <a:round/>
            </a:ln>
            <a:effectLst/>
          </c:spPr>
          <c:marker>
            <c:symbol val="circle"/>
            <c:size val="8"/>
            <c:spPr>
              <a:solidFill>
                <a:schemeClr val="accent4"/>
              </a:solidFill>
              <a:ln w="9525">
                <a:solidFill>
                  <a:schemeClr val="accent4"/>
                </a:solidFill>
              </a:ln>
              <a:effectLst/>
            </c:spPr>
          </c:marker>
          <c:dLbls>
            <c:dLbl>
              <c:idx val="0"/>
              <c:layout>
                <c:manualLayout>
                  <c:x val="-1.5290519877675851E-2"/>
                  <c:y val="-2.32635031355355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4F5-4F8D-A93E-66D5A76C4A1B}"/>
                </c:ext>
              </c:extLst>
            </c:dLbl>
            <c:dLbl>
              <c:idx val="1"/>
              <c:delete val="1"/>
              <c:extLst>
                <c:ext xmlns:c15="http://schemas.microsoft.com/office/drawing/2012/chart" uri="{CE6537A1-D6FC-4f65-9D91-7224C49458BB}"/>
                <c:ext xmlns:c16="http://schemas.microsoft.com/office/drawing/2014/chart" uri="{C3380CC4-5D6E-409C-BE32-E72D297353CC}">
                  <c16:uniqueId val="{0000000D-219D-4CEF-A86E-EF001512DDA8}"/>
                </c:ext>
              </c:extLst>
            </c:dLbl>
            <c:dLbl>
              <c:idx val="2"/>
              <c:delete val="1"/>
              <c:extLst>
                <c:ext xmlns:c15="http://schemas.microsoft.com/office/drawing/2012/chart" uri="{CE6537A1-D6FC-4f65-9D91-7224C49458BB}"/>
                <c:ext xmlns:c16="http://schemas.microsoft.com/office/drawing/2014/chart" uri="{C3380CC4-5D6E-409C-BE32-E72D297353CC}">
                  <c16:uniqueId val="{0000000F-219D-4CEF-A86E-EF001512DDA8}"/>
                </c:ext>
              </c:extLst>
            </c:dLbl>
            <c:dLbl>
              <c:idx val="3"/>
              <c:delete val="1"/>
              <c:extLst>
                <c:ext xmlns:c15="http://schemas.microsoft.com/office/drawing/2012/chart" uri="{CE6537A1-D6FC-4f65-9D91-7224C49458BB}"/>
                <c:ext xmlns:c16="http://schemas.microsoft.com/office/drawing/2014/chart" uri="{C3380CC4-5D6E-409C-BE32-E72D297353CC}">
                  <c16:uniqueId val="{00000011-219D-4CEF-A86E-EF001512DDA8}"/>
                </c:ext>
              </c:extLst>
            </c:dLbl>
            <c:dLbl>
              <c:idx val="4"/>
              <c:delete val="1"/>
              <c:extLst>
                <c:ext xmlns:c15="http://schemas.microsoft.com/office/drawing/2012/chart" uri="{CE6537A1-D6FC-4f65-9D91-7224C49458BB}"/>
                <c:ext xmlns:c16="http://schemas.microsoft.com/office/drawing/2014/chart" uri="{C3380CC4-5D6E-409C-BE32-E72D297353CC}">
                  <c16:uniqueId val="{00000000-CEF1-4717-AEDA-5814CABE7262}"/>
                </c:ext>
              </c:extLst>
            </c:dLbl>
            <c:dLbl>
              <c:idx val="5"/>
              <c:delete val="1"/>
              <c:extLst>
                <c:ext xmlns:c15="http://schemas.microsoft.com/office/drawing/2012/chart" uri="{CE6537A1-D6FC-4f65-9D91-7224C49458BB}"/>
                <c:ext xmlns:c16="http://schemas.microsoft.com/office/drawing/2014/chart" uri="{C3380CC4-5D6E-409C-BE32-E72D297353CC}">
                  <c16:uniqueId val="{00000001-CEF1-4717-AEDA-5814CABE7262}"/>
                </c:ext>
              </c:extLst>
            </c:dLbl>
            <c:dLbl>
              <c:idx val="6"/>
              <c:delete val="1"/>
              <c:extLst>
                <c:ext xmlns:c15="http://schemas.microsoft.com/office/drawing/2012/chart" uri="{CE6537A1-D6FC-4f65-9D91-7224C49458BB}"/>
                <c:ext xmlns:c16="http://schemas.microsoft.com/office/drawing/2014/chart" uri="{C3380CC4-5D6E-409C-BE32-E72D297353CC}">
                  <c16:uniqueId val="{00000019-219D-4CEF-A86E-EF001512DDA8}"/>
                </c:ext>
              </c:extLst>
            </c:dLbl>
            <c:spPr>
              <a:noFill/>
              <a:ln>
                <a:noFill/>
              </a:ln>
              <a:effectLst/>
            </c:spPr>
            <c:txPr>
              <a:bodyPr rot="0" spcFirstLastPara="1" vertOverflow="ellipsis" vert="horz" wrap="square" anchor="ctr" anchorCtr="1"/>
              <a:lstStyle/>
              <a:p>
                <a:pPr>
                  <a:defRPr sz="15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Sheet1!$B$2:$B$9</c:f>
              <c:numCache>
                <c:formatCode>0%</c:formatCode>
                <c:ptCount val="8"/>
                <c:pt idx="0">
                  <c:v>0.85</c:v>
                </c:pt>
                <c:pt idx="1">
                  <c:v>0.81</c:v>
                </c:pt>
                <c:pt idx="2">
                  <c:v>0.85</c:v>
                </c:pt>
                <c:pt idx="3">
                  <c:v>0.82</c:v>
                </c:pt>
                <c:pt idx="4">
                  <c:v>0.82</c:v>
                </c:pt>
                <c:pt idx="5">
                  <c:v>0.85524661512197309</c:v>
                </c:pt>
                <c:pt idx="6">
                  <c:v>0.86</c:v>
                </c:pt>
                <c:pt idx="7">
                  <c:v>0.9</c:v>
                </c:pt>
              </c:numCache>
            </c:numRef>
          </c:val>
          <c:smooth val="0"/>
          <c:extLst>
            <c:ext xmlns:c16="http://schemas.microsoft.com/office/drawing/2014/chart" uri="{C3380CC4-5D6E-409C-BE32-E72D297353CC}">
              <c16:uniqueId val="{00000002-219D-4CEF-A86E-EF001512DDA8}"/>
            </c:ext>
          </c:extLst>
        </c:ser>
        <c:ser>
          <c:idx val="3"/>
          <c:order val="2"/>
          <c:tx>
            <c:strRef>
              <c:f>Sheet1!$C$1</c:f>
              <c:strCache>
                <c:ptCount val="1"/>
                <c:pt idx="0">
                  <c:v>Create remembrance ads*</c:v>
                </c:pt>
              </c:strCache>
            </c:strRef>
          </c:tx>
          <c:spPr>
            <a:ln w="44450" cap="rnd">
              <a:solidFill>
                <a:srgbClr val="15531C"/>
              </a:solidFill>
              <a:round/>
            </a:ln>
            <a:effectLst/>
          </c:spPr>
          <c:marker>
            <c:symbol val="circle"/>
            <c:size val="8"/>
            <c:spPr>
              <a:solidFill>
                <a:schemeClr val="accent6">
                  <a:lumMod val="50000"/>
                </a:schemeClr>
              </a:solidFill>
              <a:ln w="9525">
                <a:solidFill>
                  <a:schemeClr val="accent6">
                    <a:lumMod val="50000"/>
                  </a:schemeClr>
                </a:solidFill>
              </a:ln>
              <a:effectLst/>
            </c:spPr>
          </c:marker>
          <c:dLbls>
            <c:dLbl>
              <c:idx val="0"/>
              <c:layout>
                <c:manualLayout>
                  <c:x val="-2.4464831804281346E-2"/>
                  <c:y val="-2.32635031355355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0E2-4394-9E00-0DD224959337}"/>
                </c:ext>
              </c:extLst>
            </c:dLbl>
            <c:dLbl>
              <c:idx val="1"/>
              <c:delete val="1"/>
              <c:extLst>
                <c:ext xmlns:c15="http://schemas.microsoft.com/office/drawing/2012/chart" uri="{CE6537A1-D6FC-4f65-9D91-7224C49458BB}"/>
                <c:ext xmlns:c16="http://schemas.microsoft.com/office/drawing/2014/chart" uri="{C3380CC4-5D6E-409C-BE32-E72D297353CC}">
                  <c16:uniqueId val="{00000001-B0E2-4394-9E00-0DD224959337}"/>
                </c:ext>
              </c:extLst>
            </c:dLbl>
            <c:dLbl>
              <c:idx val="2"/>
              <c:delete val="1"/>
              <c:extLst>
                <c:ext xmlns:c15="http://schemas.microsoft.com/office/drawing/2012/chart" uri="{CE6537A1-D6FC-4f65-9D91-7224C49458BB}"/>
                <c:ext xmlns:c16="http://schemas.microsoft.com/office/drawing/2014/chart" uri="{C3380CC4-5D6E-409C-BE32-E72D297353CC}">
                  <c16:uniqueId val="{00000002-B0E2-4394-9E00-0DD224959337}"/>
                </c:ext>
              </c:extLst>
            </c:dLbl>
            <c:dLbl>
              <c:idx val="3"/>
              <c:delete val="1"/>
              <c:extLst>
                <c:ext xmlns:c15="http://schemas.microsoft.com/office/drawing/2012/chart" uri="{CE6537A1-D6FC-4f65-9D91-7224C49458BB}"/>
                <c:ext xmlns:c16="http://schemas.microsoft.com/office/drawing/2014/chart" uri="{C3380CC4-5D6E-409C-BE32-E72D297353CC}">
                  <c16:uniqueId val="{00000003-B0E2-4394-9E00-0DD224959337}"/>
                </c:ext>
              </c:extLst>
            </c:dLbl>
            <c:dLbl>
              <c:idx val="4"/>
              <c:delete val="1"/>
              <c:extLst>
                <c:ext xmlns:c15="http://schemas.microsoft.com/office/drawing/2012/chart" uri="{CE6537A1-D6FC-4f65-9D91-7224C49458BB}"/>
                <c:ext xmlns:c16="http://schemas.microsoft.com/office/drawing/2014/chart" uri="{C3380CC4-5D6E-409C-BE32-E72D297353CC}">
                  <c16:uniqueId val="{00000000-5C81-4CA9-B588-426A1E720776}"/>
                </c:ext>
              </c:extLst>
            </c:dLbl>
            <c:dLbl>
              <c:idx val="5"/>
              <c:delete val="1"/>
              <c:extLst>
                <c:ext xmlns:c15="http://schemas.microsoft.com/office/drawing/2012/chart" uri="{CE6537A1-D6FC-4f65-9D91-7224C49458BB}"/>
                <c:ext xmlns:c16="http://schemas.microsoft.com/office/drawing/2014/chart" uri="{C3380CC4-5D6E-409C-BE32-E72D297353CC}">
                  <c16:uniqueId val="{00000027-219D-4CEF-A86E-EF001512DDA8}"/>
                </c:ext>
              </c:extLst>
            </c:dLbl>
            <c:dLbl>
              <c:idx val="6"/>
              <c:delete val="1"/>
              <c:extLst>
                <c:ext xmlns:c15="http://schemas.microsoft.com/office/drawing/2012/chart" uri="{CE6537A1-D6FC-4f65-9D91-7224C49458BB}"/>
                <c:ext xmlns:c16="http://schemas.microsoft.com/office/drawing/2014/chart" uri="{C3380CC4-5D6E-409C-BE32-E72D297353CC}">
                  <c16:uniqueId val="{00000020-219D-4CEF-A86E-EF001512DDA8}"/>
                </c:ext>
              </c:extLst>
            </c:dLbl>
            <c:dLbl>
              <c:idx val="7"/>
              <c:layout>
                <c:manualLayout>
                  <c:x val="-1.8356329312047004E-2"/>
                  <c:y val="2.995185187559704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219D-4CEF-A86E-EF001512DDA8}"/>
                </c:ext>
              </c:extLst>
            </c:dLbl>
            <c:spPr>
              <a:noFill/>
              <a:ln>
                <a:noFill/>
              </a:ln>
              <a:effectLst/>
            </c:spPr>
            <c:txPr>
              <a:bodyPr rot="0" spcFirstLastPara="1" vertOverflow="ellipsis" vert="horz" wrap="square" anchor="ctr" anchorCtr="1"/>
              <a:lstStyle/>
              <a:p>
                <a:pPr>
                  <a:defRPr sz="15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25400" cap="flat" cmpd="sng" algn="ctr">
                      <a:solidFill>
                        <a:schemeClr val="accent6">
                          <a:lumMod val="50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Sheet1!$C$2:$C$9</c:f>
              <c:numCache>
                <c:formatCode>0%</c:formatCode>
                <c:ptCount val="8"/>
                <c:pt idx="0">
                  <c:v>0.8</c:v>
                </c:pt>
                <c:pt idx="1">
                  <c:v>0.76</c:v>
                </c:pt>
                <c:pt idx="2">
                  <c:v>0.78</c:v>
                </c:pt>
                <c:pt idx="3">
                  <c:v>0.75</c:v>
                </c:pt>
                <c:pt idx="4">
                  <c:v>0.72</c:v>
                </c:pt>
                <c:pt idx="5">
                  <c:v>0.8</c:v>
                </c:pt>
                <c:pt idx="6">
                  <c:v>0.76</c:v>
                </c:pt>
                <c:pt idx="7">
                  <c:v>0.72</c:v>
                </c:pt>
              </c:numCache>
            </c:numRef>
          </c:val>
          <c:smooth val="0"/>
          <c:extLst>
            <c:ext xmlns:c16="http://schemas.microsoft.com/office/drawing/2014/chart" uri="{C3380CC4-5D6E-409C-BE32-E72D297353CC}">
              <c16:uniqueId val="{00000005-219D-4CEF-A86E-EF001512DDA8}"/>
            </c:ext>
          </c:extLst>
        </c:ser>
        <c:ser>
          <c:idx val="4"/>
          <c:order val="3"/>
          <c:tx>
            <c:strRef>
              <c:f>Sheet1!$D$1</c:f>
              <c:strCache>
                <c:ptCount val="1"/>
                <c:pt idx="0">
                  <c:v>Post remembrance content on social media*</c:v>
                </c:pt>
              </c:strCache>
            </c:strRef>
          </c:tx>
          <c:spPr>
            <a:ln w="44450" cap="rnd">
              <a:solidFill>
                <a:schemeClr val="bg2">
                  <a:lumMod val="50000"/>
                </a:schemeClr>
              </a:solidFill>
              <a:round/>
            </a:ln>
            <a:effectLst/>
          </c:spPr>
          <c:marker>
            <c:symbol val="circle"/>
            <c:size val="8"/>
            <c:spPr>
              <a:solidFill>
                <a:srgbClr val="7F7F7F"/>
              </a:solidFill>
              <a:ln w="9525">
                <a:solidFill>
                  <a:srgbClr val="7F7F7F"/>
                </a:solidFill>
              </a:ln>
              <a:effectLst/>
            </c:spPr>
          </c:marker>
          <c:dLbls>
            <c:dLbl>
              <c:idx val="1"/>
              <c:layout>
                <c:manualLayout>
                  <c:x val="-4.5870917511457873E-2"/>
                  <c:y val="1.4490231618396244E-3"/>
                </c:manualLayout>
              </c:layout>
              <c:dLblPos val="r"/>
              <c:showLegendKey val="0"/>
              <c:showVal val="1"/>
              <c:showCatName val="0"/>
              <c:showSerName val="0"/>
              <c:showPercent val="0"/>
              <c:showBubbleSize val="0"/>
              <c:extLst>
                <c:ext xmlns:c15="http://schemas.microsoft.com/office/drawing/2012/chart" uri="{CE6537A1-D6FC-4f65-9D91-7224C49458BB}">
                  <c15:layout>
                    <c:manualLayout>
                      <c:w val="4.4777705539101188E-2"/>
                      <c:h val="5.0878014066176411E-2"/>
                    </c:manualLayout>
                  </c15:layout>
                </c:ext>
                <c:ext xmlns:c16="http://schemas.microsoft.com/office/drawing/2014/chart" uri="{C3380CC4-5D6E-409C-BE32-E72D297353CC}">
                  <c16:uniqueId val="{00000003-2FA8-4154-8094-0278208213B7}"/>
                </c:ext>
              </c:extLst>
            </c:dLbl>
            <c:dLbl>
              <c:idx val="2"/>
              <c:delete val="1"/>
              <c:extLst>
                <c:ext xmlns:c15="http://schemas.microsoft.com/office/drawing/2012/chart" uri="{CE6537A1-D6FC-4f65-9D91-7224C49458BB}"/>
                <c:ext xmlns:c16="http://schemas.microsoft.com/office/drawing/2014/chart" uri="{C3380CC4-5D6E-409C-BE32-E72D297353CC}">
                  <c16:uniqueId val="{00000004-2FA8-4154-8094-0278208213B7}"/>
                </c:ext>
              </c:extLst>
            </c:dLbl>
            <c:dLbl>
              <c:idx val="3"/>
              <c:delete val="1"/>
              <c:extLst>
                <c:ext xmlns:c15="http://schemas.microsoft.com/office/drawing/2012/chart" uri="{CE6537A1-D6FC-4f65-9D91-7224C49458BB}"/>
                <c:ext xmlns:c16="http://schemas.microsoft.com/office/drawing/2014/chart" uri="{C3380CC4-5D6E-409C-BE32-E72D297353CC}">
                  <c16:uniqueId val="{00000005-2FA8-4154-8094-0278208213B7}"/>
                </c:ext>
              </c:extLst>
            </c:dLbl>
            <c:dLbl>
              <c:idx val="4"/>
              <c:delete val="1"/>
              <c:extLst>
                <c:ext xmlns:c15="http://schemas.microsoft.com/office/drawing/2012/chart" uri="{CE6537A1-D6FC-4f65-9D91-7224C49458BB}"/>
                <c:ext xmlns:c16="http://schemas.microsoft.com/office/drawing/2014/chart" uri="{C3380CC4-5D6E-409C-BE32-E72D297353CC}">
                  <c16:uniqueId val="{00000023-219D-4CEF-A86E-EF001512DDA8}"/>
                </c:ext>
              </c:extLst>
            </c:dLbl>
            <c:dLbl>
              <c:idx val="5"/>
              <c:delete val="1"/>
              <c:extLst>
                <c:ext xmlns:c15="http://schemas.microsoft.com/office/drawing/2012/chart" uri="{CE6537A1-D6FC-4f65-9D91-7224C49458BB}"/>
                <c:ext xmlns:c16="http://schemas.microsoft.com/office/drawing/2014/chart" uri="{C3380CC4-5D6E-409C-BE32-E72D297353CC}">
                  <c16:uniqueId val="{00000022-219D-4CEF-A86E-EF001512DDA8}"/>
                </c:ext>
              </c:extLst>
            </c:dLbl>
            <c:dLbl>
              <c:idx val="6"/>
              <c:delete val="1"/>
              <c:extLst>
                <c:ext xmlns:c15="http://schemas.microsoft.com/office/drawing/2012/chart" uri="{CE6537A1-D6FC-4f65-9D91-7224C49458BB}"/>
                <c:ext xmlns:c16="http://schemas.microsoft.com/office/drawing/2014/chart" uri="{C3380CC4-5D6E-409C-BE32-E72D297353CC}">
                  <c16:uniqueId val="{00000021-219D-4CEF-A86E-EF001512DDA8}"/>
                </c:ext>
              </c:extLst>
            </c:dLbl>
            <c:dLbl>
              <c:idx val="7"/>
              <c:layout>
                <c:manualLayout>
                  <c:x val="-7.7054588359941253E-6"/>
                  <c:y val="2.0356481129543825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9-219D-4CEF-A86E-EF001512DDA8}"/>
                </c:ext>
              </c:extLst>
            </c:dLbl>
            <c:spPr>
              <a:noFill/>
              <a:ln>
                <a:noFill/>
              </a:ln>
              <a:effectLst/>
            </c:spPr>
            <c:txPr>
              <a:bodyPr rot="0" spcFirstLastPara="1" vertOverflow="ellipsis" vert="horz" wrap="square" anchor="ctr" anchorCtr="1"/>
              <a:lstStyle/>
              <a:p>
                <a:pPr>
                  <a:defRPr sz="15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Sheet1!$D$2:$D$9</c:f>
              <c:numCache>
                <c:formatCode>0%</c:formatCode>
                <c:ptCount val="8"/>
                <c:pt idx="1">
                  <c:v>0.52</c:v>
                </c:pt>
                <c:pt idx="2">
                  <c:v>0.59</c:v>
                </c:pt>
                <c:pt idx="3">
                  <c:v>0.62</c:v>
                </c:pt>
                <c:pt idx="4">
                  <c:v>0.62</c:v>
                </c:pt>
                <c:pt idx="5">
                  <c:v>0.72890114583121068</c:v>
                </c:pt>
                <c:pt idx="6">
                  <c:v>0.71</c:v>
                </c:pt>
                <c:pt idx="7">
                  <c:v>0.74</c:v>
                </c:pt>
              </c:numCache>
            </c:numRef>
          </c:val>
          <c:smooth val="0"/>
          <c:extLst>
            <c:ext xmlns:c16="http://schemas.microsoft.com/office/drawing/2014/chart" uri="{C3380CC4-5D6E-409C-BE32-E72D297353CC}">
              <c16:uniqueId val="{00000006-219D-4CEF-A86E-EF001512DDA8}"/>
            </c:ext>
          </c:extLst>
        </c:ser>
        <c:ser>
          <c:idx val="7"/>
          <c:order val="4"/>
          <c:tx>
            <c:strRef>
              <c:f>Sheet1!$H$1</c:f>
              <c:strCache>
                <c:ptCount val="1"/>
                <c:pt idx="0">
                  <c:v>Provide funding for commemorative projects*</c:v>
                </c:pt>
              </c:strCache>
            </c:strRef>
          </c:tx>
          <c:spPr>
            <a:ln w="44450" cap="rnd">
              <a:solidFill>
                <a:schemeClr val="accent2">
                  <a:lumMod val="75000"/>
                </a:schemeClr>
              </a:solidFill>
              <a:round/>
            </a:ln>
            <a:effectLst/>
          </c:spPr>
          <c:marker>
            <c:symbol val="circle"/>
            <c:size val="8"/>
            <c:spPr>
              <a:solidFill>
                <a:schemeClr val="accent2">
                  <a:lumMod val="60000"/>
                </a:schemeClr>
              </a:solidFill>
              <a:ln w="9525">
                <a:solidFill>
                  <a:schemeClr val="accent2">
                    <a:lumMod val="60000"/>
                  </a:schemeClr>
                </a:solidFill>
              </a:ln>
              <a:effectLst/>
            </c:spPr>
          </c:marker>
          <c:dLbls>
            <c:dLbl>
              <c:idx val="3"/>
              <c:layout>
                <c:manualLayout>
                  <c:x val="-2.1671763506625891E-2"/>
                  <c:y val="-3.15568504147589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FA8-4154-8094-0278208213B7}"/>
                </c:ext>
              </c:extLst>
            </c:dLbl>
            <c:dLbl>
              <c:idx val="4"/>
              <c:delete val="1"/>
              <c:extLst>
                <c:ext xmlns:c15="http://schemas.microsoft.com/office/drawing/2012/chart" uri="{CE6537A1-D6FC-4f65-9D91-7224C49458BB}"/>
                <c:ext xmlns:c16="http://schemas.microsoft.com/office/drawing/2014/chart" uri="{C3380CC4-5D6E-409C-BE32-E72D297353CC}">
                  <c16:uniqueId val="{00000007-2FA8-4154-8094-0278208213B7}"/>
                </c:ext>
              </c:extLst>
            </c:dLbl>
            <c:dLbl>
              <c:idx val="5"/>
              <c:delete val="1"/>
              <c:extLst>
                <c:ext xmlns:c15="http://schemas.microsoft.com/office/drawing/2012/chart" uri="{CE6537A1-D6FC-4f65-9D91-7224C49458BB}"/>
                <c:ext xmlns:c16="http://schemas.microsoft.com/office/drawing/2014/chart" uri="{C3380CC4-5D6E-409C-BE32-E72D297353CC}">
                  <c16:uniqueId val="{00000008-2FA8-4154-8094-0278208213B7}"/>
                </c:ext>
              </c:extLst>
            </c:dLbl>
            <c:dLbl>
              <c:idx val="6"/>
              <c:delete val="1"/>
              <c:extLst>
                <c:ext xmlns:c15="http://schemas.microsoft.com/office/drawing/2012/chart" uri="{CE6537A1-D6FC-4f65-9D91-7224C49458BB}"/>
                <c:ext xmlns:c16="http://schemas.microsoft.com/office/drawing/2014/chart" uri="{C3380CC4-5D6E-409C-BE32-E72D297353CC}">
                  <c16:uniqueId val="{00000005-B4F5-4F8D-A93E-66D5A76C4A1B}"/>
                </c:ext>
              </c:extLst>
            </c:dLbl>
            <c:dLbl>
              <c:idx val="7"/>
              <c:layout>
                <c:manualLayout>
                  <c:x val="-2.1416921508664626E-2"/>
                  <c:y val="-3.594211234440242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5AC-42C2-911B-0E6F446FAC50}"/>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Sheet1!$H$2:$H$9</c:f>
              <c:numCache>
                <c:formatCode>General</c:formatCode>
                <c:ptCount val="8"/>
                <c:pt idx="3" formatCode="0%">
                  <c:v>0.66</c:v>
                </c:pt>
                <c:pt idx="4" formatCode="0%">
                  <c:v>0.66</c:v>
                </c:pt>
                <c:pt idx="5" formatCode="0%">
                  <c:v>0.7</c:v>
                </c:pt>
                <c:pt idx="6" formatCode="0%">
                  <c:v>0.7</c:v>
                </c:pt>
                <c:pt idx="7" formatCode="0%">
                  <c:v>0.75</c:v>
                </c:pt>
              </c:numCache>
            </c:numRef>
          </c:val>
          <c:smooth val="0"/>
          <c:extLst>
            <c:ext xmlns:c16="http://schemas.microsoft.com/office/drawing/2014/chart" uri="{C3380CC4-5D6E-409C-BE32-E72D297353CC}">
              <c16:uniqueId val="{00000002-25AC-42C2-911B-0E6F446FAC50}"/>
            </c:ext>
          </c:extLst>
        </c:ser>
        <c:ser>
          <c:idx val="5"/>
          <c:order val="5"/>
          <c:tx>
            <c:strRef>
              <c:f>Sheet1!$E$1</c:f>
              <c:strCache>
                <c:ptCount val="1"/>
                <c:pt idx="0">
                  <c:v>Provide promotional materials</c:v>
                </c:pt>
              </c:strCache>
            </c:strRef>
          </c:tx>
          <c:spPr>
            <a:ln w="44450" cap="rnd">
              <a:solidFill>
                <a:srgbClr val="7030A0"/>
              </a:solidFill>
              <a:round/>
            </a:ln>
            <a:effectLst/>
          </c:spPr>
          <c:marker>
            <c:symbol val="circle"/>
            <c:size val="8"/>
            <c:spPr>
              <a:solidFill>
                <a:srgbClr val="7030A0"/>
              </a:solidFill>
              <a:ln w="9525">
                <a:solidFill>
                  <a:srgbClr val="7030A0"/>
                </a:solidFill>
              </a:ln>
              <a:effectLst/>
            </c:spPr>
          </c:marker>
          <c:dLbls>
            <c:dLbl>
              <c:idx val="0"/>
              <c:layout>
                <c:manualLayout>
                  <c:x val="-1.8348623853211014E-2"/>
                  <c:y val="-2.32635031355356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5AC-42C2-911B-0E6F446FAC50}"/>
                </c:ext>
              </c:extLst>
            </c:dLbl>
            <c:dLbl>
              <c:idx val="1"/>
              <c:delete val="1"/>
              <c:extLst>
                <c:ext xmlns:c15="http://schemas.microsoft.com/office/drawing/2012/chart" uri="{CE6537A1-D6FC-4f65-9D91-7224C49458BB}"/>
                <c:ext xmlns:c16="http://schemas.microsoft.com/office/drawing/2014/chart" uri="{C3380CC4-5D6E-409C-BE32-E72D297353CC}">
                  <c16:uniqueId val="{00000004-B0E2-4394-9E00-0DD224959337}"/>
                </c:ext>
              </c:extLst>
            </c:dLbl>
            <c:dLbl>
              <c:idx val="2"/>
              <c:delete val="1"/>
              <c:extLst>
                <c:ext xmlns:c15="http://schemas.microsoft.com/office/drawing/2012/chart" uri="{CE6537A1-D6FC-4f65-9D91-7224C49458BB}"/>
                <c:ext xmlns:c16="http://schemas.microsoft.com/office/drawing/2014/chart" uri="{C3380CC4-5D6E-409C-BE32-E72D297353CC}">
                  <c16:uniqueId val="{00000005-B0E2-4394-9E00-0DD224959337}"/>
                </c:ext>
              </c:extLst>
            </c:dLbl>
            <c:dLbl>
              <c:idx val="3"/>
              <c:delete val="1"/>
              <c:extLst>
                <c:ext xmlns:c15="http://schemas.microsoft.com/office/drawing/2012/chart" uri="{CE6537A1-D6FC-4f65-9D91-7224C49458BB}"/>
                <c:ext xmlns:c16="http://schemas.microsoft.com/office/drawing/2014/chart" uri="{C3380CC4-5D6E-409C-BE32-E72D297353CC}">
                  <c16:uniqueId val="{00000006-B0E2-4394-9E00-0DD224959337}"/>
                </c:ext>
              </c:extLst>
            </c:dLbl>
            <c:dLbl>
              <c:idx val="4"/>
              <c:delete val="1"/>
              <c:extLst>
                <c:ext xmlns:c15="http://schemas.microsoft.com/office/drawing/2012/chart" uri="{CE6537A1-D6FC-4f65-9D91-7224C49458BB}"/>
                <c:ext xmlns:c16="http://schemas.microsoft.com/office/drawing/2014/chart" uri="{C3380CC4-5D6E-409C-BE32-E72D297353CC}">
                  <c16:uniqueId val="{00000007-B0E2-4394-9E00-0DD224959337}"/>
                </c:ext>
              </c:extLst>
            </c:dLbl>
            <c:dLbl>
              <c:idx val="5"/>
              <c:delete val="1"/>
              <c:extLst>
                <c:ext xmlns:c15="http://schemas.microsoft.com/office/drawing/2012/chart" uri="{CE6537A1-D6FC-4f65-9D91-7224C49458BB}"/>
                <c:ext xmlns:c16="http://schemas.microsoft.com/office/drawing/2014/chart" uri="{C3380CC4-5D6E-409C-BE32-E72D297353CC}">
                  <c16:uniqueId val="{00000008-B0E2-4394-9E00-0DD224959337}"/>
                </c:ext>
              </c:extLst>
            </c:dLbl>
            <c:dLbl>
              <c:idx val="6"/>
              <c:delete val="1"/>
              <c:extLst>
                <c:ext xmlns:c15="http://schemas.microsoft.com/office/drawing/2012/chart" uri="{CE6537A1-D6FC-4f65-9D91-7224C49458BB}"/>
                <c:ext xmlns:c16="http://schemas.microsoft.com/office/drawing/2014/chart" uri="{C3380CC4-5D6E-409C-BE32-E72D297353CC}">
                  <c16:uniqueId val="{00000009-B0E2-4394-9E00-0DD224959337}"/>
                </c:ext>
              </c:extLst>
            </c:dLbl>
            <c:spPr>
              <a:noFill/>
              <a:ln>
                <a:noFill/>
              </a:ln>
              <a:effectLst/>
            </c:spPr>
            <c:txPr>
              <a:bodyPr rot="0" spcFirstLastPara="1" vertOverflow="ellipsis" vert="horz" wrap="square" anchor="ctr" anchorCtr="1"/>
              <a:lstStyle/>
              <a:p>
                <a:pPr>
                  <a:defRPr sz="15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Sheet1!$E$2:$E$9</c:f>
              <c:numCache>
                <c:formatCode>0%</c:formatCode>
                <c:ptCount val="8"/>
                <c:pt idx="0">
                  <c:v>0.62</c:v>
                </c:pt>
                <c:pt idx="1">
                  <c:v>0.56999999999999995</c:v>
                </c:pt>
                <c:pt idx="2">
                  <c:v>0.62</c:v>
                </c:pt>
                <c:pt idx="3">
                  <c:v>0.61</c:v>
                </c:pt>
                <c:pt idx="4">
                  <c:v>0.59</c:v>
                </c:pt>
                <c:pt idx="5">
                  <c:v>0.64</c:v>
                </c:pt>
                <c:pt idx="6">
                  <c:v>0.65</c:v>
                </c:pt>
                <c:pt idx="7">
                  <c:v>0.66</c:v>
                </c:pt>
              </c:numCache>
            </c:numRef>
          </c:val>
          <c:smooth val="0"/>
          <c:extLst>
            <c:ext xmlns:c16="http://schemas.microsoft.com/office/drawing/2014/chart" uri="{C3380CC4-5D6E-409C-BE32-E72D297353CC}">
              <c16:uniqueId val="{00000000-25AC-42C2-911B-0E6F446FAC50}"/>
            </c:ext>
          </c:extLst>
        </c:ser>
        <c:dLbls>
          <c:dLblPos val="t"/>
          <c:showLegendKey val="0"/>
          <c:showVal val="1"/>
          <c:showCatName val="0"/>
          <c:showSerName val="0"/>
          <c:showPercent val="0"/>
          <c:showBubbleSize val="0"/>
        </c:dLbls>
        <c:marker val="1"/>
        <c:smooth val="0"/>
        <c:axId val="434939728"/>
        <c:axId val="434940120"/>
      </c:lineChart>
      <c:catAx>
        <c:axId val="43493972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600" b="0" i="0" u="none" strike="noStrike" kern="1200" baseline="0">
                <a:solidFill>
                  <a:schemeClr val="tx1"/>
                </a:solidFill>
                <a:latin typeface="Franklin Gothic Book" panose="020B0503020102020204" pitchFamily="34" charset="0"/>
                <a:ea typeface="+mn-ea"/>
                <a:cs typeface="+mn-cs"/>
              </a:defRPr>
            </a:pPr>
            <a:endParaRPr lang="en-US"/>
          </a:p>
        </c:txPr>
        <c:crossAx val="434940120"/>
        <c:crosses val="autoZero"/>
        <c:auto val="1"/>
        <c:lblAlgn val="ctr"/>
        <c:lblOffset val="0"/>
        <c:noMultiLvlLbl val="0"/>
      </c:catAx>
      <c:valAx>
        <c:axId val="434940120"/>
        <c:scaling>
          <c:orientation val="minMax"/>
          <c:max val="0.91"/>
          <c:min val="0.5"/>
        </c:scaling>
        <c:delete val="1"/>
        <c:axPos val="l"/>
        <c:numFmt formatCode="General" sourceLinked="1"/>
        <c:majorTickMark val="out"/>
        <c:minorTickMark val="none"/>
        <c:tickLblPos val="nextTo"/>
        <c:crossAx val="434939728"/>
        <c:crosses val="autoZero"/>
        <c:crossBetween val="between"/>
        <c:majorUnit val="5.000000000000001E-2"/>
      </c:valAx>
      <c:spPr>
        <a:noFill/>
        <a:ln cap="sq" cmpd="dbl">
          <a:noFill/>
          <a:round/>
        </a:ln>
        <a:effectLst/>
      </c:spPr>
    </c:plotArea>
    <c:legend>
      <c:legendPos val="r"/>
      <c:layout>
        <c:manualLayout>
          <c:xMode val="edge"/>
          <c:yMode val="edge"/>
          <c:x val="0.73084222270381338"/>
          <c:y val="0.22989268564321297"/>
          <c:w val="0.24775104946744042"/>
          <c:h val="0.54199706819647309"/>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showDLblsOverMax val="0"/>
  </c:chart>
  <c:spPr>
    <a:noFill/>
    <a:ln w="25400">
      <a:noFill/>
    </a:ln>
    <a:effectLst/>
  </c:spPr>
  <c:txPr>
    <a:bodyPr/>
    <a:lstStyle/>
    <a:p>
      <a:pPr>
        <a:defRPr sz="1400" b="1" i="0">
          <a:solidFill>
            <a:schemeClr val="tx1"/>
          </a:solidFill>
          <a:latin typeface="Franklin Gothic Book" panose="020B05030201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21210288279841"/>
          <c:y val="9.0684340059786581E-2"/>
          <c:w val="0.86800287073490834"/>
          <c:h val="0.89507400345735411"/>
        </c:manualLayout>
      </c:layout>
      <c:barChart>
        <c:barDir val="bar"/>
        <c:grouping val="stacked"/>
        <c:varyColors val="0"/>
        <c:ser>
          <c:idx val="0"/>
          <c:order val="0"/>
          <c:tx>
            <c:strRef>
              <c:f>Sheet1!$B$1</c:f>
              <c:strCache>
                <c:ptCount val="1"/>
                <c:pt idx="0">
                  <c:v>Very important</c:v>
                </c:pt>
              </c:strCache>
            </c:strRef>
          </c:tx>
          <c:spPr>
            <a:solidFill>
              <a:schemeClr val="accent1">
                <a:lumMod val="50000"/>
              </a:schemeClr>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Sheet1!$B$2:$B$9</c:f>
              <c:numCache>
                <c:formatCode>0%</c:formatCode>
                <c:ptCount val="8"/>
                <c:pt idx="0">
                  <c:v>0.55000000000000004</c:v>
                </c:pt>
                <c:pt idx="1">
                  <c:v>0.59</c:v>
                </c:pt>
                <c:pt idx="2">
                  <c:v>0.65</c:v>
                </c:pt>
                <c:pt idx="3">
                  <c:v>0.64</c:v>
                </c:pt>
                <c:pt idx="4">
                  <c:v>0.64</c:v>
                </c:pt>
                <c:pt idx="5">
                  <c:v>0.69</c:v>
                </c:pt>
                <c:pt idx="6">
                  <c:v>0.68</c:v>
                </c:pt>
                <c:pt idx="7">
                  <c:v>0.68</c:v>
                </c:pt>
              </c:numCache>
            </c:numRef>
          </c:val>
          <c:extLst>
            <c:ext xmlns:c16="http://schemas.microsoft.com/office/drawing/2014/chart" uri="{C3380CC4-5D6E-409C-BE32-E72D297353CC}">
              <c16:uniqueId val="{00000000-12D3-4ACC-97F2-3FDEC6583B65}"/>
            </c:ext>
          </c:extLst>
        </c:ser>
        <c:ser>
          <c:idx val="1"/>
          <c:order val="1"/>
          <c:tx>
            <c:strRef>
              <c:f>Sheet1!$C$1</c:f>
              <c:strCache>
                <c:ptCount val="1"/>
                <c:pt idx="0">
                  <c:v>Moderately</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Sheet1!$C$2:$C$9</c:f>
              <c:numCache>
                <c:formatCode>0%</c:formatCode>
                <c:ptCount val="8"/>
                <c:pt idx="0">
                  <c:v>0.19</c:v>
                </c:pt>
                <c:pt idx="1">
                  <c:v>0.16</c:v>
                </c:pt>
                <c:pt idx="2">
                  <c:v>0.2</c:v>
                </c:pt>
                <c:pt idx="3">
                  <c:v>0.2</c:v>
                </c:pt>
                <c:pt idx="4">
                  <c:v>0.21</c:v>
                </c:pt>
                <c:pt idx="5">
                  <c:v>0.19</c:v>
                </c:pt>
                <c:pt idx="6">
                  <c:v>0.2</c:v>
                </c:pt>
                <c:pt idx="7">
                  <c:v>0.19</c:v>
                </c:pt>
              </c:numCache>
            </c:numRef>
          </c:val>
          <c:extLst>
            <c:ext xmlns:c16="http://schemas.microsoft.com/office/drawing/2014/chart" uri="{C3380CC4-5D6E-409C-BE32-E72D297353CC}">
              <c16:uniqueId val="{00000001-12D3-4ACC-97F2-3FDEC6583B65}"/>
            </c:ext>
          </c:extLst>
        </c:ser>
        <c:ser>
          <c:idx val="2"/>
          <c:order val="2"/>
          <c:tx>
            <c:strRef>
              <c:f>Sheet1!$D$1</c:f>
              <c:strCache>
                <c:ptCount val="1"/>
                <c:pt idx="0">
                  <c:v>Neither</c:v>
                </c:pt>
              </c:strCache>
            </c:strRef>
          </c:tx>
          <c:spPr>
            <a:solidFill>
              <a:srgbClr val="A5A5A5"/>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Sheet1!$D$2:$D$9</c:f>
              <c:numCache>
                <c:formatCode>0%</c:formatCode>
                <c:ptCount val="8"/>
                <c:pt idx="0">
                  <c:v>0.16</c:v>
                </c:pt>
                <c:pt idx="1">
                  <c:v>0.16</c:v>
                </c:pt>
                <c:pt idx="2">
                  <c:v>0.1</c:v>
                </c:pt>
                <c:pt idx="3">
                  <c:v>0.1</c:v>
                </c:pt>
                <c:pt idx="4">
                  <c:v>0.08</c:v>
                </c:pt>
                <c:pt idx="5">
                  <c:v>0.08</c:v>
                </c:pt>
                <c:pt idx="6">
                  <c:v>0.08</c:v>
                </c:pt>
                <c:pt idx="7">
                  <c:v>0.1</c:v>
                </c:pt>
              </c:numCache>
            </c:numRef>
          </c:val>
          <c:extLst>
            <c:ext xmlns:c16="http://schemas.microsoft.com/office/drawing/2014/chart" uri="{C3380CC4-5D6E-409C-BE32-E72D297353CC}">
              <c16:uniqueId val="{00000002-12D3-4ACC-97F2-3FDEC6583B65}"/>
            </c:ext>
          </c:extLst>
        </c:ser>
        <c:ser>
          <c:idx val="3"/>
          <c:order val="3"/>
          <c:tx>
            <c:strRef>
              <c:f>Sheet1!$E$1</c:f>
              <c:strCache>
                <c:ptCount val="1"/>
                <c:pt idx="0">
                  <c:v>Not very</c:v>
                </c:pt>
              </c:strCache>
            </c:strRef>
          </c:tx>
          <c:spPr>
            <a:solidFill>
              <a:srgbClr val="E03038"/>
            </a:solidFill>
            <a:ln>
              <a:noFill/>
            </a:ln>
            <a:effectLst/>
          </c:spPr>
          <c:invertIfNegative val="0"/>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Sheet1!$E$2:$E$9</c:f>
              <c:numCache>
                <c:formatCode>0%</c:formatCode>
                <c:ptCount val="8"/>
                <c:pt idx="0">
                  <c:v>0.02</c:v>
                </c:pt>
                <c:pt idx="1">
                  <c:v>0.03</c:v>
                </c:pt>
                <c:pt idx="2">
                  <c:v>0.02</c:v>
                </c:pt>
                <c:pt idx="3">
                  <c:v>0.03</c:v>
                </c:pt>
                <c:pt idx="4">
                  <c:v>0.03</c:v>
                </c:pt>
                <c:pt idx="5">
                  <c:v>0.01</c:v>
                </c:pt>
                <c:pt idx="6">
                  <c:v>0.01</c:v>
                </c:pt>
                <c:pt idx="7">
                  <c:v>0.01</c:v>
                </c:pt>
              </c:numCache>
            </c:numRef>
          </c:val>
          <c:extLst>
            <c:ext xmlns:c16="http://schemas.microsoft.com/office/drawing/2014/chart" uri="{C3380CC4-5D6E-409C-BE32-E72D297353CC}">
              <c16:uniqueId val="{00000003-12D3-4ACC-97F2-3FDEC6583B65}"/>
            </c:ext>
          </c:extLst>
        </c:ser>
        <c:ser>
          <c:idx val="4"/>
          <c:order val="4"/>
          <c:tx>
            <c:strRef>
              <c:f>Sheet1!$F$1</c:f>
              <c:strCache>
                <c:ptCount val="1"/>
                <c:pt idx="0">
                  <c:v>Not important at all</c:v>
                </c:pt>
              </c:strCache>
            </c:strRef>
          </c:tx>
          <c:spPr>
            <a:solidFill>
              <a:srgbClr val="A20000"/>
            </a:solidFill>
            <a:ln>
              <a:noFill/>
            </a:ln>
            <a:effectLst/>
          </c:spPr>
          <c:invertIfNegative val="0"/>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Sheet1!$F$2:$F$9</c:f>
              <c:numCache>
                <c:formatCode>0%</c:formatCode>
                <c:ptCount val="8"/>
                <c:pt idx="0">
                  <c:v>0.04</c:v>
                </c:pt>
                <c:pt idx="1">
                  <c:v>0.04</c:v>
                </c:pt>
                <c:pt idx="2">
                  <c:v>0.02</c:v>
                </c:pt>
                <c:pt idx="3">
                  <c:v>0.03</c:v>
                </c:pt>
                <c:pt idx="4">
                  <c:v>0.03</c:v>
                </c:pt>
                <c:pt idx="5">
                  <c:v>0.02</c:v>
                </c:pt>
                <c:pt idx="6">
                  <c:v>0.01</c:v>
                </c:pt>
                <c:pt idx="7">
                  <c:v>0.02</c:v>
                </c:pt>
              </c:numCache>
            </c:numRef>
          </c:val>
          <c:extLst>
            <c:ext xmlns:c16="http://schemas.microsoft.com/office/drawing/2014/chart" uri="{C3380CC4-5D6E-409C-BE32-E72D297353CC}">
              <c16:uniqueId val="{00000004-12D3-4ACC-97F2-3FDEC6583B65}"/>
            </c:ext>
          </c:extLst>
        </c:ser>
        <c:dLbls>
          <c:showLegendKey val="0"/>
          <c:showVal val="0"/>
          <c:showCatName val="0"/>
          <c:showSerName val="0"/>
          <c:showPercent val="0"/>
          <c:showBubbleSize val="0"/>
        </c:dLbls>
        <c:gapWidth val="67"/>
        <c:overlap val="100"/>
        <c:axId val="429853864"/>
        <c:axId val="429854256"/>
      </c:barChart>
      <c:catAx>
        <c:axId val="4298538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29854256"/>
        <c:crosses val="autoZero"/>
        <c:auto val="1"/>
        <c:lblAlgn val="ctr"/>
        <c:lblOffset val="100"/>
        <c:noMultiLvlLbl val="0"/>
      </c:catAx>
      <c:valAx>
        <c:axId val="429854256"/>
        <c:scaling>
          <c:orientation val="minMax"/>
          <c:max val="1"/>
        </c:scaling>
        <c:delete val="1"/>
        <c:axPos val="b"/>
        <c:numFmt formatCode="0%" sourceLinked="1"/>
        <c:majorTickMark val="out"/>
        <c:minorTickMark val="none"/>
        <c:tickLblPos val="nextTo"/>
        <c:crossAx val="429853864"/>
        <c:crosses val="autoZero"/>
        <c:crossBetween val="between"/>
      </c:valAx>
      <c:spPr>
        <a:noFill/>
        <a:ln>
          <a:noFill/>
        </a:ln>
        <a:effectLst/>
      </c:spPr>
    </c:plotArea>
    <c:legend>
      <c:legendPos val="t"/>
      <c:layout>
        <c:manualLayout>
          <c:xMode val="edge"/>
          <c:yMode val="edge"/>
          <c:x val="0.19286491141732279"/>
          <c:y val="2.3544524516052157E-2"/>
          <c:w val="0.69103526902887136"/>
          <c:h val="5.6080630474165151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showDLblsOverMax val="0"/>
  </c:chart>
  <c:spPr>
    <a:noFill/>
    <a:ln>
      <a:noFill/>
    </a:ln>
    <a:effectLst/>
  </c:spPr>
  <c:txPr>
    <a:bodyPr/>
    <a:lstStyle/>
    <a:p>
      <a:pPr>
        <a:defRPr sz="1600">
          <a:solidFill>
            <a:schemeClr val="tx1"/>
          </a:solidFill>
          <a:latin typeface="Franklin Gothic Book" panose="020B0503020102020204" pitchFamily="34" charset="0"/>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966785014599582"/>
          <c:y val="0.10919027291888107"/>
          <c:w val="0.54033214985400424"/>
          <c:h val="0.83720948421316688"/>
        </c:manualLayout>
      </c:layout>
      <c:barChart>
        <c:barDir val="bar"/>
        <c:grouping val="stacked"/>
        <c:varyColors val="0"/>
        <c:ser>
          <c:idx val="0"/>
          <c:order val="0"/>
          <c:tx>
            <c:strRef>
              <c:f>Sheet1!$B$1</c:f>
              <c:strCache>
                <c:ptCount val="1"/>
                <c:pt idx="0">
                  <c:v>Completely agree</c:v>
                </c:pt>
              </c:strCache>
            </c:strRef>
          </c:tx>
          <c:spPr>
            <a:solidFill>
              <a:schemeClr val="accent1">
                <a:lumMod val="50000"/>
              </a:schemeClr>
            </a:solidFill>
            <a:ln>
              <a:noFill/>
            </a:ln>
            <a:effectLst/>
          </c:spPr>
          <c:invertIfNegative val="0"/>
          <c:dLbls>
            <c:dLbl>
              <c:idx val="2"/>
              <c:numFmt formatCode="0%"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0-5D22-42A2-A043-0C4C6477134C}"/>
                </c:ext>
              </c:extLst>
            </c:dLbl>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VAC effectively honours Veterans and preserves memory of their achievements</c:v>
                </c:pt>
                <c:pt idx="1">
                  <c:v>I make an effort to demonstrate my appreciation to those who served our country</c:v>
                </c:pt>
                <c:pt idx="3">
                  <c:v>Veterans and those who died in service have made major contributions to Canada </c:v>
                </c:pt>
                <c:pt idx="4">
                  <c:v>Veterans and those who died in service should be recognized for their service</c:v>
                </c:pt>
              </c:strCache>
            </c:strRef>
          </c:cat>
          <c:val>
            <c:numRef>
              <c:f>Sheet1!$B$2:$B$6</c:f>
              <c:numCache>
                <c:formatCode>0%</c:formatCode>
                <c:ptCount val="5"/>
                <c:pt idx="0">
                  <c:v>0.44</c:v>
                </c:pt>
                <c:pt idx="1">
                  <c:v>0.5</c:v>
                </c:pt>
                <c:pt idx="2" formatCode="0.00%">
                  <c:v>0.6</c:v>
                </c:pt>
                <c:pt idx="3">
                  <c:v>0.81</c:v>
                </c:pt>
                <c:pt idx="4">
                  <c:v>0.87</c:v>
                </c:pt>
              </c:numCache>
            </c:numRef>
          </c:val>
          <c:extLst>
            <c:ext xmlns:c16="http://schemas.microsoft.com/office/drawing/2014/chart" uri="{C3380CC4-5D6E-409C-BE32-E72D297353CC}">
              <c16:uniqueId val="{00000000-5932-4E9F-9D45-209DAF597B6D}"/>
            </c:ext>
          </c:extLst>
        </c:ser>
        <c:ser>
          <c:idx val="1"/>
          <c:order val="1"/>
          <c:tx>
            <c:strRef>
              <c:f>Sheet1!$C$1</c:f>
              <c:strCache>
                <c:ptCount val="1"/>
                <c:pt idx="0">
                  <c:v>Somewhat agree</c:v>
                </c:pt>
              </c:strCache>
            </c:strRef>
          </c:tx>
          <c:spPr>
            <a:solidFill>
              <a:schemeClr val="accent1">
                <a:lumMod val="75000"/>
              </a:schemeClr>
            </a:solidFill>
            <a:ln>
              <a:noFill/>
            </a:ln>
            <a:effectLst/>
          </c:spPr>
          <c:invertIfNegative val="0"/>
          <c:dLbls>
            <c:dLbl>
              <c:idx val="2"/>
              <c:numFmt formatCode="0%"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5D22-42A2-A043-0C4C6477134C}"/>
                </c:ext>
              </c:extLst>
            </c:dLbl>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VAC effectively honours Veterans and preserves memory of their achievements</c:v>
                </c:pt>
                <c:pt idx="1">
                  <c:v>I make an effort to demonstrate my appreciation to those who served our country</c:v>
                </c:pt>
                <c:pt idx="3">
                  <c:v>Veterans and those who died in service have made major contributions to Canada </c:v>
                </c:pt>
                <c:pt idx="4">
                  <c:v>Veterans and those who died in service should be recognized for their service</c:v>
                </c:pt>
              </c:strCache>
            </c:strRef>
          </c:cat>
          <c:val>
            <c:numRef>
              <c:f>Sheet1!$C$2:$C$6</c:f>
              <c:numCache>
                <c:formatCode>0%</c:formatCode>
                <c:ptCount val="5"/>
                <c:pt idx="0">
                  <c:v>0.28999999999999998</c:v>
                </c:pt>
                <c:pt idx="1">
                  <c:v>0.24</c:v>
                </c:pt>
                <c:pt idx="2" formatCode="0.00%">
                  <c:v>0.25700000000000001</c:v>
                </c:pt>
                <c:pt idx="3">
                  <c:v>0.12</c:v>
                </c:pt>
                <c:pt idx="4">
                  <c:v>0.09</c:v>
                </c:pt>
              </c:numCache>
            </c:numRef>
          </c:val>
          <c:extLst>
            <c:ext xmlns:c16="http://schemas.microsoft.com/office/drawing/2014/chart" uri="{C3380CC4-5D6E-409C-BE32-E72D297353CC}">
              <c16:uniqueId val="{00000001-5932-4E9F-9D45-209DAF597B6D}"/>
            </c:ext>
          </c:extLst>
        </c:ser>
        <c:ser>
          <c:idx val="2"/>
          <c:order val="2"/>
          <c:tx>
            <c:strRef>
              <c:f>Sheet1!$D$1</c:f>
              <c:strCache>
                <c:ptCount val="1"/>
                <c:pt idx="0">
                  <c:v>Neutral</c:v>
                </c:pt>
              </c:strCache>
            </c:strRef>
          </c:tx>
          <c:spPr>
            <a:solidFill>
              <a:srgbClr val="7F7F7F"/>
            </a:solidFill>
            <a:ln>
              <a:noFill/>
            </a:ln>
            <a:effectLst/>
          </c:spPr>
          <c:invertIfNegative val="0"/>
          <c:dLbls>
            <c:dLbl>
              <c:idx val="3"/>
              <c:delete val="1"/>
              <c:extLst>
                <c:ext xmlns:c15="http://schemas.microsoft.com/office/drawing/2012/chart" uri="{CE6537A1-D6FC-4f65-9D91-7224C49458BB}"/>
                <c:ext xmlns:c16="http://schemas.microsoft.com/office/drawing/2014/chart" uri="{C3380CC4-5D6E-409C-BE32-E72D297353CC}">
                  <c16:uniqueId val="{00000000-60FB-475F-826C-B20C3EA8654D}"/>
                </c:ext>
              </c:extLst>
            </c:dLbl>
            <c:dLbl>
              <c:idx val="4"/>
              <c:delete val="1"/>
              <c:extLst>
                <c:ext xmlns:c15="http://schemas.microsoft.com/office/drawing/2012/chart" uri="{CE6537A1-D6FC-4f65-9D91-7224C49458BB}"/>
                <c:ext xmlns:c16="http://schemas.microsoft.com/office/drawing/2014/chart" uri="{C3380CC4-5D6E-409C-BE32-E72D297353CC}">
                  <c16:uniqueId val="{00000000-791C-401E-9EAC-6306D5DD846B}"/>
                </c:ext>
              </c:extLst>
            </c:dLbl>
            <c:numFmt formatCode="0%" sourceLinked="0"/>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VAC effectively honours Veterans and preserves memory of their achievements</c:v>
                </c:pt>
                <c:pt idx="1">
                  <c:v>I make an effort to demonstrate my appreciation to those who served our country</c:v>
                </c:pt>
                <c:pt idx="3">
                  <c:v>Veterans and those who died in service have made major contributions to Canada </c:v>
                </c:pt>
                <c:pt idx="4">
                  <c:v>Veterans and those who died in service should be recognized for their service</c:v>
                </c:pt>
              </c:strCache>
            </c:strRef>
          </c:cat>
          <c:val>
            <c:numRef>
              <c:f>Sheet1!$D$2:$D$6</c:f>
              <c:numCache>
                <c:formatCode>0%</c:formatCode>
                <c:ptCount val="5"/>
                <c:pt idx="0">
                  <c:v>0.16</c:v>
                </c:pt>
                <c:pt idx="1">
                  <c:v>0.18</c:v>
                </c:pt>
                <c:pt idx="2" formatCode="0.00%">
                  <c:v>9.6000000000000002E-2</c:v>
                </c:pt>
                <c:pt idx="3">
                  <c:v>0.04</c:v>
                </c:pt>
                <c:pt idx="4">
                  <c:v>0.02</c:v>
                </c:pt>
              </c:numCache>
            </c:numRef>
          </c:val>
          <c:extLst>
            <c:ext xmlns:c16="http://schemas.microsoft.com/office/drawing/2014/chart" uri="{C3380CC4-5D6E-409C-BE32-E72D297353CC}">
              <c16:uniqueId val="{00000002-5932-4E9F-9D45-209DAF597B6D}"/>
            </c:ext>
          </c:extLst>
        </c:ser>
        <c:ser>
          <c:idx val="3"/>
          <c:order val="3"/>
          <c:tx>
            <c:strRef>
              <c:f>Sheet1!$E$1</c:f>
              <c:strCache>
                <c:ptCount val="1"/>
                <c:pt idx="0">
                  <c:v>Somewhat disagree</c:v>
                </c:pt>
              </c:strCache>
            </c:strRef>
          </c:tx>
          <c:spPr>
            <a:solidFill>
              <a:srgbClr val="FF2900"/>
            </a:solidFill>
            <a:ln>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0"/>
              <c:showCatName val="0"/>
              <c:showSerName val="0"/>
              <c:showPercent val="0"/>
              <c:showBubbleSize val="0"/>
              <c:extLst>
                <c:ext xmlns:c16="http://schemas.microsoft.com/office/drawing/2014/chart" uri="{C3380CC4-5D6E-409C-BE32-E72D297353CC}">
                  <c16:uniqueId val="{00000001-3A3B-44FD-9C15-CFAFF770C310}"/>
                </c:ext>
              </c:extLst>
            </c:dLbl>
            <c:dLbl>
              <c:idx val="1"/>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A3B-44FD-9C15-CFAFF770C310}"/>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Book" panose="020B0503020102020204" pitchFamily="34" charset="0"/>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VAC effectively honours Veterans and preserves memory of their achievements</c:v>
                </c:pt>
                <c:pt idx="1">
                  <c:v>I make an effort to demonstrate my appreciation to those who served our country</c:v>
                </c:pt>
                <c:pt idx="3">
                  <c:v>Veterans and those who died in service have made major contributions to Canada </c:v>
                </c:pt>
                <c:pt idx="4">
                  <c:v>Veterans and those who died in service should be recognized for their service</c:v>
                </c:pt>
              </c:strCache>
            </c:strRef>
          </c:cat>
          <c:val>
            <c:numRef>
              <c:f>Sheet1!$E$2:$E$6</c:f>
              <c:numCache>
                <c:formatCode>0%</c:formatCode>
                <c:ptCount val="5"/>
                <c:pt idx="0">
                  <c:v>0.04</c:v>
                </c:pt>
                <c:pt idx="1">
                  <c:v>0.05</c:v>
                </c:pt>
                <c:pt idx="2">
                  <c:v>2.1999999999999999E-2</c:v>
                </c:pt>
                <c:pt idx="3">
                  <c:v>0.01</c:v>
                </c:pt>
                <c:pt idx="4">
                  <c:v>5.0000000000000001E-3</c:v>
                </c:pt>
              </c:numCache>
            </c:numRef>
          </c:val>
          <c:extLst>
            <c:ext xmlns:c16="http://schemas.microsoft.com/office/drawing/2014/chart" uri="{C3380CC4-5D6E-409C-BE32-E72D297353CC}">
              <c16:uniqueId val="{00000003-5932-4E9F-9D45-209DAF597B6D}"/>
            </c:ext>
          </c:extLst>
        </c:ser>
        <c:ser>
          <c:idx val="4"/>
          <c:order val="4"/>
          <c:tx>
            <c:strRef>
              <c:f>Sheet1!$F$1</c:f>
              <c:strCache>
                <c:ptCount val="1"/>
                <c:pt idx="0">
                  <c:v>Completely disagree</c:v>
                </c:pt>
              </c:strCache>
            </c:strRef>
          </c:tx>
          <c:spPr>
            <a:solidFill>
              <a:srgbClr val="A20000"/>
            </a:solidFill>
            <a:ln>
              <a:noFill/>
            </a:ln>
            <a:effectLst/>
          </c:spPr>
          <c:invertIfNegative val="0"/>
          <c:dLbls>
            <c:delete val="1"/>
          </c:dLbls>
          <c:cat>
            <c:strRef>
              <c:f>Sheet1!$A$2:$A$6</c:f>
              <c:strCache>
                <c:ptCount val="5"/>
                <c:pt idx="0">
                  <c:v>VAC effectively honours Veterans and preserves memory of their achievements</c:v>
                </c:pt>
                <c:pt idx="1">
                  <c:v>I make an effort to demonstrate my appreciation to those who served our country</c:v>
                </c:pt>
                <c:pt idx="3">
                  <c:v>Veterans and those who died in service have made major contributions to Canada </c:v>
                </c:pt>
                <c:pt idx="4">
                  <c:v>Veterans and those who died in service should be recognized for their service</c:v>
                </c:pt>
              </c:strCache>
            </c:strRef>
          </c:cat>
          <c:val>
            <c:numRef>
              <c:f>Sheet1!$F$2:$F$6</c:f>
              <c:numCache>
                <c:formatCode>0%</c:formatCode>
                <c:ptCount val="5"/>
                <c:pt idx="0">
                  <c:v>0.02</c:v>
                </c:pt>
                <c:pt idx="1">
                  <c:v>0.03</c:v>
                </c:pt>
                <c:pt idx="2">
                  <c:v>1.2999999999999999E-2</c:v>
                </c:pt>
                <c:pt idx="3">
                  <c:v>0.01</c:v>
                </c:pt>
                <c:pt idx="4">
                  <c:v>0.01</c:v>
                </c:pt>
              </c:numCache>
            </c:numRef>
          </c:val>
          <c:extLst>
            <c:ext xmlns:c16="http://schemas.microsoft.com/office/drawing/2014/chart" uri="{C3380CC4-5D6E-409C-BE32-E72D297353CC}">
              <c16:uniqueId val="{00000004-5932-4E9F-9D45-209DAF597B6D}"/>
            </c:ext>
          </c:extLst>
        </c:ser>
        <c:dLbls>
          <c:dLblPos val="ctr"/>
          <c:showLegendKey val="0"/>
          <c:showVal val="1"/>
          <c:showCatName val="0"/>
          <c:showSerName val="0"/>
          <c:showPercent val="0"/>
          <c:showBubbleSize val="0"/>
        </c:dLbls>
        <c:gapWidth val="80"/>
        <c:overlap val="100"/>
        <c:axId val="434940904"/>
        <c:axId val="434941296"/>
      </c:barChart>
      <c:catAx>
        <c:axId val="4349409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4941296"/>
        <c:crosses val="autoZero"/>
        <c:auto val="1"/>
        <c:lblAlgn val="ctr"/>
        <c:lblOffset val="100"/>
        <c:noMultiLvlLbl val="0"/>
      </c:catAx>
      <c:valAx>
        <c:axId val="434941296"/>
        <c:scaling>
          <c:orientation val="minMax"/>
        </c:scaling>
        <c:delete val="1"/>
        <c:axPos val="b"/>
        <c:numFmt formatCode="0%" sourceLinked="1"/>
        <c:majorTickMark val="none"/>
        <c:minorTickMark val="none"/>
        <c:tickLblPos val="nextTo"/>
        <c:crossAx val="434940904"/>
        <c:crosses val="autoZero"/>
        <c:crossBetween val="between"/>
      </c:valAx>
      <c:spPr>
        <a:noFill/>
        <a:ln>
          <a:noFill/>
        </a:ln>
        <a:effectLst/>
      </c:spPr>
    </c:plotArea>
    <c:legend>
      <c:legendPos val="t"/>
      <c:layout>
        <c:manualLayout>
          <c:xMode val="edge"/>
          <c:yMode val="edge"/>
          <c:x val="7.9557508838563926E-2"/>
          <c:y val="7.746220932203343E-3"/>
          <c:w val="0.77699466863517064"/>
          <c:h val="6.1377078451065728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showDLblsOverMax val="0"/>
  </c:chart>
  <c:spPr>
    <a:noFill/>
    <a:ln>
      <a:noFill/>
    </a:ln>
    <a:effectLst/>
  </c:spPr>
  <c:txPr>
    <a:bodyPr/>
    <a:lstStyle/>
    <a:p>
      <a:pPr>
        <a:defRPr sz="1600" b="1">
          <a:solidFill>
            <a:schemeClr val="tx1"/>
          </a:solidFill>
          <a:latin typeface="Franklin Gothic Book" panose="020B0503020102020204" pitchFamily="34" charset="0"/>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5.0409587824218989E-3"/>
          <c:w val="0.89207799311663327"/>
          <c:h val="0.90829682276703383"/>
        </c:manualLayout>
      </c:layout>
      <c:lineChart>
        <c:grouping val="standard"/>
        <c:varyColors val="0"/>
        <c:ser>
          <c:idx val="0"/>
          <c:order val="0"/>
          <c:tx>
            <c:strRef>
              <c:f>Sheet1!$B$1</c:f>
              <c:strCache>
                <c:ptCount val="1"/>
                <c:pt idx="0">
                  <c:v>Recognition*</c:v>
                </c:pt>
              </c:strCache>
            </c:strRef>
          </c:tx>
          <c:spPr>
            <a:ln w="38100" cap="rnd">
              <a:solidFill>
                <a:schemeClr val="accent1">
                  <a:lumMod val="50000"/>
                </a:schemeClr>
              </a:solidFill>
              <a:round/>
            </a:ln>
            <a:effectLst/>
          </c:spPr>
          <c:marker>
            <c:symbol val="circle"/>
            <c:size val="7"/>
            <c:spPr>
              <a:solidFill>
                <a:schemeClr val="accent1">
                  <a:lumMod val="50000"/>
                </a:schemeClr>
              </a:solidFill>
              <a:ln w="9525">
                <a:solidFill>
                  <a:schemeClr val="accent1">
                    <a:lumMod val="50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Sheet1!$B$2:$B$9</c:f>
              <c:numCache>
                <c:formatCode>0%</c:formatCode>
                <c:ptCount val="8"/>
                <c:pt idx="0">
                  <c:v>0.92</c:v>
                </c:pt>
                <c:pt idx="1">
                  <c:v>0.91</c:v>
                </c:pt>
                <c:pt idx="2">
                  <c:v>0.93</c:v>
                </c:pt>
                <c:pt idx="3">
                  <c:v>0.91</c:v>
                </c:pt>
                <c:pt idx="4">
                  <c:v>0.93</c:v>
                </c:pt>
                <c:pt idx="5">
                  <c:v>0.96</c:v>
                </c:pt>
                <c:pt idx="6">
                  <c:v>0.96</c:v>
                </c:pt>
                <c:pt idx="7">
                  <c:v>0.96</c:v>
                </c:pt>
              </c:numCache>
            </c:numRef>
          </c:val>
          <c:smooth val="0"/>
          <c:extLst>
            <c:ext xmlns:c16="http://schemas.microsoft.com/office/drawing/2014/chart" uri="{C3380CC4-5D6E-409C-BE32-E72D297353CC}">
              <c16:uniqueId val="{00000000-8D38-44B5-A40B-F335CCAE473B}"/>
            </c:ext>
          </c:extLst>
        </c:ser>
        <c:ser>
          <c:idx val="1"/>
          <c:order val="1"/>
          <c:tx>
            <c:strRef>
              <c:f>Sheet1!$C$1</c:f>
              <c:strCache>
                <c:ptCount val="1"/>
                <c:pt idx="0">
                  <c:v>Contributions</c:v>
                </c:pt>
              </c:strCache>
            </c:strRef>
          </c:tx>
          <c:spPr>
            <a:ln w="38100" cap="rnd">
              <a:solidFill>
                <a:srgbClr val="15531C"/>
              </a:solidFill>
              <a:round/>
            </a:ln>
            <a:effectLst/>
          </c:spPr>
          <c:marker>
            <c:symbol val="circle"/>
            <c:size val="7"/>
            <c:spPr>
              <a:solidFill>
                <a:srgbClr val="15531C"/>
              </a:solidFill>
              <a:ln w="9525">
                <a:solidFill>
                  <a:srgbClr val="15531C"/>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Sheet1!$C$2:$C$9</c:f>
              <c:numCache>
                <c:formatCode>0%</c:formatCode>
                <c:ptCount val="8"/>
                <c:pt idx="0">
                  <c:v>0.84</c:v>
                </c:pt>
                <c:pt idx="1">
                  <c:v>0.83</c:v>
                </c:pt>
                <c:pt idx="2">
                  <c:v>0.83</c:v>
                </c:pt>
                <c:pt idx="3">
                  <c:v>0.86</c:v>
                </c:pt>
                <c:pt idx="4">
                  <c:v>0.83</c:v>
                </c:pt>
                <c:pt idx="5">
                  <c:v>0.89</c:v>
                </c:pt>
                <c:pt idx="6">
                  <c:v>0.92</c:v>
                </c:pt>
                <c:pt idx="7">
                  <c:v>0.93</c:v>
                </c:pt>
              </c:numCache>
            </c:numRef>
          </c:val>
          <c:smooth val="0"/>
          <c:extLst>
            <c:ext xmlns:c16="http://schemas.microsoft.com/office/drawing/2014/chart" uri="{C3380CC4-5D6E-409C-BE32-E72D297353CC}">
              <c16:uniqueId val="{00000001-8D38-44B5-A40B-F335CCAE473B}"/>
            </c:ext>
          </c:extLst>
        </c:ser>
        <c:ser>
          <c:idx val="2"/>
          <c:order val="2"/>
          <c:tx>
            <c:strRef>
              <c:f>Sheet1!$D$1</c:f>
              <c:strCache>
                <c:ptCount val="1"/>
                <c:pt idx="0">
                  <c:v>Appreciation</c:v>
                </c:pt>
              </c:strCache>
            </c:strRef>
          </c:tx>
          <c:spPr>
            <a:ln w="38100" cap="rnd">
              <a:solidFill>
                <a:srgbClr val="7030A0"/>
              </a:solidFill>
              <a:round/>
            </a:ln>
            <a:effectLst/>
          </c:spPr>
          <c:marker>
            <c:symbol val="circle"/>
            <c:size val="7"/>
            <c:spPr>
              <a:solidFill>
                <a:srgbClr val="7030A0"/>
              </a:solidFill>
              <a:ln w="9525">
                <a:solidFill>
                  <a:srgbClr val="7030A0"/>
                </a:solidFill>
              </a:ln>
              <a:effectLst/>
            </c:spPr>
          </c:marker>
          <c:dLbls>
            <c:dLbl>
              <c:idx val="7"/>
              <c:layout>
                <c:manualLayout>
                  <c:x val="-2.1697918446351577E-2"/>
                  <c:y val="-2.826707714095870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13D-45CC-B5B8-A4C35C257EF4}"/>
                </c:ext>
              </c:extLst>
            </c:dLbl>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Sheet1!$D$2:$D$9</c:f>
              <c:numCache>
                <c:formatCode>0%</c:formatCode>
                <c:ptCount val="8"/>
                <c:pt idx="0">
                  <c:v>0.66</c:v>
                </c:pt>
                <c:pt idx="1">
                  <c:v>0.66</c:v>
                </c:pt>
                <c:pt idx="2">
                  <c:v>0.67</c:v>
                </c:pt>
                <c:pt idx="3">
                  <c:v>0.66</c:v>
                </c:pt>
                <c:pt idx="4">
                  <c:v>0.66</c:v>
                </c:pt>
                <c:pt idx="5">
                  <c:v>0.73</c:v>
                </c:pt>
                <c:pt idx="6">
                  <c:v>0.73</c:v>
                </c:pt>
                <c:pt idx="7">
                  <c:v>0.74</c:v>
                </c:pt>
              </c:numCache>
            </c:numRef>
          </c:val>
          <c:smooth val="0"/>
          <c:extLst>
            <c:ext xmlns:c16="http://schemas.microsoft.com/office/drawing/2014/chart" uri="{C3380CC4-5D6E-409C-BE32-E72D297353CC}">
              <c16:uniqueId val="{00000002-8D38-44B5-A40B-F335CCAE473B}"/>
            </c:ext>
          </c:extLst>
        </c:ser>
        <c:ser>
          <c:idx val="3"/>
          <c:order val="3"/>
          <c:tx>
            <c:strRef>
              <c:f>Sheet1!$E$1</c:f>
              <c:strCache>
                <c:ptCount val="1"/>
                <c:pt idx="0">
                  <c:v>Honours</c:v>
                </c:pt>
              </c:strCache>
            </c:strRef>
          </c:tx>
          <c:spPr>
            <a:ln w="38100" cap="rnd">
              <a:solidFill>
                <a:srgbClr val="FFC000"/>
              </a:solidFill>
              <a:round/>
            </a:ln>
            <a:effectLst/>
          </c:spPr>
          <c:marker>
            <c:symbol val="circle"/>
            <c:size val="7"/>
            <c:spPr>
              <a:solidFill>
                <a:srgbClr val="FFC000"/>
              </a:solidFill>
              <a:ln w="9525">
                <a:solidFill>
                  <a:srgbClr val="FFC000"/>
                </a:solidFill>
              </a:ln>
              <a:effectLst/>
            </c:spPr>
          </c:marker>
          <c:dLbls>
            <c:dLbl>
              <c:idx val="7"/>
              <c:layout>
                <c:manualLayout>
                  <c:x val="-2.1697918446351577E-2"/>
                  <c:y val="3.582871377753574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13D-45CC-B5B8-A4C35C257EF4}"/>
                </c:ext>
              </c:extLst>
            </c:dLbl>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Sheet1!$E$2:$E$9</c:f>
              <c:numCache>
                <c:formatCode>General</c:formatCode>
                <c:ptCount val="8"/>
                <c:pt idx="3" formatCode="0%">
                  <c:v>0.75</c:v>
                </c:pt>
                <c:pt idx="4" formatCode="0%">
                  <c:v>0.73</c:v>
                </c:pt>
                <c:pt idx="5" formatCode="0%">
                  <c:v>0.76</c:v>
                </c:pt>
                <c:pt idx="6" formatCode="0%">
                  <c:v>0.74</c:v>
                </c:pt>
                <c:pt idx="7" formatCode="0%">
                  <c:v>0.73</c:v>
                </c:pt>
              </c:numCache>
            </c:numRef>
          </c:val>
          <c:smooth val="0"/>
          <c:extLst>
            <c:ext xmlns:c16="http://schemas.microsoft.com/office/drawing/2014/chart" uri="{C3380CC4-5D6E-409C-BE32-E72D297353CC}">
              <c16:uniqueId val="{00000003-8D38-44B5-A40B-F335CCAE473B}"/>
            </c:ext>
          </c:extLst>
        </c:ser>
        <c:ser>
          <c:idx val="4"/>
          <c:order val="4"/>
          <c:tx>
            <c:strRef>
              <c:f>Sheet1!$F$1</c:f>
              <c:strCache>
                <c:ptCount val="1"/>
                <c:pt idx="0">
                  <c:v>Participation</c:v>
                </c:pt>
              </c:strCache>
            </c:strRef>
          </c:tx>
          <c:spPr>
            <a:ln w="34925" cap="rnd">
              <a:solidFill>
                <a:schemeClr val="tx1">
                  <a:lumMod val="75000"/>
                  <a:lumOff val="25000"/>
                </a:schemeClr>
              </a:solidFill>
              <a:round/>
            </a:ln>
            <a:effectLst/>
          </c:spPr>
          <c:marker>
            <c:symbol val="circle"/>
            <c:size val="8"/>
            <c:spPr>
              <a:solidFill>
                <a:schemeClr val="tx1">
                  <a:lumMod val="65000"/>
                  <a:lumOff val="35000"/>
                </a:schemeClr>
              </a:solidFill>
              <a:ln w="9525">
                <a:solidFill>
                  <a:schemeClr val="tx1">
                    <a:lumMod val="75000"/>
                    <a:lumOff val="25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Sheet1!$F$2:$F$9</c:f>
              <c:numCache>
                <c:formatCode>General</c:formatCode>
                <c:ptCount val="8"/>
                <c:pt idx="6" formatCode="0%">
                  <c:v>0.86</c:v>
                </c:pt>
                <c:pt idx="7" formatCode="0%">
                  <c:v>0.86</c:v>
                </c:pt>
              </c:numCache>
            </c:numRef>
          </c:val>
          <c:smooth val="0"/>
          <c:extLst>
            <c:ext xmlns:c16="http://schemas.microsoft.com/office/drawing/2014/chart" uri="{C3380CC4-5D6E-409C-BE32-E72D297353CC}">
              <c16:uniqueId val="{00000004-8D38-44B5-A40B-F335CCAE473B}"/>
            </c:ext>
          </c:extLst>
        </c:ser>
        <c:dLbls>
          <c:dLblPos val="t"/>
          <c:showLegendKey val="0"/>
          <c:showVal val="1"/>
          <c:showCatName val="0"/>
          <c:showSerName val="0"/>
          <c:showPercent val="0"/>
          <c:showBubbleSize val="0"/>
        </c:dLbls>
        <c:marker val="1"/>
        <c:smooth val="0"/>
        <c:axId val="433213320"/>
        <c:axId val="433212928"/>
      </c:lineChart>
      <c:catAx>
        <c:axId val="433213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crossAx val="433212928"/>
        <c:crosses val="autoZero"/>
        <c:auto val="1"/>
        <c:lblAlgn val="ctr"/>
        <c:lblOffset val="100"/>
        <c:noMultiLvlLbl val="0"/>
      </c:catAx>
      <c:valAx>
        <c:axId val="433212928"/>
        <c:scaling>
          <c:orientation val="minMax"/>
          <c:max val="1"/>
          <c:min val="0.60000000000000009"/>
        </c:scaling>
        <c:delete val="1"/>
        <c:axPos val="l"/>
        <c:numFmt formatCode="0%" sourceLinked="1"/>
        <c:majorTickMark val="none"/>
        <c:minorTickMark val="none"/>
        <c:tickLblPos val="nextTo"/>
        <c:crossAx val="433213320"/>
        <c:crosses val="autoZero"/>
        <c:crossBetween val="between"/>
      </c:valAx>
      <c:spPr>
        <a:noFill/>
        <a:ln>
          <a:noFill/>
        </a:ln>
        <a:effectLst/>
      </c:spPr>
    </c:plotArea>
    <c:legend>
      <c:legendPos val="r"/>
      <c:layout>
        <c:manualLayout>
          <c:xMode val="edge"/>
          <c:yMode val="edge"/>
          <c:x val="0.87487304576058422"/>
          <c:y val="0.30147416725614051"/>
          <c:w val="0.11788057742782153"/>
          <c:h val="0.51379713550176975"/>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398367782152232"/>
          <c:y val="0.16355352952380267"/>
          <c:w val="0.60455798884514433"/>
          <c:h val="0.75991529717860906"/>
        </c:manualLayout>
      </c:layout>
      <c:barChart>
        <c:barDir val="bar"/>
        <c:grouping val="stacked"/>
        <c:varyColors val="0"/>
        <c:ser>
          <c:idx val="0"/>
          <c:order val="0"/>
          <c:tx>
            <c:strRef>
              <c:f>Sheet1!$B$1</c:f>
              <c:strCache>
                <c:ptCount val="1"/>
                <c:pt idx="0">
                  <c:v>Completely agree</c:v>
                </c:pt>
              </c:strCache>
            </c:strRef>
          </c:tx>
          <c:spPr>
            <a:solidFill>
              <a:schemeClr val="accent1">
                <a:lumMod val="50000"/>
              </a:schemeClr>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I am knowledgeable about military role</c:v>
                </c:pt>
                <c:pt idx="1">
                  <c:v>I am proud of military role</c:v>
                </c:pt>
              </c:strCache>
            </c:strRef>
          </c:cat>
          <c:val>
            <c:numRef>
              <c:f>Sheet1!$B$2:$B$3</c:f>
              <c:numCache>
                <c:formatCode>0%</c:formatCode>
                <c:ptCount val="2"/>
                <c:pt idx="0">
                  <c:v>0.39</c:v>
                </c:pt>
                <c:pt idx="1">
                  <c:v>0.62</c:v>
                </c:pt>
              </c:numCache>
            </c:numRef>
          </c:val>
          <c:extLst>
            <c:ext xmlns:c16="http://schemas.microsoft.com/office/drawing/2014/chart" uri="{C3380CC4-5D6E-409C-BE32-E72D297353CC}">
              <c16:uniqueId val="{00000000-789F-4002-BB61-B473DFD141D9}"/>
            </c:ext>
          </c:extLst>
        </c:ser>
        <c:ser>
          <c:idx val="1"/>
          <c:order val="1"/>
          <c:tx>
            <c:strRef>
              <c:f>Sheet1!$C$1</c:f>
              <c:strCache>
                <c:ptCount val="1"/>
                <c:pt idx="0">
                  <c:v>Somewhat agree</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I am knowledgeable about military role</c:v>
                </c:pt>
                <c:pt idx="1">
                  <c:v>I am proud of military role</c:v>
                </c:pt>
              </c:strCache>
            </c:strRef>
          </c:cat>
          <c:val>
            <c:numRef>
              <c:f>Sheet1!$C$2:$C$3</c:f>
              <c:numCache>
                <c:formatCode>0%</c:formatCode>
                <c:ptCount val="2"/>
                <c:pt idx="0">
                  <c:v>0.32</c:v>
                </c:pt>
                <c:pt idx="1">
                  <c:v>0.21</c:v>
                </c:pt>
              </c:numCache>
            </c:numRef>
          </c:val>
          <c:extLst>
            <c:ext xmlns:c16="http://schemas.microsoft.com/office/drawing/2014/chart" uri="{C3380CC4-5D6E-409C-BE32-E72D297353CC}">
              <c16:uniqueId val="{00000001-789F-4002-BB61-B473DFD141D9}"/>
            </c:ext>
          </c:extLst>
        </c:ser>
        <c:ser>
          <c:idx val="2"/>
          <c:order val="2"/>
          <c:tx>
            <c:strRef>
              <c:f>Sheet1!$D$1</c:f>
              <c:strCache>
                <c:ptCount val="1"/>
                <c:pt idx="0">
                  <c:v>Neutral</c:v>
                </c:pt>
              </c:strCache>
            </c:strRef>
          </c:tx>
          <c:spPr>
            <a:solidFill>
              <a:srgbClr val="7F7F7F"/>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I am knowledgeable about military role</c:v>
                </c:pt>
                <c:pt idx="1">
                  <c:v>I am proud of military role</c:v>
                </c:pt>
              </c:strCache>
            </c:strRef>
          </c:cat>
          <c:val>
            <c:numRef>
              <c:f>Sheet1!$D$2:$D$3</c:f>
              <c:numCache>
                <c:formatCode>0%</c:formatCode>
                <c:ptCount val="2"/>
                <c:pt idx="0">
                  <c:v>0.2</c:v>
                </c:pt>
                <c:pt idx="1">
                  <c:v>0.11</c:v>
                </c:pt>
              </c:numCache>
            </c:numRef>
          </c:val>
          <c:extLst>
            <c:ext xmlns:c16="http://schemas.microsoft.com/office/drawing/2014/chart" uri="{C3380CC4-5D6E-409C-BE32-E72D297353CC}">
              <c16:uniqueId val="{00000002-789F-4002-BB61-B473DFD141D9}"/>
            </c:ext>
          </c:extLst>
        </c:ser>
        <c:ser>
          <c:idx val="3"/>
          <c:order val="3"/>
          <c:tx>
            <c:strRef>
              <c:f>Sheet1!$E$1</c:f>
              <c:strCache>
                <c:ptCount val="1"/>
                <c:pt idx="0">
                  <c:v>Somewhat disagree</c:v>
                </c:pt>
              </c:strCache>
            </c:strRef>
          </c:tx>
          <c:spPr>
            <a:solidFill>
              <a:srgbClr val="FF2900"/>
            </a:solidFill>
            <a:ln>
              <a:noFill/>
            </a:ln>
            <a:effectLst/>
          </c:spPr>
          <c:invertIfNegative val="0"/>
          <c:dLbls>
            <c:dLbl>
              <c:idx val="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A2FB-41CC-A9A7-394BD2DDA5C7}"/>
                </c:ext>
              </c:extLst>
            </c:dLbl>
            <c:dLbl>
              <c:idx val="1"/>
              <c:delete val="1"/>
              <c:extLst>
                <c:ext xmlns:c15="http://schemas.microsoft.com/office/drawing/2012/chart" uri="{CE6537A1-D6FC-4f65-9D91-7224C49458BB}"/>
                <c:ext xmlns:c16="http://schemas.microsoft.com/office/drawing/2014/chart" uri="{C3380CC4-5D6E-409C-BE32-E72D297353CC}">
                  <c16:uniqueId val="{00000000-A2FB-41CC-A9A7-394BD2DDA5C7}"/>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Franklin Gothic Book" panose="020B05030201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I am knowledgeable about military role</c:v>
                </c:pt>
                <c:pt idx="1">
                  <c:v>I am proud of military role</c:v>
                </c:pt>
              </c:strCache>
            </c:strRef>
          </c:cat>
          <c:val>
            <c:numRef>
              <c:f>Sheet1!$E$2:$E$3</c:f>
              <c:numCache>
                <c:formatCode>0%</c:formatCode>
                <c:ptCount val="2"/>
                <c:pt idx="0">
                  <c:v>0.05</c:v>
                </c:pt>
                <c:pt idx="1">
                  <c:v>0.03</c:v>
                </c:pt>
              </c:numCache>
            </c:numRef>
          </c:val>
          <c:extLst>
            <c:ext xmlns:c16="http://schemas.microsoft.com/office/drawing/2014/chart" uri="{C3380CC4-5D6E-409C-BE32-E72D297353CC}">
              <c16:uniqueId val="{00000003-789F-4002-BB61-B473DFD141D9}"/>
            </c:ext>
          </c:extLst>
        </c:ser>
        <c:ser>
          <c:idx val="4"/>
          <c:order val="4"/>
          <c:tx>
            <c:strRef>
              <c:f>Sheet1!$F$1</c:f>
              <c:strCache>
                <c:ptCount val="1"/>
                <c:pt idx="0">
                  <c:v>Completely disagree</c:v>
                </c:pt>
              </c:strCache>
            </c:strRef>
          </c:tx>
          <c:spPr>
            <a:solidFill>
              <a:srgbClr val="C00000"/>
            </a:solidFill>
            <a:ln>
              <a:noFill/>
            </a:ln>
            <a:effectLst/>
          </c:spPr>
          <c:invertIfNegative val="0"/>
          <c:dLbls>
            <c:delete val="1"/>
          </c:dLbls>
          <c:cat>
            <c:strRef>
              <c:f>Sheet1!$A$2:$A$3</c:f>
              <c:strCache>
                <c:ptCount val="2"/>
                <c:pt idx="0">
                  <c:v>I am knowledgeable about military role</c:v>
                </c:pt>
                <c:pt idx="1">
                  <c:v>I am proud of military role</c:v>
                </c:pt>
              </c:strCache>
            </c:strRef>
          </c:cat>
          <c:val>
            <c:numRef>
              <c:f>Sheet1!$F$2:$F$3</c:f>
              <c:numCache>
                <c:formatCode>0%</c:formatCode>
                <c:ptCount val="2"/>
                <c:pt idx="0">
                  <c:v>0.03</c:v>
                </c:pt>
                <c:pt idx="1">
                  <c:v>0.02</c:v>
                </c:pt>
              </c:numCache>
            </c:numRef>
          </c:val>
          <c:extLst>
            <c:ext xmlns:c16="http://schemas.microsoft.com/office/drawing/2014/chart" uri="{C3380CC4-5D6E-409C-BE32-E72D297353CC}">
              <c16:uniqueId val="{00000004-789F-4002-BB61-B473DFD141D9}"/>
            </c:ext>
          </c:extLst>
        </c:ser>
        <c:dLbls>
          <c:dLblPos val="ctr"/>
          <c:showLegendKey val="0"/>
          <c:showVal val="1"/>
          <c:showCatName val="0"/>
          <c:showSerName val="0"/>
          <c:showPercent val="0"/>
          <c:showBubbleSize val="0"/>
        </c:dLbls>
        <c:gapWidth val="150"/>
        <c:overlap val="100"/>
        <c:axId val="434942080"/>
        <c:axId val="433214104"/>
      </c:barChart>
      <c:catAx>
        <c:axId val="4349420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3214104"/>
        <c:crosses val="autoZero"/>
        <c:auto val="1"/>
        <c:lblAlgn val="ctr"/>
        <c:lblOffset val="100"/>
        <c:noMultiLvlLbl val="0"/>
      </c:catAx>
      <c:valAx>
        <c:axId val="433214104"/>
        <c:scaling>
          <c:orientation val="minMax"/>
        </c:scaling>
        <c:delete val="1"/>
        <c:axPos val="b"/>
        <c:numFmt formatCode="0%" sourceLinked="1"/>
        <c:majorTickMark val="none"/>
        <c:minorTickMark val="none"/>
        <c:tickLblPos val="nextTo"/>
        <c:crossAx val="434942080"/>
        <c:crosses val="autoZero"/>
        <c:crossBetween val="between"/>
      </c:valAx>
      <c:spPr>
        <a:noFill/>
        <a:ln>
          <a:noFill/>
        </a:ln>
        <a:effectLst/>
      </c:spPr>
    </c:plotArea>
    <c:legend>
      <c:legendPos val="t"/>
      <c:layout>
        <c:manualLayout>
          <c:xMode val="edge"/>
          <c:yMode val="edge"/>
          <c:x val="6.3983021653543304E-2"/>
          <c:y val="1.9139888091937774E-2"/>
          <c:w val="0.87099220800524935"/>
          <c:h val="6.6403920210779899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showDLblsOverMax val="0"/>
  </c:chart>
  <c:spPr>
    <a:noFill/>
    <a:ln>
      <a:noFill/>
    </a:ln>
    <a:effectLst/>
  </c:spPr>
  <c:txPr>
    <a:bodyPr/>
    <a:lstStyle/>
    <a:p>
      <a:pPr>
        <a:defRPr sz="1800" b="1">
          <a:solidFill>
            <a:schemeClr val="tx1"/>
          </a:solidFill>
          <a:latin typeface="Franklin Gothic Book" panose="020B0503020102020204" pitchFamily="34" charset="0"/>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5.0409587824218989E-3"/>
          <c:w val="0.89207799311663327"/>
          <c:h val="0.90829682276703383"/>
        </c:manualLayout>
      </c:layout>
      <c:lineChart>
        <c:grouping val="standard"/>
        <c:varyColors val="0"/>
        <c:ser>
          <c:idx val="0"/>
          <c:order val="0"/>
          <c:tx>
            <c:strRef>
              <c:f>Sheet1!$B$1</c:f>
              <c:strCache>
                <c:ptCount val="1"/>
                <c:pt idx="0">
                  <c:v>Pride</c:v>
                </c:pt>
              </c:strCache>
            </c:strRef>
          </c:tx>
          <c:spPr>
            <a:ln w="38100" cap="rnd">
              <a:solidFill>
                <a:srgbClr val="9B181F"/>
              </a:solidFill>
              <a:round/>
            </a:ln>
            <a:effectLst/>
          </c:spPr>
          <c:marker>
            <c:symbol val="circle"/>
            <c:size val="9"/>
            <c:spPr>
              <a:solidFill>
                <a:srgbClr val="9B181F"/>
              </a:solidFill>
              <a:ln w="9525">
                <a:solidFill>
                  <a:srgbClr val="9B181F"/>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Sheet1!$B$2:$B$9</c:f>
              <c:numCache>
                <c:formatCode>0%</c:formatCode>
                <c:ptCount val="8"/>
                <c:pt idx="0">
                  <c:v>0.79</c:v>
                </c:pt>
                <c:pt idx="1">
                  <c:v>0.79</c:v>
                </c:pt>
                <c:pt idx="2">
                  <c:v>0.78</c:v>
                </c:pt>
                <c:pt idx="3">
                  <c:v>0.8</c:v>
                </c:pt>
                <c:pt idx="4">
                  <c:v>0.82</c:v>
                </c:pt>
                <c:pt idx="5">
                  <c:v>0.82</c:v>
                </c:pt>
                <c:pt idx="6">
                  <c:v>0.82</c:v>
                </c:pt>
                <c:pt idx="7">
                  <c:v>0.83</c:v>
                </c:pt>
              </c:numCache>
            </c:numRef>
          </c:val>
          <c:smooth val="0"/>
          <c:extLst>
            <c:ext xmlns:c16="http://schemas.microsoft.com/office/drawing/2014/chart" uri="{C3380CC4-5D6E-409C-BE32-E72D297353CC}">
              <c16:uniqueId val="{00000000-8D38-44B5-A40B-F335CCAE473B}"/>
            </c:ext>
          </c:extLst>
        </c:ser>
        <c:ser>
          <c:idx val="1"/>
          <c:order val="1"/>
          <c:tx>
            <c:strRef>
              <c:f>Sheet1!$C$1</c:f>
              <c:strCache>
                <c:ptCount val="1"/>
                <c:pt idx="0">
                  <c:v>Knowledge</c:v>
                </c:pt>
              </c:strCache>
            </c:strRef>
          </c:tx>
          <c:spPr>
            <a:ln w="38100" cap="rnd">
              <a:solidFill>
                <a:schemeClr val="tx1">
                  <a:lumMod val="65000"/>
                  <a:lumOff val="35000"/>
                </a:schemeClr>
              </a:solidFill>
              <a:round/>
            </a:ln>
            <a:effectLst/>
          </c:spPr>
          <c:marker>
            <c:symbol val="square"/>
            <c:size val="9"/>
            <c:spPr>
              <a:solidFill>
                <a:schemeClr val="tx1">
                  <a:lumMod val="65000"/>
                  <a:lumOff val="35000"/>
                </a:schemeClr>
              </a:solidFill>
              <a:ln w="9525">
                <a:solidFill>
                  <a:schemeClr val="tx1">
                    <a:lumMod val="65000"/>
                    <a:lumOff val="35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2008</c:v>
                </c:pt>
                <c:pt idx="1">
                  <c:v>2010</c:v>
                </c:pt>
                <c:pt idx="2">
                  <c:v>2011</c:v>
                </c:pt>
                <c:pt idx="3">
                  <c:v>2012</c:v>
                </c:pt>
                <c:pt idx="4">
                  <c:v>2014</c:v>
                </c:pt>
                <c:pt idx="5">
                  <c:v>2016</c:v>
                </c:pt>
                <c:pt idx="6">
                  <c:v>2017</c:v>
                </c:pt>
                <c:pt idx="7">
                  <c:v>2018</c:v>
                </c:pt>
              </c:numCache>
            </c:numRef>
          </c:cat>
          <c:val>
            <c:numRef>
              <c:f>Sheet1!$C$2:$C$9</c:f>
              <c:numCache>
                <c:formatCode>0%</c:formatCode>
                <c:ptCount val="8"/>
                <c:pt idx="0">
                  <c:v>0.71</c:v>
                </c:pt>
                <c:pt idx="1">
                  <c:v>0.7</c:v>
                </c:pt>
                <c:pt idx="2">
                  <c:v>0.73</c:v>
                </c:pt>
                <c:pt idx="3">
                  <c:v>0.73</c:v>
                </c:pt>
                <c:pt idx="4">
                  <c:v>0.69</c:v>
                </c:pt>
                <c:pt idx="5">
                  <c:v>0.73</c:v>
                </c:pt>
                <c:pt idx="6">
                  <c:v>0.72</c:v>
                </c:pt>
                <c:pt idx="7">
                  <c:v>0.71</c:v>
                </c:pt>
              </c:numCache>
            </c:numRef>
          </c:val>
          <c:smooth val="0"/>
          <c:extLst>
            <c:ext xmlns:c16="http://schemas.microsoft.com/office/drawing/2014/chart" uri="{C3380CC4-5D6E-409C-BE32-E72D297353CC}">
              <c16:uniqueId val="{00000001-8D38-44B5-A40B-F335CCAE473B}"/>
            </c:ext>
          </c:extLst>
        </c:ser>
        <c:dLbls>
          <c:dLblPos val="t"/>
          <c:showLegendKey val="0"/>
          <c:showVal val="1"/>
          <c:showCatName val="0"/>
          <c:showSerName val="0"/>
          <c:showPercent val="0"/>
          <c:showBubbleSize val="0"/>
        </c:dLbls>
        <c:marker val="1"/>
        <c:smooth val="0"/>
        <c:axId val="433213320"/>
        <c:axId val="433212928"/>
      </c:lineChart>
      <c:catAx>
        <c:axId val="433213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crossAx val="433212928"/>
        <c:crosses val="autoZero"/>
        <c:auto val="1"/>
        <c:lblAlgn val="ctr"/>
        <c:lblOffset val="100"/>
        <c:noMultiLvlLbl val="0"/>
      </c:catAx>
      <c:valAx>
        <c:axId val="433212928"/>
        <c:scaling>
          <c:orientation val="minMax"/>
          <c:max val="0.85000000000000009"/>
          <c:min val="0.65000000000000013"/>
        </c:scaling>
        <c:delete val="1"/>
        <c:axPos val="l"/>
        <c:numFmt formatCode="0%" sourceLinked="1"/>
        <c:majorTickMark val="out"/>
        <c:minorTickMark val="none"/>
        <c:tickLblPos val="nextTo"/>
        <c:crossAx val="433213320"/>
        <c:crosses val="autoZero"/>
        <c:crossBetween val="between"/>
      </c:valAx>
      <c:spPr>
        <a:noFill/>
        <a:ln>
          <a:noFill/>
        </a:ln>
        <a:effectLst/>
      </c:spPr>
    </c:plotArea>
    <c:legend>
      <c:legendPos val="r"/>
      <c:layout>
        <c:manualLayout>
          <c:xMode val="edge"/>
          <c:yMode val="edge"/>
          <c:x val="0.88112302174565482"/>
          <c:y val="0.33171989575138472"/>
          <c:w val="0.11788057742782153"/>
          <c:h val="0.1735324260665993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1458333333333333E-2"/>
          <c:y val="0"/>
          <c:w val="0.9770833333333333"/>
          <c:h val="0.79545701091152077"/>
        </c:manualLayout>
      </c:layout>
      <c:barChart>
        <c:barDir val="col"/>
        <c:grouping val="stacked"/>
        <c:varyColors val="0"/>
        <c:ser>
          <c:idx val="0"/>
          <c:order val="0"/>
          <c:tx>
            <c:strRef>
              <c:f>Sheet1!$B$1</c:f>
              <c:strCache>
                <c:ptCount val="1"/>
                <c:pt idx="0">
                  <c:v>Completely agree</c:v>
                </c:pt>
              </c:strCache>
            </c:strRef>
          </c:tx>
          <c:spPr>
            <a:solidFill>
              <a:schemeClr val="accent1">
                <a:lumMod val="50000"/>
              </a:schemeClr>
            </a:solidFill>
            <a:ln>
              <a:noFill/>
            </a:ln>
            <a:effectLst/>
          </c:spPr>
          <c:invertIfNegative val="0"/>
          <c:dLbls>
            <c:dLbl>
              <c:idx val="0"/>
              <c:tx>
                <c:rich>
                  <a:bodyPr/>
                  <a:lstStyle/>
                  <a:p>
                    <a:fld id="{783EE74C-91B1-4FF8-967A-95DAD94C4E79}" type="VALUE">
                      <a:rPr lang="en-US" sz="2000">
                        <a:solidFill>
                          <a:schemeClr val="bg1"/>
                        </a:solidFill>
                      </a:rPr>
                      <a:pPr/>
                      <a:t>[VALUE]</a:t>
                    </a:fld>
                    <a:endParaRPr lang="en-CA"/>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92DE-49F6-9B63-DC4973F614FC}"/>
                </c:ext>
              </c:extLst>
            </c:dLbl>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Sheet1!$H$2:$H$3</c:f>
              <c:numCache>
                <c:formatCode>General</c:formatCode>
                <c:ptCount val="2"/>
              </c:numCache>
            </c:numRef>
          </c:cat>
          <c:val>
            <c:numRef>
              <c:f>Sheet1!$B$2:$B$3</c:f>
              <c:numCache>
                <c:formatCode>0%</c:formatCode>
                <c:ptCount val="2"/>
                <c:pt idx="0">
                  <c:v>0.76</c:v>
                </c:pt>
                <c:pt idx="1">
                  <c:v>0.3</c:v>
                </c:pt>
              </c:numCache>
            </c:numRef>
          </c:val>
          <c:extLst>
            <c:ext xmlns:c16="http://schemas.microsoft.com/office/drawing/2014/chart" uri="{C3380CC4-5D6E-409C-BE32-E72D297353CC}">
              <c16:uniqueId val="{00000000-E56F-4D67-BACB-AA6F5AC76182}"/>
            </c:ext>
          </c:extLst>
        </c:ser>
        <c:ser>
          <c:idx val="1"/>
          <c:order val="1"/>
          <c:tx>
            <c:strRef>
              <c:f>Sheet1!$C$1</c:f>
              <c:strCache>
                <c:ptCount val="1"/>
                <c:pt idx="0">
                  <c:v>Somewhat agree</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Sheet1!$H$2:$H$3</c:f>
              <c:numCache>
                <c:formatCode>General</c:formatCode>
                <c:ptCount val="2"/>
              </c:numCache>
            </c:numRef>
          </c:cat>
          <c:val>
            <c:numRef>
              <c:f>Sheet1!$C$2:$C$3</c:f>
              <c:numCache>
                <c:formatCode>0%</c:formatCode>
                <c:ptCount val="2"/>
                <c:pt idx="0">
                  <c:v>0.17</c:v>
                </c:pt>
                <c:pt idx="1">
                  <c:v>0.28999999999999998</c:v>
                </c:pt>
              </c:numCache>
            </c:numRef>
          </c:val>
          <c:extLst>
            <c:ext xmlns:c16="http://schemas.microsoft.com/office/drawing/2014/chart" uri="{C3380CC4-5D6E-409C-BE32-E72D297353CC}">
              <c16:uniqueId val="{00000003-E56F-4D67-BACB-AA6F5AC76182}"/>
            </c:ext>
          </c:extLst>
        </c:ser>
        <c:ser>
          <c:idx val="2"/>
          <c:order val="2"/>
          <c:tx>
            <c:strRef>
              <c:f>Sheet1!$D$1</c:f>
              <c:strCache>
                <c:ptCount val="1"/>
                <c:pt idx="0">
                  <c:v>Neutral</c:v>
                </c:pt>
              </c:strCache>
            </c:strRef>
          </c:tx>
          <c:spPr>
            <a:solidFill>
              <a:srgbClr val="7F7F7F"/>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Sheet1!$H$2:$H$3</c:f>
              <c:numCache>
                <c:formatCode>General</c:formatCode>
                <c:ptCount val="2"/>
              </c:numCache>
            </c:numRef>
          </c:cat>
          <c:val>
            <c:numRef>
              <c:f>Sheet1!$D$2:$D$3</c:f>
              <c:numCache>
                <c:formatCode>0%</c:formatCode>
                <c:ptCount val="2"/>
                <c:pt idx="0">
                  <c:v>0.05</c:v>
                </c:pt>
                <c:pt idx="1">
                  <c:v>0.25</c:v>
                </c:pt>
              </c:numCache>
            </c:numRef>
          </c:val>
          <c:extLst>
            <c:ext xmlns:c16="http://schemas.microsoft.com/office/drawing/2014/chart" uri="{C3380CC4-5D6E-409C-BE32-E72D297353CC}">
              <c16:uniqueId val="{00000004-E56F-4D67-BACB-AA6F5AC76182}"/>
            </c:ext>
          </c:extLst>
        </c:ser>
        <c:ser>
          <c:idx val="3"/>
          <c:order val="3"/>
          <c:tx>
            <c:strRef>
              <c:f>Sheet1!$E$1</c:f>
              <c:strCache>
                <c:ptCount val="1"/>
                <c:pt idx="0">
                  <c:v>Somewhat disagree</c:v>
                </c:pt>
              </c:strCache>
            </c:strRef>
          </c:tx>
          <c:spPr>
            <a:solidFill>
              <a:srgbClr val="FF2900"/>
            </a:solidFill>
            <a:ln>
              <a:noFill/>
            </a:ln>
            <a:effectLst/>
          </c:spPr>
          <c:invertIfNegative val="0"/>
          <c:dLbls>
            <c:delete val="1"/>
          </c:dLbls>
          <c:cat>
            <c:numRef>
              <c:f>Sheet1!$H$2:$H$3</c:f>
              <c:numCache>
                <c:formatCode>General</c:formatCode>
                <c:ptCount val="2"/>
              </c:numCache>
            </c:numRef>
          </c:cat>
          <c:val>
            <c:numRef>
              <c:f>Sheet1!$E$2:$E$3</c:f>
              <c:numCache>
                <c:formatCode>0%</c:formatCode>
                <c:ptCount val="2"/>
                <c:pt idx="0">
                  <c:v>0.01</c:v>
                </c:pt>
                <c:pt idx="1">
                  <c:v>0.05</c:v>
                </c:pt>
              </c:numCache>
            </c:numRef>
          </c:val>
          <c:extLst>
            <c:ext xmlns:c16="http://schemas.microsoft.com/office/drawing/2014/chart" uri="{C3380CC4-5D6E-409C-BE32-E72D297353CC}">
              <c16:uniqueId val="{00000005-E56F-4D67-BACB-AA6F5AC76182}"/>
            </c:ext>
          </c:extLst>
        </c:ser>
        <c:ser>
          <c:idx val="4"/>
          <c:order val="4"/>
          <c:tx>
            <c:strRef>
              <c:f>Sheet1!$F$1</c:f>
              <c:strCache>
                <c:ptCount val="1"/>
                <c:pt idx="0">
                  <c:v>Completely disagree</c:v>
                </c:pt>
              </c:strCache>
            </c:strRef>
          </c:tx>
          <c:spPr>
            <a:solidFill>
              <a:srgbClr val="C00000"/>
            </a:solidFill>
            <a:ln>
              <a:noFill/>
            </a:ln>
            <a:effectLst/>
          </c:spPr>
          <c:invertIfNegative val="0"/>
          <c:dLbls>
            <c:delete val="1"/>
          </c:dLbls>
          <c:cat>
            <c:numRef>
              <c:f>Sheet1!$H$2:$H$3</c:f>
              <c:numCache>
                <c:formatCode>General</c:formatCode>
                <c:ptCount val="2"/>
              </c:numCache>
            </c:numRef>
          </c:cat>
          <c:val>
            <c:numRef>
              <c:f>Sheet1!$F$2:$F$3</c:f>
              <c:numCache>
                <c:formatCode>0%</c:formatCode>
                <c:ptCount val="2"/>
                <c:pt idx="0">
                  <c:v>0.01</c:v>
                </c:pt>
                <c:pt idx="1">
                  <c:v>0.03</c:v>
                </c:pt>
              </c:numCache>
            </c:numRef>
          </c:val>
          <c:extLst>
            <c:ext xmlns:c16="http://schemas.microsoft.com/office/drawing/2014/chart" uri="{C3380CC4-5D6E-409C-BE32-E72D297353CC}">
              <c16:uniqueId val="{00000006-E56F-4D67-BACB-AA6F5AC76182}"/>
            </c:ext>
          </c:extLst>
        </c:ser>
        <c:dLbls>
          <c:dLblPos val="ctr"/>
          <c:showLegendKey val="0"/>
          <c:showVal val="1"/>
          <c:showCatName val="0"/>
          <c:showSerName val="0"/>
          <c:showPercent val="0"/>
          <c:showBubbleSize val="0"/>
        </c:dLbls>
        <c:gapWidth val="315"/>
        <c:overlap val="100"/>
        <c:axId val="436018360"/>
        <c:axId val="436018752"/>
      </c:barChart>
      <c:catAx>
        <c:axId val="43601836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436018752"/>
        <c:crosses val="autoZero"/>
        <c:auto val="1"/>
        <c:lblAlgn val="ctr"/>
        <c:lblOffset val="100"/>
        <c:noMultiLvlLbl val="0"/>
      </c:catAx>
      <c:valAx>
        <c:axId val="436018752"/>
        <c:scaling>
          <c:orientation val="minMax"/>
        </c:scaling>
        <c:delete val="1"/>
        <c:axPos val="l"/>
        <c:numFmt formatCode="0%" sourceLinked="1"/>
        <c:majorTickMark val="out"/>
        <c:minorTickMark val="none"/>
        <c:tickLblPos val="nextTo"/>
        <c:crossAx val="436018360"/>
        <c:crosses val="autoZero"/>
        <c:crossBetween val="between"/>
      </c:valAx>
      <c:spPr>
        <a:noFill/>
        <a:ln>
          <a:noFill/>
        </a:ln>
        <a:effectLst/>
      </c:spPr>
    </c:plotArea>
    <c:legend>
      <c:legendPos val="l"/>
      <c:layout>
        <c:manualLayout>
          <c:xMode val="edge"/>
          <c:yMode val="edge"/>
          <c:x val="0.36770833333333336"/>
          <c:y val="0.20134976818267683"/>
          <c:w val="0.27710711942257216"/>
          <c:h val="0.41528333532046086"/>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800" b="1">
          <a:solidFill>
            <a:schemeClr val="tx1"/>
          </a:solidFill>
          <a:latin typeface="Arial" panose="020B0604020202020204" pitchFamily="34" charset="0"/>
          <a:cs typeface="Arial" panose="020B0604020202020204" pitchFamily="34" charset="0"/>
        </a:defRPr>
      </a:pPr>
      <a:endParaRPr lang="en-US"/>
    </a:p>
  </c:txPr>
  <c:externalData r:id="rId3">
    <c:autoUpdate val="0"/>
  </c:externalData>
  <c:userShapes r:id="rId4"/>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solidFill>
                <a:latin typeface="Franklin Gothic Book" panose="020B0503020102020204" pitchFamily="34" charset="0"/>
                <a:ea typeface="+mn-ea"/>
                <a:cs typeface="+mn-cs"/>
              </a:defRPr>
            </a:pPr>
            <a:r>
              <a:rPr lang="en-CA" b="0"/>
              <a:t>% positive scores</a:t>
            </a:r>
          </a:p>
        </c:rich>
      </c:tx>
      <c:layout>
        <c:manualLayout>
          <c:xMode val="edge"/>
          <c:yMode val="edge"/>
          <c:x val="0.2611013833969178"/>
          <c:y val="3.2984771164903511E-2"/>
        </c:manualLayout>
      </c:layout>
      <c:overlay val="0"/>
      <c:spPr>
        <a:noFill/>
        <a:ln>
          <a:noFill/>
        </a:ln>
        <a:effectLst/>
      </c:spPr>
      <c:txPr>
        <a:bodyPr rot="0" spcFirstLastPara="1" vertOverflow="ellipsis" vert="horz" wrap="square" anchor="ctr" anchorCtr="1"/>
        <a:lstStyle/>
        <a:p>
          <a:pPr>
            <a:defRPr sz="1920"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1.1571102228244754E-2"/>
          <c:y val="0.16057263640523131"/>
          <c:w val="0.64473461010272359"/>
          <c:h val="0.72238488552942492"/>
        </c:manualLayout>
      </c:layout>
      <c:lineChart>
        <c:grouping val="standard"/>
        <c:varyColors val="0"/>
        <c:ser>
          <c:idx val="0"/>
          <c:order val="0"/>
          <c:tx>
            <c:strRef>
              <c:f>Sheet1!$B$1</c:f>
              <c:strCache>
                <c:ptCount val="1"/>
                <c:pt idx="0">
                  <c:v>Important that VAC recognize and honour Canadian Veterans and those who died in service</c:v>
                </c:pt>
              </c:strCache>
            </c:strRef>
          </c:tx>
          <c:spPr>
            <a:ln w="41275" cap="rnd">
              <a:solidFill>
                <a:schemeClr val="accent1">
                  <a:lumMod val="50000"/>
                </a:schemeClr>
              </a:solidFill>
              <a:round/>
            </a:ln>
            <a:effectLst/>
          </c:spPr>
          <c:marker>
            <c:symbol val="circle"/>
            <c:size val="8"/>
            <c:spPr>
              <a:solidFill>
                <a:srgbClr val="203864"/>
              </a:solidFill>
              <a:ln w="9525">
                <a:solidFill>
                  <a:srgbClr val="203864"/>
                </a:solidFill>
              </a:ln>
              <a:effectLst/>
            </c:spPr>
          </c:marker>
          <c:dLbls>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2010</c:v>
                </c:pt>
                <c:pt idx="1">
                  <c:v>2011</c:v>
                </c:pt>
                <c:pt idx="2">
                  <c:v>2012</c:v>
                </c:pt>
                <c:pt idx="3">
                  <c:v>2014</c:v>
                </c:pt>
                <c:pt idx="4">
                  <c:v>2016</c:v>
                </c:pt>
                <c:pt idx="5">
                  <c:v>2017</c:v>
                </c:pt>
                <c:pt idx="6">
                  <c:v>2018</c:v>
                </c:pt>
              </c:numCache>
            </c:numRef>
          </c:cat>
          <c:val>
            <c:numRef>
              <c:f>Sheet1!$B$2:$B$8</c:f>
              <c:numCache>
                <c:formatCode>0%</c:formatCode>
                <c:ptCount val="7"/>
                <c:pt idx="0">
                  <c:v>0.88</c:v>
                </c:pt>
                <c:pt idx="1">
                  <c:v>0.92</c:v>
                </c:pt>
                <c:pt idx="2">
                  <c:v>0.88</c:v>
                </c:pt>
                <c:pt idx="3">
                  <c:v>0.89</c:v>
                </c:pt>
                <c:pt idx="4">
                  <c:v>0.91</c:v>
                </c:pt>
                <c:pt idx="5">
                  <c:v>0.93</c:v>
                </c:pt>
                <c:pt idx="6">
                  <c:v>0.93</c:v>
                </c:pt>
              </c:numCache>
            </c:numRef>
          </c:val>
          <c:smooth val="0"/>
          <c:extLst>
            <c:ext xmlns:c16="http://schemas.microsoft.com/office/drawing/2014/chart" uri="{C3380CC4-5D6E-409C-BE32-E72D297353CC}">
              <c16:uniqueId val="{00000000-CAE2-4887-B03B-B7692FC19077}"/>
            </c:ext>
          </c:extLst>
        </c:ser>
        <c:ser>
          <c:idx val="1"/>
          <c:order val="1"/>
          <c:tx>
            <c:strRef>
              <c:f>Sheet1!$C$1</c:f>
              <c:strCache>
                <c:ptCount val="1"/>
                <c:pt idx="0">
                  <c:v>Satisfied with how VAC recognizes and honours Canadian Veterans and those who died in service</c:v>
                </c:pt>
              </c:strCache>
            </c:strRef>
          </c:tx>
          <c:spPr>
            <a:ln w="44450" cap="rnd">
              <a:solidFill>
                <a:schemeClr val="accent2"/>
              </a:solidFill>
              <a:round/>
            </a:ln>
            <a:effectLst/>
          </c:spPr>
          <c:marker>
            <c:symbol val="circle"/>
            <c:size val="8"/>
            <c:spPr>
              <a:solidFill>
                <a:schemeClr val="accent2"/>
              </a:solidFill>
              <a:ln w="9525">
                <a:solidFill>
                  <a:schemeClr val="accent2"/>
                </a:solidFill>
              </a:ln>
              <a:effectLst/>
            </c:spPr>
          </c:marker>
          <c:dLbls>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2010</c:v>
                </c:pt>
                <c:pt idx="1">
                  <c:v>2011</c:v>
                </c:pt>
                <c:pt idx="2">
                  <c:v>2012</c:v>
                </c:pt>
                <c:pt idx="3">
                  <c:v>2014</c:v>
                </c:pt>
                <c:pt idx="4">
                  <c:v>2016</c:v>
                </c:pt>
                <c:pt idx="5">
                  <c:v>2017</c:v>
                </c:pt>
                <c:pt idx="6">
                  <c:v>2018</c:v>
                </c:pt>
              </c:numCache>
            </c:numRef>
          </c:cat>
          <c:val>
            <c:numRef>
              <c:f>Sheet1!$C$2:$C$8</c:f>
              <c:numCache>
                <c:formatCode>0%</c:formatCode>
                <c:ptCount val="7"/>
                <c:pt idx="0">
                  <c:v>0.59</c:v>
                </c:pt>
                <c:pt idx="1">
                  <c:v>0.65</c:v>
                </c:pt>
                <c:pt idx="2">
                  <c:v>0.66</c:v>
                </c:pt>
                <c:pt idx="3">
                  <c:v>0.62</c:v>
                </c:pt>
                <c:pt idx="4">
                  <c:v>0.65</c:v>
                </c:pt>
                <c:pt idx="5">
                  <c:v>0.63</c:v>
                </c:pt>
                <c:pt idx="6">
                  <c:v>0.59</c:v>
                </c:pt>
              </c:numCache>
            </c:numRef>
          </c:val>
          <c:smooth val="0"/>
          <c:extLst>
            <c:ext xmlns:c16="http://schemas.microsoft.com/office/drawing/2014/chart" uri="{C3380CC4-5D6E-409C-BE32-E72D297353CC}">
              <c16:uniqueId val="{00000001-CAE2-4887-B03B-B7692FC19077}"/>
            </c:ext>
          </c:extLst>
        </c:ser>
        <c:dLbls>
          <c:dLblPos val="t"/>
          <c:showLegendKey val="0"/>
          <c:showVal val="1"/>
          <c:showCatName val="0"/>
          <c:showSerName val="0"/>
          <c:showPercent val="0"/>
          <c:showBubbleSize val="0"/>
        </c:dLbls>
        <c:marker val="1"/>
        <c:smooth val="0"/>
        <c:axId val="435838496"/>
        <c:axId val="435837712"/>
      </c:lineChart>
      <c:catAx>
        <c:axId val="43583849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5837712"/>
        <c:crosses val="autoZero"/>
        <c:auto val="1"/>
        <c:lblAlgn val="ctr"/>
        <c:lblOffset val="100"/>
        <c:noMultiLvlLbl val="0"/>
      </c:catAx>
      <c:valAx>
        <c:axId val="435837712"/>
        <c:scaling>
          <c:orientation val="minMax"/>
          <c:min val="0.55000000000000004"/>
        </c:scaling>
        <c:delete val="1"/>
        <c:axPos val="l"/>
        <c:numFmt formatCode="0%" sourceLinked="1"/>
        <c:majorTickMark val="out"/>
        <c:minorTickMark val="none"/>
        <c:tickLblPos val="nextTo"/>
        <c:crossAx val="435838496"/>
        <c:crosses val="autoZero"/>
        <c:crossBetween val="between"/>
      </c:valAx>
      <c:spPr>
        <a:noFill/>
        <a:ln>
          <a:noFill/>
        </a:ln>
        <a:effectLst/>
      </c:spPr>
    </c:plotArea>
    <c:legend>
      <c:legendPos val="r"/>
      <c:layout>
        <c:manualLayout>
          <c:xMode val="edge"/>
          <c:yMode val="edge"/>
          <c:x val="0.64738006059712516"/>
          <c:y val="3.9342400930888068E-2"/>
          <c:w val="0.34630842909655951"/>
          <c:h val="0.96065759906911197"/>
        </c:manualLayout>
      </c:layout>
      <c:overlay val="0"/>
      <c:spPr>
        <a:noFill/>
        <a:ln>
          <a:noFill/>
        </a:ln>
        <a:effectLst/>
      </c:spPr>
      <c:txPr>
        <a:bodyPr rot="0" spcFirstLastPara="1" vertOverflow="ellipsis" vert="horz" wrap="square" anchor="ctr" anchorCtr="1"/>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showDLblsOverMax val="0"/>
  </c:chart>
  <c:spPr>
    <a:noFill/>
    <a:ln>
      <a:noFill/>
    </a:ln>
    <a:effectLst/>
  </c:spPr>
  <c:txPr>
    <a:bodyPr/>
    <a:lstStyle/>
    <a:p>
      <a:pPr>
        <a:defRPr sz="1600" b="1">
          <a:solidFill>
            <a:schemeClr val="tx1"/>
          </a:solidFill>
          <a:latin typeface="Franklin Gothic Book" panose="020B0503020102020204" pitchFamily="34" charset="0"/>
        </a:defRPr>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1.1458333333333333E-2"/>
          <c:y val="5.3161441880625769E-3"/>
          <c:w val="0.9770833333333333"/>
          <c:h val="0.77486993341861798"/>
        </c:manualLayout>
      </c:layout>
      <c:barChart>
        <c:barDir val="col"/>
        <c:grouping val="stacked"/>
        <c:varyColors val="0"/>
        <c:ser>
          <c:idx val="0"/>
          <c:order val="0"/>
          <c:tx>
            <c:strRef>
              <c:f>Sheet1!$B$1</c:f>
              <c:strCache>
                <c:ptCount val="1"/>
                <c:pt idx="0">
                  <c:v>Completely agree</c:v>
                </c:pt>
              </c:strCache>
            </c:strRef>
          </c:tx>
          <c:spPr>
            <a:solidFill>
              <a:schemeClr val="accent1">
                <a:lumMod val="50000"/>
              </a:schemeClr>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Sheet1!$H$2:$H$3</c:f>
              <c:numCache>
                <c:formatCode>General</c:formatCode>
                <c:ptCount val="2"/>
              </c:numCache>
            </c:numRef>
          </c:cat>
          <c:val>
            <c:numRef>
              <c:f>Sheet1!$B$2:$B$3</c:f>
              <c:numCache>
                <c:formatCode>0%</c:formatCode>
                <c:ptCount val="2"/>
                <c:pt idx="0">
                  <c:v>0.74</c:v>
                </c:pt>
                <c:pt idx="1">
                  <c:v>0.28000000000000003</c:v>
                </c:pt>
              </c:numCache>
            </c:numRef>
          </c:val>
          <c:extLst>
            <c:ext xmlns:c16="http://schemas.microsoft.com/office/drawing/2014/chart" uri="{C3380CC4-5D6E-409C-BE32-E72D297353CC}">
              <c16:uniqueId val="{00000000-E56F-4D67-BACB-AA6F5AC76182}"/>
            </c:ext>
          </c:extLst>
        </c:ser>
        <c:ser>
          <c:idx val="1"/>
          <c:order val="1"/>
          <c:tx>
            <c:strRef>
              <c:f>Sheet1!$C$1</c:f>
              <c:strCache>
                <c:ptCount val="1"/>
                <c:pt idx="0">
                  <c:v>Somewhat agree</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Sheet1!$H$2:$H$3</c:f>
              <c:numCache>
                <c:formatCode>General</c:formatCode>
                <c:ptCount val="2"/>
              </c:numCache>
            </c:numRef>
          </c:cat>
          <c:val>
            <c:numRef>
              <c:f>Sheet1!$C$2:$C$3</c:f>
              <c:numCache>
                <c:formatCode>0%</c:formatCode>
                <c:ptCount val="2"/>
                <c:pt idx="0">
                  <c:v>0.17</c:v>
                </c:pt>
                <c:pt idx="1">
                  <c:v>0.24</c:v>
                </c:pt>
              </c:numCache>
            </c:numRef>
          </c:val>
          <c:extLst>
            <c:ext xmlns:c16="http://schemas.microsoft.com/office/drawing/2014/chart" uri="{C3380CC4-5D6E-409C-BE32-E72D297353CC}">
              <c16:uniqueId val="{00000003-E56F-4D67-BACB-AA6F5AC76182}"/>
            </c:ext>
          </c:extLst>
        </c:ser>
        <c:ser>
          <c:idx val="2"/>
          <c:order val="2"/>
          <c:tx>
            <c:strRef>
              <c:f>Sheet1!$D$1</c:f>
              <c:strCache>
                <c:ptCount val="1"/>
                <c:pt idx="0">
                  <c:v>Neutral</c:v>
                </c:pt>
              </c:strCache>
            </c:strRef>
          </c:tx>
          <c:spPr>
            <a:solidFill>
              <a:srgbClr val="7F7F7F"/>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Sheet1!$H$2:$H$3</c:f>
              <c:numCache>
                <c:formatCode>General</c:formatCode>
                <c:ptCount val="2"/>
              </c:numCache>
            </c:numRef>
          </c:cat>
          <c:val>
            <c:numRef>
              <c:f>Sheet1!$D$2:$D$3</c:f>
              <c:numCache>
                <c:formatCode>0%</c:formatCode>
                <c:ptCount val="2"/>
                <c:pt idx="0">
                  <c:v>0.05</c:v>
                </c:pt>
                <c:pt idx="1">
                  <c:v>0.25</c:v>
                </c:pt>
              </c:numCache>
            </c:numRef>
          </c:val>
          <c:extLst>
            <c:ext xmlns:c16="http://schemas.microsoft.com/office/drawing/2014/chart" uri="{C3380CC4-5D6E-409C-BE32-E72D297353CC}">
              <c16:uniqueId val="{00000004-E56F-4D67-BACB-AA6F5AC76182}"/>
            </c:ext>
          </c:extLst>
        </c:ser>
        <c:ser>
          <c:idx val="3"/>
          <c:order val="3"/>
          <c:tx>
            <c:strRef>
              <c:f>Sheet1!$E$1</c:f>
              <c:strCache>
                <c:ptCount val="1"/>
                <c:pt idx="0">
                  <c:v>Somewhat disagree</c:v>
                </c:pt>
              </c:strCache>
            </c:strRef>
          </c:tx>
          <c:spPr>
            <a:solidFill>
              <a:srgbClr val="FF2900"/>
            </a:solidFill>
            <a:ln>
              <a:noFill/>
            </a:ln>
            <a:effectLst/>
          </c:spPr>
          <c:invertIfNegative val="0"/>
          <c:dLbls>
            <c:delete val="1"/>
          </c:dLbls>
          <c:cat>
            <c:numRef>
              <c:f>Sheet1!$H$2:$H$3</c:f>
              <c:numCache>
                <c:formatCode>General</c:formatCode>
                <c:ptCount val="2"/>
              </c:numCache>
            </c:numRef>
          </c:cat>
          <c:val>
            <c:numRef>
              <c:f>Sheet1!$E$2:$E$3</c:f>
              <c:numCache>
                <c:formatCode>0%</c:formatCode>
                <c:ptCount val="2"/>
                <c:pt idx="0">
                  <c:v>0.01</c:v>
                </c:pt>
                <c:pt idx="1">
                  <c:v>0.04</c:v>
                </c:pt>
              </c:numCache>
            </c:numRef>
          </c:val>
          <c:extLst>
            <c:ext xmlns:c16="http://schemas.microsoft.com/office/drawing/2014/chart" uri="{C3380CC4-5D6E-409C-BE32-E72D297353CC}">
              <c16:uniqueId val="{00000005-E56F-4D67-BACB-AA6F5AC76182}"/>
            </c:ext>
          </c:extLst>
        </c:ser>
        <c:ser>
          <c:idx val="4"/>
          <c:order val="4"/>
          <c:tx>
            <c:strRef>
              <c:f>Sheet1!$F$1</c:f>
              <c:strCache>
                <c:ptCount val="1"/>
                <c:pt idx="0">
                  <c:v>Completely disagree</c:v>
                </c:pt>
              </c:strCache>
            </c:strRef>
          </c:tx>
          <c:spPr>
            <a:solidFill>
              <a:srgbClr val="C00000"/>
            </a:solidFill>
            <a:ln>
              <a:noFill/>
            </a:ln>
            <a:effectLst/>
          </c:spPr>
          <c:invertIfNegative val="0"/>
          <c:dLbls>
            <c:delete val="1"/>
          </c:dLbls>
          <c:cat>
            <c:numRef>
              <c:f>Sheet1!$H$2:$H$3</c:f>
              <c:numCache>
                <c:formatCode>General</c:formatCode>
                <c:ptCount val="2"/>
              </c:numCache>
            </c:numRef>
          </c:cat>
          <c:val>
            <c:numRef>
              <c:f>Sheet1!$F$2:$F$3</c:f>
              <c:numCache>
                <c:formatCode>0%</c:formatCode>
                <c:ptCount val="2"/>
                <c:pt idx="0">
                  <c:v>0.01</c:v>
                </c:pt>
                <c:pt idx="1">
                  <c:v>0.03</c:v>
                </c:pt>
              </c:numCache>
            </c:numRef>
          </c:val>
          <c:extLst>
            <c:ext xmlns:c16="http://schemas.microsoft.com/office/drawing/2014/chart" uri="{C3380CC4-5D6E-409C-BE32-E72D297353CC}">
              <c16:uniqueId val="{00000006-E56F-4D67-BACB-AA6F5AC76182}"/>
            </c:ext>
          </c:extLst>
        </c:ser>
        <c:dLbls>
          <c:dLblPos val="ctr"/>
          <c:showLegendKey val="0"/>
          <c:showVal val="1"/>
          <c:showCatName val="0"/>
          <c:showSerName val="0"/>
          <c:showPercent val="0"/>
          <c:showBubbleSize val="0"/>
        </c:dLbls>
        <c:gapWidth val="315"/>
        <c:overlap val="100"/>
        <c:axId val="436140728"/>
        <c:axId val="436141120"/>
      </c:barChart>
      <c:catAx>
        <c:axId val="43614072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Franklin Gothic Book" panose="020B0503020102020204" pitchFamily="34" charset="0"/>
                <a:ea typeface="+mn-ea"/>
                <a:cs typeface="+mn-cs"/>
              </a:defRPr>
            </a:pPr>
            <a:endParaRPr lang="en-US"/>
          </a:p>
        </c:txPr>
        <c:crossAx val="436141120"/>
        <c:crosses val="autoZero"/>
        <c:auto val="1"/>
        <c:lblAlgn val="ctr"/>
        <c:lblOffset val="100"/>
        <c:noMultiLvlLbl val="0"/>
      </c:catAx>
      <c:valAx>
        <c:axId val="436141120"/>
        <c:scaling>
          <c:orientation val="minMax"/>
        </c:scaling>
        <c:delete val="1"/>
        <c:axPos val="l"/>
        <c:numFmt formatCode="0%" sourceLinked="1"/>
        <c:majorTickMark val="out"/>
        <c:minorTickMark val="none"/>
        <c:tickLblPos val="nextTo"/>
        <c:crossAx val="436140728"/>
        <c:crosses val="autoZero"/>
        <c:crossBetween val="between"/>
      </c:valAx>
      <c:spPr>
        <a:noFill/>
        <a:ln>
          <a:noFill/>
        </a:ln>
        <a:effectLst/>
      </c:spPr>
    </c:plotArea>
    <c:legend>
      <c:legendPos val="l"/>
      <c:layout>
        <c:manualLayout>
          <c:xMode val="edge"/>
          <c:yMode val="edge"/>
          <c:x val="0.40625"/>
          <c:y val="0.20856898073554506"/>
          <c:w val="0.18231545275590552"/>
          <c:h val="0.41528333532046086"/>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800" b="1">
          <a:solidFill>
            <a:schemeClr val="tx1"/>
          </a:solidFill>
          <a:latin typeface="Franklin Gothic Book" panose="020B0503020102020204" pitchFamily="34" charset="0"/>
        </a:defRPr>
      </a:pPr>
      <a:endParaRPr lang="en-US"/>
    </a:p>
  </c:txPr>
  <c:externalData r:id="rId3">
    <c:autoUpdate val="0"/>
  </c:externalData>
  <c:userShapes r:id="rId4"/>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solidFill>
                <a:latin typeface="Franklin Gothic Book" panose="020B0503020102020204" pitchFamily="34" charset="0"/>
                <a:ea typeface="+mn-ea"/>
                <a:cs typeface="+mn-cs"/>
              </a:defRPr>
            </a:pPr>
            <a:r>
              <a:rPr lang="en-CA" b="0"/>
              <a:t>% positive scores</a:t>
            </a:r>
          </a:p>
        </c:rich>
      </c:tx>
      <c:layout>
        <c:manualLayout>
          <c:xMode val="edge"/>
          <c:yMode val="edge"/>
          <c:x val="0.2611013833969178"/>
          <c:y val="3.2984771164903511E-2"/>
        </c:manualLayout>
      </c:layout>
      <c:overlay val="0"/>
      <c:spPr>
        <a:noFill/>
        <a:ln>
          <a:noFill/>
        </a:ln>
        <a:effectLst/>
      </c:spPr>
      <c:txPr>
        <a:bodyPr rot="0" spcFirstLastPara="1" vertOverflow="ellipsis" vert="horz" wrap="square" anchor="ctr" anchorCtr="1"/>
        <a:lstStyle/>
        <a:p>
          <a:pPr>
            <a:defRPr sz="1920"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1.1571102228244754E-2"/>
          <c:y val="0.16057263640523131"/>
          <c:w val="0.64473461010272359"/>
          <c:h val="0.72238488552942492"/>
        </c:manualLayout>
      </c:layout>
      <c:lineChart>
        <c:grouping val="standard"/>
        <c:varyColors val="0"/>
        <c:ser>
          <c:idx val="0"/>
          <c:order val="0"/>
          <c:tx>
            <c:strRef>
              <c:f>Sheet1!$B$1</c:f>
              <c:strCache>
                <c:ptCount val="1"/>
                <c:pt idx="0">
                  <c:v>Important that VAC recognize and honour deceased Canadian Veterans by providing funeral and burial assistance</c:v>
                </c:pt>
              </c:strCache>
            </c:strRef>
          </c:tx>
          <c:spPr>
            <a:ln w="41275" cap="rnd">
              <a:solidFill>
                <a:schemeClr val="accent1">
                  <a:lumMod val="50000"/>
                </a:schemeClr>
              </a:solidFill>
              <a:round/>
            </a:ln>
            <a:effectLst/>
          </c:spPr>
          <c:marker>
            <c:symbol val="circle"/>
            <c:size val="8"/>
            <c:spPr>
              <a:solidFill>
                <a:srgbClr val="203864"/>
              </a:solidFill>
              <a:ln w="9525">
                <a:solidFill>
                  <a:srgbClr val="203864"/>
                </a:solidFill>
              </a:ln>
              <a:effectLst/>
            </c:spPr>
          </c:marker>
          <c:dLbls>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2016</c:v>
                </c:pt>
                <c:pt idx="1">
                  <c:v>2017</c:v>
                </c:pt>
                <c:pt idx="2">
                  <c:v>2018</c:v>
                </c:pt>
              </c:numCache>
            </c:numRef>
          </c:cat>
          <c:val>
            <c:numRef>
              <c:f>Sheet1!$B$2:$B$4</c:f>
              <c:numCache>
                <c:formatCode>0%</c:formatCode>
                <c:ptCount val="3"/>
                <c:pt idx="0">
                  <c:v>0.91</c:v>
                </c:pt>
                <c:pt idx="1">
                  <c:v>0.93</c:v>
                </c:pt>
                <c:pt idx="2">
                  <c:v>0.91</c:v>
                </c:pt>
              </c:numCache>
            </c:numRef>
          </c:val>
          <c:smooth val="0"/>
          <c:extLst>
            <c:ext xmlns:c16="http://schemas.microsoft.com/office/drawing/2014/chart" uri="{C3380CC4-5D6E-409C-BE32-E72D297353CC}">
              <c16:uniqueId val="{00000000-CAE2-4887-B03B-B7692FC19077}"/>
            </c:ext>
          </c:extLst>
        </c:ser>
        <c:ser>
          <c:idx val="1"/>
          <c:order val="1"/>
          <c:tx>
            <c:strRef>
              <c:f>Sheet1!$C$1</c:f>
              <c:strCache>
                <c:ptCount val="1"/>
                <c:pt idx="0">
                  <c:v>Satisfied with how VAC recognizes and honours deceased Canadian Veterans through the provision of funeral and burial assistance</c:v>
                </c:pt>
              </c:strCache>
            </c:strRef>
          </c:tx>
          <c:spPr>
            <a:ln w="44450" cap="rnd">
              <a:solidFill>
                <a:schemeClr val="accent2"/>
              </a:solidFill>
              <a:round/>
            </a:ln>
            <a:effectLst/>
          </c:spPr>
          <c:marker>
            <c:symbol val="circle"/>
            <c:size val="8"/>
            <c:spPr>
              <a:solidFill>
                <a:schemeClr val="accent2"/>
              </a:solidFill>
              <a:ln w="9525">
                <a:solidFill>
                  <a:schemeClr val="accent2"/>
                </a:solidFill>
              </a:ln>
              <a:effectLst/>
            </c:spPr>
          </c:marker>
          <c:dLbls>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2016</c:v>
                </c:pt>
                <c:pt idx="1">
                  <c:v>2017</c:v>
                </c:pt>
                <c:pt idx="2">
                  <c:v>2018</c:v>
                </c:pt>
              </c:numCache>
            </c:numRef>
          </c:cat>
          <c:val>
            <c:numRef>
              <c:f>Sheet1!$C$2:$C$4</c:f>
              <c:numCache>
                <c:formatCode>0%</c:formatCode>
                <c:ptCount val="3"/>
                <c:pt idx="0">
                  <c:v>0.65</c:v>
                </c:pt>
                <c:pt idx="1">
                  <c:v>0.63</c:v>
                </c:pt>
                <c:pt idx="2">
                  <c:v>0.52</c:v>
                </c:pt>
              </c:numCache>
            </c:numRef>
          </c:val>
          <c:smooth val="0"/>
          <c:extLst>
            <c:ext xmlns:c16="http://schemas.microsoft.com/office/drawing/2014/chart" uri="{C3380CC4-5D6E-409C-BE32-E72D297353CC}">
              <c16:uniqueId val="{00000001-CAE2-4887-B03B-B7692FC19077}"/>
            </c:ext>
          </c:extLst>
        </c:ser>
        <c:dLbls>
          <c:dLblPos val="t"/>
          <c:showLegendKey val="0"/>
          <c:showVal val="1"/>
          <c:showCatName val="0"/>
          <c:showSerName val="0"/>
          <c:showPercent val="0"/>
          <c:showBubbleSize val="0"/>
        </c:dLbls>
        <c:marker val="1"/>
        <c:smooth val="0"/>
        <c:axId val="435838496"/>
        <c:axId val="435837712"/>
      </c:lineChart>
      <c:catAx>
        <c:axId val="43583849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5837712"/>
        <c:crosses val="autoZero"/>
        <c:auto val="1"/>
        <c:lblAlgn val="ctr"/>
        <c:lblOffset val="100"/>
        <c:noMultiLvlLbl val="0"/>
      </c:catAx>
      <c:valAx>
        <c:axId val="435837712"/>
        <c:scaling>
          <c:orientation val="minMax"/>
          <c:max val="1"/>
          <c:min val="0.45"/>
        </c:scaling>
        <c:delete val="0"/>
        <c:axPos val="l"/>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600" b="1" i="0" u="none" strike="noStrike" kern="1200" baseline="0">
                <a:solidFill>
                  <a:schemeClr val="tx1"/>
                </a:solidFill>
                <a:latin typeface="Franklin Gothic Book" panose="020B0503020102020204" pitchFamily="34" charset="0"/>
                <a:ea typeface="+mn-ea"/>
                <a:cs typeface="+mn-cs"/>
              </a:defRPr>
            </a:pPr>
            <a:endParaRPr lang="en-US"/>
          </a:p>
        </c:txPr>
        <c:crossAx val="435838496"/>
        <c:crosses val="autoZero"/>
        <c:crossBetween val="between"/>
      </c:valAx>
      <c:spPr>
        <a:noFill/>
        <a:ln>
          <a:noFill/>
        </a:ln>
        <a:effectLst/>
      </c:spPr>
    </c:plotArea>
    <c:legend>
      <c:legendPos val="r"/>
      <c:layout>
        <c:manualLayout>
          <c:xMode val="edge"/>
          <c:yMode val="edge"/>
          <c:x val="0.64738006059712516"/>
          <c:y val="3.9342400930888068E-2"/>
          <c:w val="0.34630842909655951"/>
          <c:h val="0.96065759906911197"/>
        </c:manualLayout>
      </c:layout>
      <c:overlay val="0"/>
      <c:spPr>
        <a:noFill/>
        <a:ln>
          <a:noFill/>
        </a:ln>
        <a:effectLst/>
      </c:spPr>
      <c:txPr>
        <a:bodyPr rot="0" spcFirstLastPara="1" vertOverflow="ellipsis" vert="horz" wrap="square" anchor="ctr" anchorCtr="1"/>
        <a:lstStyle/>
        <a:p>
          <a:pPr>
            <a:defRPr sz="15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showDLblsOverMax val="0"/>
  </c:chart>
  <c:spPr>
    <a:noFill/>
    <a:ln>
      <a:noFill/>
    </a:ln>
    <a:effectLst/>
  </c:spPr>
  <c:txPr>
    <a:bodyPr/>
    <a:lstStyle/>
    <a:p>
      <a:pPr>
        <a:defRPr sz="1600" b="1">
          <a:solidFill>
            <a:schemeClr val="tx1"/>
          </a:solidFill>
          <a:latin typeface="Franklin Gothic Book" panose="020B0503020102020204" pitchFamily="34" charset="0"/>
        </a:defRPr>
      </a:pPr>
      <a:endParaRPr lang="en-US"/>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solidFill>
                <a:latin typeface="Franklin Gothic Book" panose="020B0503020102020204" pitchFamily="34" charset="0"/>
                <a:ea typeface="+mn-ea"/>
                <a:cs typeface="+mn-cs"/>
              </a:defRPr>
            </a:pPr>
            <a:r>
              <a:rPr lang="en-CA"/>
              <a:t>% Aware of Commemorations</a:t>
            </a: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
          <c:y val="0"/>
          <c:w val="0.98749435030195731"/>
          <c:h val="0.83763378870038008"/>
        </c:manualLayout>
      </c:layout>
      <c:barChart>
        <c:barDir val="col"/>
        <c:grouping val="stacked"/>
        <c:varyColors val="0"/>
        <c:ser>
          <c:idx val="0"/>
          <c:order val="0"/>
          <c:tx>
            <c:strRef>
              <c:f>Sheet1!$B$1</c:f>
              <c:strCache>
                <c:ptCount val="1"/>
                <c:pt idx="0">
                  <c:v>Clearly aware</c:v>
                </c:pt>
              </c:strCache>
            </c:strRef>
          </c:tx>
          <c:spPr>
            <a:solidFill>
              <a:srgbClr val="203864"/>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100th anniversary of First World War</c:v>
                </c:pt>
                <c:pt idx="1">
                  <c:v>75th anniversary of 
Second World War
</c:v>
                </c:pt>
              </c:strCache>
            </c:strRef>
          </c:cat>
          <c:val>
            <c:numRef>
              <c:f>Sheet1!$B$2:$B$3</c:f>
              <c:numCache>
                <c:formatCode>0%</c:formatCode>
                <c:ptCount val="2"/>
                <c:pt idx="0">
                  <c:v>0.51</c:v>
                </c:pt>
                <c:pt idx="1">
                  <c:v>0.28999999999999998</c:v>
                </c:pt>
              </c:numCache>
            </c:numRef>
          </c:val>
          <c:extLst>
            <c:ext xmlns:c16="http://schemas.microsoft.com/office/drawing/2014/chart" uri="{C3380CC4-5D6E-409C-BE32-E72D297353CC}">
              <c16:uniqueId val="{00000000-70D4-40A7-A11F-3D26F319024F}"/>
            </c:ext>
          </c:extLst>
        </c:ser>
        <c:ser>
          <c:idx val="1"/>
          <c:order val="1"/>
          <c:tx>
            <c:strRef>
              <c:f>Sheet1!$C$1</c:f>
              <c:strCache>
                <c:ptCount val="1"/>
                <c:pt idx="0">
                  <c:v>Vaguely aware</c:v>
                </c:pt>
              </c:strCache>
            </c:strRef>
          </c:tx>
          <c:spPr>
            <a:solidFill>
              <a:srgbClr val="2F5597"/>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100th anniversary of First World War</c:v>
                </c:pt>
                <c:pt idx="1">
                  <c:v>75th anniversary of 
Second World War
</c:v>
                </c:pt>
              </c:strCache>
            </c:strRef>
          </c:cat>
          <c:val>
            <c:numRef>
              <c:f>Sheet1!$C$2:$C$3</c:f>
              <c:numCache>
                <c:formatCode>0%</c:formatCode>
                <c:ptCount val="2"/>
                <c:pt idx="0">
                  <c:v>0.13</c:v>
                </c:pt>
                <c:pt idx="1">
                  <c:v>0.17</c:v>
                </c:pt>
              </c:numCache>
            </c:numRef>
          </c:val>
          <c:extLst>
            <c:ext xmlns:c16="http://schemas.microsoft.com/office/drawing/2014/chart" uri="{C3380CC4-5D6E-409C-BE32-E72D297353CC}">
              <c16:uniqueId val="{00000001-70D4-40A7-A11F-3D26F319024F}"/>
            </c:ext>
          </c:extLst>
        </c:ser>
        <c:ser>
          <c:idx val="2"/>
          <c:order val="2"/>
          <c:tx>
            <c:strRef>
              <c:f>Sheet1!$D$1</c:f>
              <c:strCache>
                <c:ptCount val="1"/>
                <c:pt idx="0">
                  <c:v>Not aware</c:v>
                </c:pt>
              </c:strCache>
            </c:strRef>
          </c:tx>
          <c:spPr>
            <a:solidFill>
              <a:srgbClr val="C00000"/>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bg1"/>
                    </a:solidFill>
                    <a:latin typeface="Franklin Gothic Book" panose="020B05030201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100th anniversary of First World War</c:v>
                </c:pt>
                <c:pt idx="1">
                  <c:v>75th anniversary of 
Second World War
</c:v>
                </c:pt>
              </c:strCache>
            </c:strRef>
          </c:cat>
          <c:val>
            <c:numRef>
              <c:f>Sheet1!$D$2:$D$3</c:f>
              <c:numCache>
                <c:formatCode>0%</c:formatCode>
                <c:ptCount val="2"/>
                <c:pt idx="0">
                  <c:v>0.35</c:v>
                </c:pt>
                <c:pt idx="1">
                  <c:v>0.54</c:v>
                </c:pt>
              </c:numCache>
            </c:numRef>
          </c:val>
          <c:extLst>
            <c:ext xmlns:c16="http://schemas.microsoft.com/office/drawing/2014/chart" uri="{C3380CC4-5D6E-409C-BE32-E72D297353CC}">
              <c16:uniqueId val="{00000002-70D4-40A7-A11F-3D26F319024F}"/>
            </c:ext>
          </c:extLst>
        </c:ser>
        <c:dLbls>
          <c:dLblPos val="ctr"/>
          <c:showLegendKey val="0"/>
          <c:showVal val="1"/>
          <c:showCatName val="0"/>
          <c:showSerName val="0"/>
          <c:showPercent val="0"/>
          <c:showBubbleSize val="0"/>
        </c:dLbls>
        <c:gapWidth val="150"/>
        <c:overlap val="100"/>
        <c:axId val="436031648"/>
        <c:axId val="436032040"/>
      </c:barChart>
      <c:catAx>
        <c:axId val="436031648"/>
        <c:scaling>
          <c:orientation val="minMax"/>
        </c:scaling>
        <c:delete val="1"/>
        <c:axPos val="b"/>
        <c:numFmt formatCode="General" sourceLinked="1"/>
        <c:majorTickMark val="out"/>
        <c:minorTickMark val="none"/>
        <c:tickLblPos val="nextTo"/>
        <c:crossAx val="436032040"/>
        <c:crosses val="autoZero"/>
        <c:auto val="1"/>
        <c:lblAlgn val="ctr"/>
        <c:lblOffset val="100"/>
        <c:noMultiLvlLbl val="0"/>
      </c:catAx>
      <c:valAx>
        <c:axId val="436032040"/>
        <c:scaling>
          <c:orientation val="minMax"/>
        </c:scaling>
        <c:delete val="1"/>
        <c:axPos val="l"/>
        <c:numFmt formatCode="0%" sourceLinked="1"/>
        <c:majorTickMark val="none"/>
        <c:minorTickMark val="none"/>
        <c:tickLblPos val="nextTo"/>
        <c:crossAx val="436031648"/>
        <c:crosses val="autoZero"/>
        <c:crossBetween val="between"/>
      </c:valAx>
      <c:spPr>
        <a:noFill/>
        <a:ln>
          <a:noFill/>
        </a:ln>
        <a:effectLst/>
      </c:spPr>
    </c:plotArea>
    <c:legend>
      <c:legendPos val="r"/>
      <c:layout>
        <c:manualLayout>
          <c:xMode val="edge"/>
          <c:yMode val="edge"/>
          <c:x val="0.35921860257663868"/>
          <c:y val="0.44461733304019224"/>
          <c:w val="0.26398508650775343"/>
          <c:h val="0.29796734782360146"/>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600">
          <a:solidFill>
            <a:schemeClr val="tx1"/>
          </a:solidFill>
          <a:latin typeface="Franklin Gothic Book" panose="020B0503020102020204" pitchFamily="34" charset="0"/>
        </a:defRPr>
      </a:pPr>
      <a:endParaRPr lang="en-US"/>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solidFill>
                <a:latin typeface="Franklin Gothic Book" panose="020B0503020102020204" pitchFamily="34" charset="0"/>
                <a:ea typeface="+mn-ea"/>
                <a:cs typeface="+mn-cs"/>
              </a:defRPr>
            </a:pPr>
            <a:r>
              <a:rPr lang="en-CA" sz="1920" dirty="0"/>
              <a:t>Importance of Commemorating World War</a:t>
            </a:r>
            <a:r>
              <a:rPr lang="en-CA" sz="1920" baseline="0" dirty="0"/>
              <a:t> Anniversaries</a:t>
            </a:r>
            <a:endParaRPr lang="en-CA" sz="1920" dirty="0"/>
          </a:p>
        </c:rich>
      </c:tx>
      <c:layout>
        <c:manualLayout>
          <c:xMode val="edge"/>
          <c:yMode val="edge"/>
          <c:x val="0.17345454741763255"/>
          <c:y val="1.6425039372057259E-2"/>
        </c:manualLayout>
      </c:layout>
      <c:overlay val="0"/>
      <c:spPr>
        <a:noFill/>
        <a:ln>
          <a:noFill/>
        </a:ln>
        <a:effectLst/>
      </c:spPr>
      <c:txPr>
        <a:bodyPr rot="0" spcFirstLastPara="1" vertOverflow="ellipsis" vert="horz" wrap="square" anchor="ctr" anchorCtr="1"/>
        <a:lstStyle/>
        <a:p>
          <a:pPr>
            <a:defRPr sz="1920"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3711138098975913"/>
          <c:y val="0.14431919043216515"/>
          <c:w val="0.58005612886657165"/>
          <c:h val="0.78524916914058429"/>
        </c:manualLayout>
      </c:layout>
      <c:barChart>
        <c:barDir val="bar"/>
        <c:grouping val="clustered"/>
        <c:varyColors val="0"/>
        <c:ser>
          <c:idx val="0"/>
          <c:order val="0"/>
          <c:tx>
            <c:strRef>
              <c:f>Sheet1!$B$1</c:f>
              <c:strCache>
                <c:ptCount val="1"/>
                <c:pt idx="0">
                  <c:v>Series 1</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Not important at all</c:v>
                </c:pt>
                <c:pt idx="1">
                  <c:v>Not very</c:v>
                </c:pt>
                <c:pt idx="2">
                  <c:v>Neither</c:v>
                </c:pt>
                <c:pt idx="3">
                  <c:v>Moderately</c:v>
                </c:pt>
                <c:pt idx="4">
                  <c:v>Very important</c:v>
                </c:pt>
              </c:strCache>
            </c:strRef>
          </c:cat>
          <c:val>
            <c:numRef>
              <c:f>Sheet1!$B$2:$B$6</c:f>
              <c:numCache>
                <c:formatCode>0%</c:formatCode>
                <c:ptCount val="5"/>
                <c:pt idx="0">
                  <c:v>0.02</c:v>
                </c:pt>
                <c:pt idx="1">
                  <c:v>0.01</c:v>
                </c:pt>
                <c:pt idx="2">
                  <c:v>0.08</c:v>
                </c:pt>
                <c:pt idx="3">
                  <c:v>0.2</c:v>
                </c:pt>
                <c:pt idx="4">
                  <c:v>0.69</c:v>
                </c:pt>
              </c:numCache>
            </c:numRef>
          </c:val>
          <c:extLst>
            <c:ext xmlns:c16="http://schemas.microsoft.com/office/drawing/2014/chart" uri="{C3380CC4-5D6E-409C-BE32-E72D297353CC}">
              <c16:uniqueId val="{00000000-BAA5-43A0-9DC7-AAEC613805BD}"/>
            </c:ext>
          </c:extLst>
        </c:ser>
        <c:dLbls>
          <c:showLegendKey val="0"/>
          <c:showVal val="0"/>
          <c:showCatName val="0"/>
          <c:showSerName val="0"/>
          <c:showPercent val="0"/>
          <c:showBubbleSize val="0"/>
        </c:dLbls>
        <c:gapWidth val="81"/>
        <c:axId val="436019536"/>
        <c:axId val="436030472"/>
      </c:barChart>
      <c:catAx>
        <c:axId val="436019536"/>
        <c:scaling>
          <c:orientation val="minMax"/>
        </c:scaling>
        <c:delete val="0"/>
        <c:axPos val="l"/>
        <c:numFmt formatCode="General" sourceLinked="1"/>
        <c:majorTickMark val="none"/>
        <c:minorTickMark val="none"/>
        <c:tickLblPos val="nextTo"/>
        <c:spPr>
          <a:noFill/>
          <a:ln w="9525" cap="flat" cmpd="sng" algn="ctr">
            <a:solidFill>
              <a:schemeClr val="tx1">
                <a:lumMod val="65000"/>
                <a:lumOff val="3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6030472"/>
        <c:crosses val="autoZero"/>
        <c:auto val="1"/>
        <c:lblAlgn val="ctr"/>
        <c:lblOffset val="100"/>
        <c:noMultiLvlLbl val="0"/>
      </c:catAx>
      <c:valAx>
        <c:axId val="436030472"/>
        <c:scaling>
          <c:orientation val="minMax"/>
        </c:scaling>
        <c:delete val="1"/>
        <c:axPos val="b"/>
        <c:numFmt formatCode="0%" sourceLinked="1"/>
        <c:majorTickMark val="none"/>
        <c:minorTickMark val="none"/>
        <c:tickLblPos val="nextTo"/>
        <c:crossAx val="436019536"/>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chemeClr val="tx1"/>
          </a:solidFill>
          <a:latin typeface="Franklin Gothic Book" panose="020B05030201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Other</c:v>
                </c:pt>
                <c:pt idx="1">
                  <c:v>Personal connections</c:v>
                </c:pt>
                <c:pt idx="2">
                  <c:v>Focus on history/remembrance</c:v>
                </c:pt>
                <c:pt idx="3">
                  <c:v>Honour Veterans/Veterans have earned respect</c:v>
                </c:pt>
              </c:strCache>
            </c:strRef>
          </c:cat>
          <c:val>
            <c:numRef>
              <c:f>Sheet1!$B$2:$B$5</c:f>
              <c:numCache>
                <c:formatCode>0%</c:formatCode>
                <c:ptCount val="4"/>
                <c:pt idx="0">
                  <c:v>0.05</c:v>
                </c:pt>
                <c:pt idx="1">
                  <c:v>0.08</c:v>
                </c:pt>
                <c:pt idx="2">
                  <c:v>0.39</c:v>
                </c:pt>
                <c:pt idx="3">
                  <c:v>0.74</c:v>
                </c:pt>
              </c:numCache>
            </c:numRef>
          </c:val>
          <c:extLst>
            <c:ext xmlns:c16="http://schemas.microsoft.com/office/drawing/2014/chart" uri="{C3380CC4-5D6E-409C-BE32-E72D297353CC}">
              <c16:uniqueId val="{00000000-9705-43C8-BE5B-2C784B61E0DE}"/>
            </c:ext>
          </c:extLst>
        </c:ser>
        <c:dLbls>
          <c:dLblPos val="outEnd"/>
          <c:showLegendKey val="0"/>
          <c:showVal val="1"/>
          <c:showCatName val="0"/>
          <c:showSerName val="0"/>
          <c:showPercent val="0"/>
          <c:showBubbleSize val="0"/>
        </c:dLbls>
        <c:gapWidth val="200"/>
        <c:axId val="429855040"/>
        <c:axId val="429855824"/>
      </c:barChart>
      <c:catAx>
        <c:axId val="429855040"/>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29855824"/>
        <c:crosses val="autoZero"/>
        <c:auto val="1"/>
        <c:lblAlgn val="ctr"/>
        <c:lblOffset val="100"/>
        <c:noMultiLvlLbl val="0"/>
      </c:catAx>
      <c:valAx>
        <c:axId val="429855824"/>
        <c:scaling>
          <c:orientation val="minMax"/>
        </c:scaling>
        <c:delete val="1"/>
        <c:axPos val="r"/>
        <c:numFmt formatCode="0%" sourceLinked="1"/>
        <c:majorTickMark val="none"/>
        <c:minorTickMark val="none"/>
        <c:tickLblPos val="nextTo"/>
        <c:crossAx val="429855040"/>
        <c:crosses val="autoZero"/>
        <c:crossBetween val="between"/>
      </c:valAx>
      <c:spPr>
        <a:noFill/>
        <a:ln>
          <a:noFill/>
        </a:ln>
        <a:effectLst/>
      </c:spPr>
    </c:plotArea>
    <c:plotVisOnly val="1"/>
    <c:dispBlanksAs val="gap"/>
    <c:showDLblsOverMax val="0"/>
  </c:chart>
  <c:spPr>
    <a:noFill/>
    <a:ln>
      <a:noFill/>
    </a:ln>
    <a:effectLst/>
  </c:spPr>
  <c:txPr>
    <a:bodyPr/>
    <a:lstStyle/>
    <a:p>
      <a:pPr>
        <a:defRPr sz="1600">
          <a:solidFill>
            <a:schemeClr val="tx1"/>
          </a:solidFill>
          <a:latin typeface="Franklin Gothic Book" panose="020B0503020102020204" pitchFamily="34" charset="0"/>
        </a:defRPr>
      </a:pPr>
      <a:endParaRPr lang="en-US"/>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en-CA">
                <a:solidFill>
                  <a:schemeClr val="tx1"/>
                </a:solidFill>
              </a:rPr>
              <a:t>% “vaguely” or “clearly” aware</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42053958021566024"/>
          <c:y val="9.1723363837104971E-2"/>
          <c:w val="0.57946041978433971"/>
          <c:h val="0.82190526736872949"/>
        </c:manualLayout>
      </c:layout>
      <c:barChart>
        <c:barDir val="bar"/>
        <c:grouping val="clustered"/>
        <c:varyColors val="0"/>
        <c:ser>
          <c:idx val="0"/>
          <c:order val="0"/>
          <c:tx>
            <c:strRef>
              <c:f>Sheet1!$B$1</c:f>
              <c:strCache>
                <c:ptCount val="1"/>
                <c:pt idx="0">
                  <c:v>2018</c:v>
                </c:pt>
              </c:strCache>
            </c:strRef>
          </c:tx>
          <c:spPr>
            <a:solidFill>
              <a:srgbClr val="FF2007"/>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Sheet1!$B$2:$B$3</c:f>
              <c:numCache>
                <c:formatCode>0%</c:formatCode>
                <c:ptCount val="2"/>
                <c:pt idx="0">
                  <c:v>0.46</c:v>
                </c:pt>
                <c:pt idx="1">
                  <c:v>0.64</c:v>
                </c:pt>
              </c:numCache>
            </c:numRef>
          </c:val>
          <c:extLst>
            <c:ext xmlns:c16="http://schemas.microsoft.com/office/drawing/2014/chart" uri="{C3380CC4-5D6E-409C-BE32-E72D297353CC}">
              <c16:uniqueId val="{00000000-1CAD-483C-BC2D-AA371BC965D6}"/>
            </c:ext>
          </c:extLst>
        </c:ser>
        <c:ser>
          <c:idx val="1"/>
          <c:order val="1"/>
          <c:tx>
            <c:strRef>
              <c:f>Sheet1!$C$1</c:f>
              <c:strCache>
                <c:ptCount val="1"/>
                <c:pt idx="0">
                  <c:v>2017</c:v>
                </c:pt>
              </c:strCache>
            </c:strRef>
          </c:tx>
          <c:spPr>
            <a:solidFill>
              <a:srgbClr val="203864"/>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Sheet1!$C$2:$C$3</c:f>
              <c:numCache>
                <c:formatCode>0%</c:formatCode>
                <c:ptCount val="2"/>
                <c:pt idx="0">
                  <c:v>0.44</c:v>
                </c:pt>
                <c:pt idx="1">
                  <c:v>0.49</c:v>
                </c:pt>
              </c:numCache>
            </c:numRef>
          </c:val>
          <c:extLst>
            <c:ext xmlns:c16="http://schemas.microsoft.com/office/drawing/2014/chart" uri="{C3380CC4-5D6E-409C-BE32-E72D297353CC}">
              <c16:uniqueId val="{00000001-1CAD-483C-BC2D-AA371BC965D6}"/>
            </c:ext>
          </c:extLst>
        </c:ser>
        <c:ser>
          <c:idx val="2"/>
          <c:order val="2"/>
          <c:tx>
            <c:strRef>
              <c:f>Sheet1!$D$1</c:f>
              <c:strCache>
                <c:ptCount val="1"/>
                <c:pt idx="0">
                  <c:v>2016</c:v>
                </c:pt>
              </c:strCache>
            </c:strRef>
          </c:tx>
          <c:spPr>
            <a:solidFill>
              <a:srgbClr val="2F5597"/>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Sheet1!$D$2:$D$3</c:f>
              <c:numCache>
                <c:formatCode>0%</c:formatCode>
                <c:ptCount val="2"/>
                <c:pt idx="0">
                  <c:v>0.41</c:v>
                </c:pt>
                <c:pt idx="1">
                  <c:v>0.44</c:v>
                </c:pt>
              </c:numCache>
            </c:numRef>
          </c:val>
          <c:extLst>
            <c:ext xmlns:c16="http://schemas.microsoft.com/office/drawing/2014/chart" uri="{C3380CC4-5D6E-409C-BE32-E72D297353CC}">
              <c16:uniqueId val="{00000002-1CAD-483C-BC2D-AA371BC965D6}"/>
            </c:ext>
          </c:extLst>
        </c:ser>
        <c:ser>
          <c:idx val="3"/>
          <c:order val="3"/>
          <c:tx>
            <c:strRef>
              <c:f>Sheet1!$E$1</c:f>
              <c:strCache>
                <c:ptCount val="1"/>
                <c:pt idx="0">
                  <c:v>2014</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c:f>
              <c:numCache>
                <c:formatCode>General</c:formatCode>
                <c:ptCount val="2"/>
              </c:numCache>
            </c:numRef>
          </c:cat>
          <c:val>
            <c:numRef>
              <c:f>Sheet1!$E$2:$E$3</c:f>
              <c:numCache>
                <c:formatCode>0%</c:formatCode>
                <c:ptCount val="2"/>
                <c:pt idx="0">
                  <c:v>0.45</c:v>
                </c:pt>
                <c:pt idx="1">
                  <c:v>0.51</c:v>
                </c:pt>
              </c:numCache>
            </c:numRef>
          </c:val>
          <c:extLst>
            <c:ext xmlns:c16="http://schemas.microsoft.com/office/drawing/2014/chart" uri="{C3380CC4-5D6E-409C-BE32-E72D297353CC}">
              <c16:uniqueId val="{00000005-1CAD-483C-BC2D-AA371BC965D6}"/>
            </c:ext>
          </c:extLst>
        </c:ser>
        <c:dLbls>
          <c:dLblPos val="outEnd"/>
          <c:showLegendKey val="0"/>
          <c:showVal val="1"/>
          <c:showCatName val="0"/>
          <c:showSerName val="0"/>
          <c:showPercent val="0"/>
          <c:showBubbleSize val="0"/>
        </c:dLbls>
        <c:gapWidth val="182"/>
        <c:axId val="529690408"/>
        <c:axId val="529686144"/>
      </c:barChart>
      <c:catAx>
        <c:axId val="52969040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bg1"/>
                </a:solidFill>
                <a:latin typeface="Franklin Gothic Book" panose="020B0503020102020204" pitchFamily="34" charset="0"/>
                <a:ea typeface="+mn-ea"/>
                <a:cs typeface="+mn-cs"/>
              </a:defRPr>
            </a:pPr>
            <a:endParaRPr lang="en-US"/>
          </a:p>
        </c:txPr>
        <c:crossAx val="529686144"/>
        <c:crosses val="autoZero"/>
        <c:auto val="1"/>
        <c:lblAlgn val="ctr"/>
        <c:lblOffset val="100"/>
        <c:noMultiLvlLbl val="0"/>
      </c:catAx>
      <c:valAx>
        <c:axId val="529686144"/>
        <c:scaling>
          <c:orientation val="minMax"/>
        </c:scaling>
        <c:delete val="0"/>
        <c:axPos val="t"/>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bg1"/>
                </a:solidFill>
                <a:latin typeface="Franklin Gothic Book" panose="020B0503020102020204" pitchFamily="34" charset="0"/>
                <a:ea typeface="+mn-ea"/>
                <a:cs typeface="+mn-cs"/>
              </a:defRPr>
            </a:pPr>
            <a:endParaRPr lang="en-US"/>
          </a:p>
        </c:txPr>
        <c:crossAx val="5296904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Book" panose="020B05030201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bg1"/>
          </a:solidFill>
          <a:latin typeface="Franklin Gothic Book" panose="020B0503020102020204" pitchFamily="34" charset="0"/>
        </a:defRPr>
      </a:pPr>
      <a:endParaRPr lang="en-US"/>
    </a:p>
  </c:txPr>
  <c:externalData r:id="rId3">
    <c:autoUpdate val="0"/>
  </c:externalData>
  <c:userShapes r:id="rId4"/>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00" b="0" i="0" u="none" strike="noStrike" kern="1200" spc="0" baseline="0">
                <a:solidFill>
                  <a:schemeClr val="tx1"/>
                </a:solidFill>
                <a:latin typeface="Franklin Gothic Book" panose="020B0503020102020204" pitchFamily="34" charset="0"/>
                <a:ea typeface="+mn-ea"/>
                <a:cs typeface="+mn-cs"/>
              </a:defRPr>
            </a:pPr>
            <a:r>
              <a:rPr lang="en-CA" sz="1900" dirty="0"/>
              <a:t>% saying it is important to commemorate World War anniversaries</a:t>
            </a:r>
          </a:p>
        </c:rich>
      </c:tx>
      <c:layout>
        <c:manualLayout>
          <c:xMode val="edge"/>
          <c:yMode val="edge"/>
          <c:x val="0.19176224392354879"/>
          <c:y val="7.5790618544414072E-3"/>
        </c:manualLayout>
      </c:layout>
      <c:overlay val="0"/>
      <c:spPr>
        <a:noFill/>
        <a:ln>
          <a:noFill/>
        </a:ln>
        <a:effectLst/>
      </c:spPr>
      <c:txPr>
        <a:bodyPr rot="0" spcFirstLastPara="1" vertOverflow="ellipsis" vert="horz" wrap="square" anchor="ctr" anchorCtr="1"/>
        <a:lstStyle/>
        <a:p>
          <a:pPr>
            <a:defRPr sz="1900"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8168249970983502"/>
          <c:y val="0.14914713582760777"/>
          <c:w val="0.81831750029016503"/>
          <c:h val="0.83930198491400576"/>
        </c:manualLayout>
      </c:layout>
      <c:barChart>
        <c:barDir val="bar"/>
        <c:grouping val="clustered"/>
        <c:varyColors val="0"/>
        <c:ser>
          <c:idx val="0"/>
          <c:order val="0"/>
          <c:tx>
            <c:strRef>
              <c:f>Sheet1!$A$2</c:f>
              <c:strCache>
                <c:ptCount val="1"/>
                <c:pt idx="0">
                  <c:v>% important</c:v>
                </c:pt>
              </c:strCache>
            </c:strRef>
          </c:tx>
          <c:spPr>
            <a:solidFill>
              <a:schemeClr val="tx1">
                <a:lumMod val="50000"/>
                <a:lumOff val="50000"/>
              </a:schemeClr>
            </a:solidFill>
            <a:ln>
              <a:noFill/>
            </a:ln>
            <a:effectLst/>
          </c:spPr>
          <c:invertIfNegative val="0"/>
          <c:dPt>
            <c:idx val="0"/>
            <c:invertIfNegative val="0"/>
            <c:bubble3D val="0"/>
            <c:spPr>
              <a:solidFill>
                <a:srgbClr val="FF2007"/>
              </a:solidFill>
              <a:ln>
                <a:noFill/>
              </a:ln>
              <a:effectLst/>
            </c:spPr>
            <c:extLst>
              <c:ext xmlns:c16="http://schemas.microsoft.com/office/drawing/2014/chart" uri="{C3380CC4-5D6E-409C-BE32-E72D297353CC}">
                <c16:uniqueId val="{00000001-157B-4FA7-B2D5-4FB05E15F76B}"/>
              </c:ext>
            </c:extLst>
          </c:dPt>
          <c:dPt>
            <c:idx val="1"/>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3-157B-4FA7-B2D5-4FB05E15F76B}"/>
              </c:ext>
            </c:extLst>
          </c:dPt>
          <c:dPt>
            <c:idx val="2"/>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5-157B-4FA7-B2D5-4FB05E15F76B}"/>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(Sheet1!$B$1,Sheet1!$C$1:$E$1)</c:f>
              <c:numCache>
                <c:formatCode>General</c:formatCode>
                <c:ptCount val="4"/>
                <c:pt idx="0">
                  <c:v>2018</c:v>
                </c:pt>
                <c:pt idx="1">
                  <c:v>2017</c:v>
                </c:pt>
                <c:pt idx="2">
                  <c:v>2016</c:v>
                </c:pt>
                <c:pt idx="3">
                  <c:v>2014</c:v>
                </c:pt>
              </c:numCache>
            </c:numRef>
          </c:cat>
          <c:val>
            <c:numRef>
              <c:f>(Sheet1!$B$2,Sheet1!$C$2:$E$2)</c:f>
              <c:numCache>
                <c:formatCode>0%</c:formatCode>
                <c:ptCount val="4"/>
                <c:pt idx="0">
                  <c:v>0.89</c:v>
                </c:pt>
                <c:pt idx="1">
                  <c:v>0.88</c:v>
                </c:pt>
                <c:pt idx="2">
                  <c:v>0.87</c:v>
                </c:pt>
                <c:pt idx="3">
                  <c:v>0.83</c:v>
                </c:pt>
              </c:numCache>
            </c:numRef>
          </c:val>
          <c:extLst>
            <c:ext xmlns:c16="http://schemas.microsoft.com/office/drawing/2014/chart" uri="{C3380CC4-5D6E-409C-BE32-E72D297353CC}">
              <c16:uniqueId val="{00000006-157B-4FA7-B2D5-4FB05E15F76B}"/>
            </c:ext>
          </c:extLst>
        </c:ser>
        <c:dLbls>
          <c:showLegendKey val="0"/>
          <c:showVal val="0"/>
          <c:showCatName val="0"/>
          <c:showSerName val="0"/>
          <c:showPercent val="0"/>
          <c:showBubbleSize val="0"/>
        </c:dLbls>
        <c:gapWidth val="129"/>
        <c:axId val="227800352"/>
        <c:axId val="227800744"/>
      </c:barChart>
      <c:catAx>
        <c:axId val="227800352"/>
        <c:scaling>
          <c:orientation val="maxMin"/>
        </c:scaling>
        <c:delete val="0"/>
        <c:axPos val="l"/>
        <c:numFmt formatCode="General" sourceLinked="1"/>
        <c:majorTickMark val="none"/>
        <c:minorTickMark val="none"/>
        <c:tickLblPos val="nextTo"/>
        <c:spPr>
          <a:noFill/>
          <a:ln w="9525" cap="flat" cmpd="sng" algn="ctr">
            <a:solidFill>
              <a:schemeClr val="tx1">
                <a:lumMod val="50000"/>
                <a:lumOff val="50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227800744"/>
        <c:crosses val="autoZero"/>
        <c:auto val="1"/>
        <c:lblAlgn val="ctr"/>
        <c:lblOffset val="100"/>
        <c:noMultiLvlLbl val="0"/>
      </c:catAx>
      <c:valAx>
        <c:axId val="227800744"/>
        <c:scaling>
          <c:orientation val="minMax"/>
          <c:min val="0"/>
        </c:scaling>
        <c:delete val="1"/>
        <c:axPos val="t"/>
        <c:numFmt formatCode="0%" sourceLinked="1"/>
        <c:majorTickMark val="out"/>
        <c:minorTickMark val="none"/>
        <c:tickLblPos val="nextTo"/>
        <c:crossAx val="227800352"/>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chemeClr val="tx1"/>
          </a:solidFill>
          <a:latin typeface="Franklin Gothic Book" panose="020B05030201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121595901219132E-3"/>
          <c:y val="0"/>
          <c:w val="0.9460810216492016"/>
          <c:h val="0.7847054495551784"/>
        </c:manualLayout>
      </c:layout>
      <c:lineChart>
        <c:grouping val="standard"/>
        <c:varyColors val="0"/>
        <c:ser>
          <c:idx val="3"/>
          <c:order val="0"/>
          <c:tx>
            <c:strRef>
              <c:f>Sheet1!$A$2</c:f>
              <c:strCache>
                <c:ptCount val="1"/>
                <c:pt idx="0">
                  <c:v>Focus on personal connections</c:v>
                </c:pt>
              </c:strCache>
            </c:strRef>
          </c:tx>
          <c:spPr>
            <a:ln w="44450" cap="rnd">
              <a:solidFill>
                <a:schemeClr val="accent2">
                  <a:lumMod val="75000"/>
                </a:schemeClr>
              </a:solidFill>
              <a:round/>
            </a:ln>
            <a:effectLst/>
          </c:spPr>
          <c:marker>
            <c:symbol val="circle"/>
            <c:size val="8"/>
            <c:spPr>
              <a:solidFill>
                <a:schemeClr val="accent2">
                  <a:lumMod val="75000"/>
                </a:schemeClr>
              </a:solidFill>
              <a:ln w="9525">
                <a:solidFill>
                  <a:schemeClr val="accent2">
                    <a:lumMod val="75000"/>
                  </a:schemeClr>
                </a:solidFill>
              </a:ln>
              <a:effectLst/>
            </c:spPr>
          </c:marker>
          <c:dLbls>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2011</c:v>
                </c:pt>
                <c:pt idx="1">
                  <c:v>2012</c:v>
                </c:pt>
                <c:pt idx="2">
                  <c:v>2014</c:v>
                </c:pt>
                <c:pt idx="3">
                  <c:v>2016</c:v>
                </c:pt>
                <c:pt idx="4">
                  <c:v>2017</c:v>
                </c:pt>
                <c:pt idx="5">
                  <c:v>2018</c:v>
                </c:pt>
              </c:strCache>
            </c:strRef>
          </c:cat>
          <c:val>
            <c:numRef>
              <c:f>Sheet1!$B$2:$G$2</c:f>
              <c:numCache>
                <c:formatCode>0%</c:formatCode>
                <c:ptCount val="6"/>
                <c:pt idx="0">
                  <c:v>0.11</c:v>
                </c:pt>
                <c:pt idx="1">
                  <c:v>0.1</c:v>
                </c:pt>
                <c:pt idx="2">
                  <c:v>7.0000000000000007E-2</c:v>
                </c:pt>
                <c:pt idx="3">
                  <c:v>0.11</c:v>
                </c:pt>
                <c:pt idx="4">
                  <c:v>0.09</c:v>
                </c:pt>
                <c:pt idx="5">
                  <c:v>0.08</c:v>
                </c:pt>
              </c:numCache>
            </c:numRef>
          </c:val>
          <c:smooth val="0"/>
          <c:extLst>
            <c:ext xmlns:c16="http://schemas.microsoft.com/office/drawing/2014/chart" uri="{C3380CC4-5D6E-409C-BE32-E72D297353CC}">
              <c16:uniqueId val="{00000003-6BD9-4F18-803C-6E9DDA604301}"/>
            </c:ext>
          </c:extLst>
        </c:ser>
        <c:ser>
          <c:idx val="2"/>
          <c:order val="1"/>
          <c:tx>
            <c:strRef>
              <c:f>Sheet1!$A$3</c:f>
              <c:strCache>
                <c:ptCount val="1"/>
                <c:pt idx="0">
                  <c:v>Focus on history/remembrance</c:v>
                </c:pt>
              </c:strCache>
            </c:strRef>
          </c:tx>
          <c:spPr>
            <a:ln w="44450" cap="rnd">
              <a:solidFill>
                <a:srgbClr val="15531C"/>
              </a:solidFill>
              <a:round/>
            </a:ln>
            <a:effectLst/>
          </c:spPr>
          <c:marker>
            <c:symbol val="circle"/>
            <c:size val="8"/>
            <c:spPr>
              <a:solidFill>
                <a:srgbClr val="15531C"/>
              </a:solidFill>
              <a:ln w="9525">
                <a:solidFill>
                  <a:srgbClr val="15531C"/>
                </a:solidFill>
              </a:ln>
              <a:effectLst/>
            </c:spPr>
          </c:marker>
          <c:dLbls>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2011</c:v>
                </c:pt>
                <c:pt idx="1">
                  <c:v>2012</c:v>
                </c:pt>
                <c:pt idx="2">
                  <c:v>2014</c:v>
                </c:pt>
                <c:pt idx="3">
                  <c:v>2016</c:v>
                </c:pt>
                <c:pt idx="4">
                  <c:v>2017</c:v>
                </c:pt>
                <c:pt idx="5">
                  <c:v>2018</c:v>
                </c:pt>
              </c:strCache>
            </c:strRef>
          </c:cat>
          <c:val>
            <c:numRef>
              <c:f>Sheet1!$B$3:$G$3</c:f>
              <c:numCache>
                <c:formatCode>0%</c:formatCode>
                <c:ptCount val="6"/>
                <c:pt idx="0">
                  <c:v>0.47</c:v>
                </c:pt>
                <c:pt idx="1">
                  <c:v>0.4</c:v>
                </c:pt>
                <c:pt idx="2">
                  <c:v>0.41</c:v>
                </c:pt>
                <c:pt idx="3">
                  <c:v>0.5</c:v>
                </c:pt>
                <c:pt idx="4">
                  <c:v>0.52</c:v>
                </c:pt>
                <c:pt idx="5">
                  <c:v>0.39</c:v>
                </c:pt>
              </c:numCache>
            </c:numRef>
          </c:val>
          <c:smooth val="0"/>
          <c:extLst>
            <c:ext xmlns:c16="http://schemas.microsoft.com/office/drawing/2014/chart" uri="{C3380CC4-5D6E-409C-BE32-E72D297353CC}">
              <c16:uniqueId val="{00000002-6BD9-4F18-803C-6E9DDA604301}"/>
            </c:ext>
          </c:extLst>
        </c:ser>
        <c:ser>
          <c:idx val="1"/>
          <c:order val="2"/>
          <c:tx>
            <c:strRef>
              <c:f>Sheet1!$A$4</c:f>
              <c:strCache>
                <c:ptCount val="1"/>
                <c:pt idx="0">
                  <c:v>Honour Veterans/Veterans have earned respect</c:v>
                </c:pt>
              </c:strCache>
            </c:strRef>
          </c:tx>
          <c:spPr>
            <a:ln w="44450" cap="rnd">
              <a:solidFill>
                <a:schemeClr val="accent1">
                  <a:lumMod val="50000"/>
                </a:schemeClr>
              </a:solidFill>
              <a:round/>
            </a:ln>
            <a:effectLst/>
          </c:spPr>
          <c:marker>
            <c:symbol val="circle"/>
            <c:size val="8"/>
            <c:spPr>
              <a:solidFill>
                <a:srgbClr val="203864"/>
              </a:solidFill>
              <a:ln w="9525">
                <a:solidFill>
                  <a:srgbClr val="203864"/>
                </a:solidFill>
              </a:ln>
              <a:effectLst/>
            </c:spPr>
          </c:marker>
          <c:dLbls>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2011</c:v>
                </c:pt>
                <c:pt idx="1">
                  <c:v>2012</c:v>
                </c:pt>
                <c:pt idx="2">
                  <c:v>2014</c:v>
                </c:pt>
                <c:pt idx="3">
                  <c:v>2016</c:v>
                </c:pt>
                <c:pt idx="4">
                  <c:v>2017</c:v>
                </c:pt>
                <c:pt idx="5">
                  <c:v>2018</c:v>
                </c:pt>
              </c:strCache>
            </c:strRef>
          </c:cat>
          <c:val>
            <c:numRef>
              <c:f>Sheet1!$B$4:$G$4</c:f>
              <c:numCache>
                <c:formatCode>0%</c:formatCode>
                <c:ptCount val="6"/>
                <c:pt idx="0">
                  <c:v>0.65</c:v>
                </c:pt>
                <c:pt idx="1">
                  <c:v>0.69</c:v>
                </c:pt>
                <c:pt idx="2">
                  <c:v>0.69</c:v>
                </c:pt>
                <c:pt idx="3">
                  <c:v>0.69</c:v>
                </c:pt>
                <c:pt idx="4">
                  <c:v>0.65</c:v>
                </c:pt>
                <c:pt idx="5">
                  <c:v>0.74</c:v>
                </c:pt>
              </c:numCache>
            </c:numRef>
          </c:val>
          <c:smooth val="0"/>
          <c:extLst>
            <c:ext xmlns:c16="http://schemas.microsoft.com/office/drawing/2014/chart" uri="{C3380CC4-5D6E-409C-BE32-E72D297353CC}">
              <c16:uniqueId val="{00000001-6BD9-4F18-803C-6E9DDA604301}"/>
            </c:ext>
          </c:extLst>
        </c:ser>
        <c:dLbls>
          <c:showLegendKey val="0"/>
          <c:showVal val="1"/>
          <c:showCatName val="0"/>
          <c:showSerName val="0"/>
          <c:showPercent val="0"/>
          <c:showBubbleSize val="0"/>
        </c:dLbls>
        <c:marker val="1"/>
        <c:smooth val="0"/>
        <c:axId val="429856216"/>
        <c:axId val="429856608"/>
      </c:lineChart>
      <c:catAx>
        <c:axId val="42985621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29856608"/>
        <c:crosses val="autoZero"/>
        <c:auto val="1"/>
        <c:lblAlgn val="ctr"/>
        <c:lblOffset val="100"/>
        <c:noMultiLvlLbl val="0"/>
      </c:catAx>
      <c:valAx>
        <c:axId val="429856608"/>
        <c:scaling>
          <c:orientation val="minMax"/>
        </c:scaling>
        <c:delete val="1"/>
        <c:axPos val="l"/>
        <c:numFmt formatCode="0%" sourceLinked="1"/>
        <c:majorTickMark val="none"/>
        <c:minorTickMark val="none"/>
        <c:tickLblPos val="nextTo"/>
        <c:crossAx val="429856216"/>
        <c:crosses val="autoZero"/>
        <c:crossBetween val="between"/>
      </c:valAx>
      <c:spPr>
        <a:noFill/>
        <a:ln cmpd="sng">
          <a:noFill/>
        </a:ln>
        <a:effectLst/>
      </c:spPr>
    </c:plotArea>
    <c:legend>
      <c:legendPos val="b"/>
      <c:legendEntry>
        <c:idx val="0"/>
        <c:txPr>
          <a:bodyPr rot="0" spcFirstLastPara="1" vertOverflow="ellipsis" vert="horz" wrap="square" anchor="ctr" anchorCtr="1"/>
          <a:lstStyle/>
          <a:p>
            <a:pPr>
              <a:defRPr sz="13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Entry>
      <c:layout>
        <c:manualLayout>
          <c:xMode val="edge"/>
          <c:yMode val="edge"/>
          <c:x val="4.9280702218489285E-2"/>
          <c:y val="0.90510243961654802"/>
          <c:w val="0.89093970827973668"/>
          <c:h val="4.7895026687816568E-2"/>
        </c:manualLayout>
      </c:layout>
      <c:overlay val="0"/>
      <c:spPr>
        <a:noFill/>
        <a:ln>
          <a:noFill/>
        </a:ln>
        <a:effectLst/>
      </c:spPr>
      <c:txPr>
        <a:bodyPr rot="0" spcFirstLastPara="1" vertOverflow="ellipsis" vert="horz" wrap="square" anchor="ctr" anchorCtr="1"/>
        <a:lstStyle/>
        <a:p>
          <a:pPr>
            <a:defRPr sz="13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499941694086899"/>
          <c:y val="0"/>
          <c:w val="0.83604535891542364"/>
          <c:h val="1"/>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3"/>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1-FEC3-4D64-9579-A69E7118F45F}"/>
              </c:ext>
            </c:extLst>
          </c:dPt>
          <c:dPt>
            <c:idx val="4"/>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3-FEC3-4D64-9579-A69E7118F45F}"/>
              </c:ext>
            </c:extLst>
          </c:dPt>
          <c:dPt>
            <c:idx val="5"/>
            <c:invertIfNegative val="0"/>
            <c:bubble3D val="0"/>
            <c:spPr>
              <a:solidFill>
                <a:srgbClr val="CE2029"/>
              </a:solidFill>
              <a:ln>
                <a:noFill/>
              </a:ln>
              <a:effectLst/>
            </c:spPr>
            <c:extLst>
              <c:ext xmlns:c16="http://schemas.microsoft.com/office/drawing/2014/chart" uri="{C3380CC4-5D6E-409C-BE32-E72D297353CC}">
                <c16:uniqueId val="{00000004-DA95-4105-A68E-8D4A2BDE11B5}"/>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Sheet1!$A$7:$A$12</c:f>
              <c:numCache>
                <c:formatCode>General</c:formatCode>
                <c:ptCount val="6"/>
                <c:pt idx="0">
                  <c:v>2011</c:v>
                </c:pt>
                <c:pt idx="1">
                  <c:v>2012</c:v>
                </c:pt>
                <c:pt idx="2">
                  <c:v>2014</c:v>
                </c:pt>
                <c:pt idx="3">
                  <c:v>2016</c:v>
                </c:pt>
                <c:pt idx="4">
                  <c:v>2017</c:v>
                </c:pt>
                <c:pt idx="5">
                  <c:v>2018</c:v>
                </c:pt>
              </c:numCache>
            </c:numRef>
          </c:cat>
          <c:val>
            <c:numRef>
              <c:f>Sheet1!$B$7:$B$12</c:f>
              <c:numCache>
                <c:formatCode>0%</c:formatCode>
                <c:ptCount val="6"/>
                <c:pt idx="0">
                  <c:v>0.73</c:v>
                </c:pt>
                <c:pt idx="1">
                  <c:v>0.76</c:v>
                </c:pt>
                <c:pt idx="2">
                  <c:v>0.81</c:v>
                </c:pt>
                <c:pt idx="3">
                  <c:v>0.88</c:v>
                </c:pt>
                <c:pt idx="4">
                  <c:v>0.91</c:v>
                </c:pt>
                <c:pt idx="5">
                  <c:v>0.92</c:v>
                </c:pt>
              </c:numCache>
            </c:numRef>
          </c:val>
          <c:extLst>
            <c:ext xmlns:c16="http://schemas.microsoft.com/office/drawing/2014/chart" uri="{C3380CC4-5D6E-409C-BE32-E72D297353CC}">
              <c16:uniqueId val="{00000000-DB7E-4817-9A9E-FF2DAEBE3BCE}"/>
            </c:ext>
          </c:extLst>
        </c:ser>
        <c:dLbls>
          <c:dLblPos val="outEnd"/>
          <c:showLegendKey val="0"/>
          <c:showVal val="1"/>
          <c:showCatName val="0"/>
          <c:showSerName val="0"/>
          <c:showPercent val="0"/>
          <c:showBubbleSize val="0"/>
        </c:dLbls>
        <c:gapWidth val="99"/>
        <c:axId val="429857392"/>
        <c:axId val="434962152"/>
      </c:barChart>
      <c:catAx>
        <c:axId val="4298573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4962152"/>
        <c:crosses val="autoZero"/>
        <c:auto val="1"/>
        <c:lblAlgn val="ctr"/>
        <c:lblOffset val="100"/>
        <c:noMultiLvlLbl val="0"/>
      </c:catAx>
      <c:valAx>
        <c:axId val="434962152"/>
        <c:scaling>
          <c:orientation val="minMax"/>
        </c:scaling>
        <c:delete val="1"/>
        <c:axPos val="b"/>
        <c:numFmt formatCode="0%" sourceLinked="1"/>
        <c:majorTickMark val="none"/>
        <c:minorTickMark val="none"/>
        <c:tickLblPos val="nextTo"/>
        <c:crossAx val="42985739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en-CA" sz="1800" dirty="0">
                <a:effectLst/>
              </a:rPr>
              <a:t>Honour Veterans/Veterans have earned respect</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7.3469289173643218E-2"/>
          <c:w val="0.83604535891542364"/>
          <c:h val="0.92653071082635674"/>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0.39</c:v>
                </c:pt>
                <c:pt idx="1">
                  <c:v>0.41</c:v>
                </c:pt>
                <c:pt idx="2">
                  <c:v>0.48</c:v>
                </c:pt>
                <c:pt idx="3">
                  <c:v>0.46</c:v>
                </c:pt>
                <c:pt idx="4">
                  <c:v>0.48</c:v>
                </c:pt>
                <c:pt idx="5">
                  <c:v>0.48</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429857392"/>
        <c:axId val="434962152"/>
      </c:barChart>
      <c:catAx>
        <c:axId val="4298573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4962152"/>
        <c:crosses val="autoZero"/>
        <c:auto val="1"/>
        <c:lblAlgn val="ctr"/>
        <c:lblOffset val="100"/>
        <c:noMultiLvlLbl val="0"/>
      </c:catAx>
      <c:valAx>
        <c:axId val="434962152"/>
        <c:scaling>
          <c:orientation val="minMax"/>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42985739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en-CA" sz="1800" dirty="0">
                <a:effectLst/>
              </a:rPr>
              <a:t>Focus on personal connections</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6.2795216771163079E-2"/>
          <c:w val="0.83604535891542364"/>
          <c:h val="0.93720478322883694"/>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0.4</c:v>
                </c:pt>
                <c:pt idx="1">
                  <c:v>0.34</c:v>
                </c:pt>
                <c:pt idx="2">
                  <c:v>0.33</c:v>
                </c:pt>
                <c:pt idx="3">
                  <c:v>0.32</c:v>
                </c:pt>
                <c:pt idx="4">
                  <c:v>0.4</c:v>
                </c:pt>
                <c:pt idx="5">
                  <c:v>0.33</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429857392"/>
        <c:axId val="434962152"/>
      </c:barChart>
      <c:catAx>
        <c:axId val="4298573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4962152"/>
        <c:crosses val="autoZero"/>
        <c:auto val="1"/>
        <c:lblAlgn val="ctr"/>
        <c:lblOffset val="100"/>
        <c:noMultiLvlLbl val="0"/>
      </c:catAx>
      <c:valAx>
        <c:axId val="434962152"/>
        <c:scaling>
          <c:orientation val="minMax"/>
          <c:max val="0.60000000000000009"/>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42985739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en-CA" sz="1800" dirty="0">
                <a:effectLst/>
              </a:rPr>
              <a:t>Focus on history/remembrance</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4.9014035233217665E-2"/>
          <c:w val="0.83604535891542364"/>
          <c:h val="0.95098596476678221"/>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0.17</c:v>
                </c:pt>
                <c:pt idx="1">
                  <c:v>0.17</c:v>
                </c:pt>
                <c:pt idx="2">
                  <c:v>0.15</c:v>
                </c:pt>
                <c:pt idx="3">
                  <c:v>0.18</c:v>
                </c:pt>
                <c:pt idx="4">
                  <c:v>0.16</c:v>
                </c:pt>
                <c:pt idx="5">
                  <c:v>0.16</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429857392"/>
        <c:axId val="434962152"/>
      </c:barChart>
      <c:catAx>
        <c:axId val="4298573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4962152"/>
        <c:crosses val="autoZero"/>
        <c:auto val="1"/>
        <c:lblAlgn val="ctr"/>
        <c:lblOffset val="100"/>
        <c:noMultiLvlLbl val="0"/>
      </c:catAx>
      <c:valAx>
        <c:axId val="434962152"/>
        <c:scaling>
          <c:orientation val="minMax"/>
          <c:max val="0.5"/>
          <c:min val="0"/>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42985739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r>
              <a:rPr lang="en-CA" sz="1800" dirty="0">
                <a:effectLst/>
              </a:rPr>
              <a:t>Believe in it/it’s important</a:t>
            </a:r>
            <a:endParaRPr lang="en-CA" dirty="0">
              <a:effectLst/>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Franklin Gothic Book" panose="020B0503020102020204" pitchFamily="34" charset="0"/>
              <a:ea typeface="+mn-ea"/>
              <a:cs typeface="+mn-cs"/>
            </a:defRPr>
          </a:pPr>
          <a:endParaRPr lang="en-US"/>
        </a:p>
      </c:txPr>
    </c:title>
    <c:autoTitleDeleted val="0"/>
    <c:plotArea>
      <c:layout>
        <c:manualLayout>
          <c:layoutTarget val="inner"/>
          <c:xMode val="edge"/>
          <c:yMode val="edge"/>
          <c:x val="0.15499941694086899"/>
          <c:y val="5.6083044563863461E-2"/>
          <c:w val="0.83604535891542364"/>
          <c:h val="0.94391695543613652"/>
        </c:manualLayout>
      </c:layout>
      <c:barChart>
        <c:barDir val="bar"/>
        <c:grouping val="clustered"/>
        <c:varyColors val="0"/>
        <c:ser>
          <c:idx val="0"/>
          <c:order val="0"/>
          <c:tx>
            <c:strRef>
              <c:f>Sheet1!$B$1</c:f>
              <c:strCache>
                <c:ptCount val="1"/>
                <c:pt idx="0">
                  <c:v>Series 1</c:v>
                </c:pt>
              </c:strCache>
            </c:strRef>
          </c:tx>
          <c:spPr>
            <a:solidFill>
              <a:schemeClr val="tx1">
                <a:lumMod val="50000"/>
                <a:lumOff val="50000"/>
              </a:schemeClr>
            </a:solidFill>
            <a:ln>
              <a:noFill/>
            </a:ln>
            <a:effectLst/>
          </c:spPr>
          <c:invertIfNegative val="0"/>
          <c:dPt>
            <c:idx val="5"/>
            <c:invertIfNegative val="0"/>
            <c:bubble3D val="0"/>
            <c:spPr>
              <a:solidFill>
                <a:srgbClr val="CE2029"/>
              </a:solidFill>
              <a:ln>
                <a:noFill/>
              </a:ln>
              <a:effectLst/>
            </c:spPr>
            <c:extLst>
              <c:ext xmlns:c16="http://schemas.microsoft.com/office/drawing/2014/chart" uri="{C3380CC4-5D6E-409C-BE32-E72D297353CC}">
                <c16:uniqueId val="{00000005-47AA-40E5-8C91-05907629E3A5}"/>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2011</c:v>
                </c:pt>
                <c:pt idx="1">
                  <c:v>2012</c:v>
                </c:pt>
                <c:pt idx="2">
                  <c:v>2014</c:v>
                </c:pt>
                <c:pt idx="3">
                  <c:v>2016</c:v>
                </c:pt>
                <c:pt idx="4">
                  <c:v>2017</c:v>
                </c:pt>
                <c:pt idx="5">
                  <c:v>2018</c:v>
                </c:pt>
              </c:numCache>
            </c:numRef>
          </c:cat>
          <c:val>
            <c:numRef>
              <c:f>Sheet1!$B$2:$B$7</c:f>
              <c:numCache>
                <c:formatCode>0%</c:formatCode>
                <c:ptCount val="6"/>
                <c:pt idx="0">
                  <c:v>0.12</c:v>
                </c:pt>
                <c:pt idx="1">
                  <c:v>0.12</c:v>
                </c:pt>
                <c:pt idx="2">
                  <c:v>0.13</c:v>
                </c:pt>
                <c:pt idx="3">
                  <c:v>0.11</c:v>
                </c:pt>
                <c:pt idx="4">
                  <c:v>0.1</c:v>
                </c:pt>
                <c:pt idx="5">
                  <c:v>0.13</c:v>
                </c:pt>
              </c:numCache>
            </c:numRef>
          </c:val>
          <c:extLst>
            <c:ext xmlns:c16="http://schemas.microsoft.com/office/drawing/2014/chart" uri="{C3380CC4-5D6E-409C-BE32-E72D297353CC}">
              <c16:uniqueId val="{00000006-47AA-40E5-8C91-05907629E3A5}"/>
            </c:ext>
          </c:extLst>
        </c:ser>
        <c:dLbls>
          <c:dLblPos val="outEnd"/>
          <c:showLegendKey val="0"/>
          <c:showVal val="1"/>
          <c:showCatName val="0"/>
          <c:showSerName val="0"/>
          <c:showPercent val="0"/>
          <c:showBubbleSize val="0"/>
        </c:dLbls>
        <c:gapWidth val="99"/>
        <c:axId val="429857392"/>
        <c:axId val="434962152"/>
      </c:barChart>
      <c:catAx>
        <c:axId val="4298573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Book" panose="020B0503020102020204" pitchFamily="34" charset="0"/>
                <a:ea typeface="+mn-ea"/>
                <a:cs typeface="Arial" panose="020B0604020202020204" pitchFamily="34" charset="0"/>
              </a:defRPr>
            </a:pPr>
            <a:endParaRPr lang="en-US"/>
          </a:p>
        </c:txPr>
        <c:crossAx val="434962152"/>
        <c:crosses val="autoZero"/>
        <c:auto val="1"/>
        <c:lblAlgn val="ctr"/>
        <c:lblOffset val="100"/>
        <c:noMultiLvlLbl val="0"/>
      </c:catAx>
      <c:valAx>
        <c:axId val="434962152"/>
        <c:scaling>
          <c:orientation val="minMax"/>
          <c:max val="0.5"/>
          <c:min val="0"/>
        </c:scaling>
        <c:delete val="0"/>
        <c:axPos val="b"/>
        <c:numFmt formatCode="0%" sourceLinked="1"/>
        <c:majorTickMark val="none"/>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Book" panose="020B0503020102020204" pitchFamily="34" charset="0"/>
                <a:ea typeface="+mn-ea"/>
                <a:cs typeface="+mn-cs"/>
              </a:defRPr>
            </a:pPr>
            <a:endParaRPr lang="en-US"/>
          </a:p>
        </c:txPr>
        <c:crossAx val="42985739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latin typeface="Franklin Gothic Book" panose="020B05030201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0.54561</cdr:x>
      <cdr:y>0.79516</cdr:y>
    </cdr:from>
    <cdr:to>
      <cdr:x>0.95327</cdr:x>
      <cdr:y>0.97594</cdr:y>
    </cdr:to>
    <cdr:sp macro="" textlink="">
      <cdr:nvSpPr>
        <cdr:cNvPr id="3" name="Rectangle 2"/>
        <cdr:cNvSpPr/>
      </cdr:nvSpPr>
      <cdr:spPr>
        <a:xfrm xmlns:a="http://schemas.openxmlformats.org/drawingml/2006/main">
          <a:off x="6652097" y="4196554"/>
          <a:ext cx="4970191" cy="954093"/>
        </a:xfrm>
        <a:prstGeom xmlns:a="http://schemas.openxmlformats.org/drawingml/2006/main" prst="rect">
          <a:avLst/>
        </a:prstGeom>
      </cdr:spPr>
      <cdr:txBody>
        <a:bodyPr xmlns:a="http://schemas.openxmlformats.org/drawingml/2006/main" wrap="square">
          <a:spAutoFit/>
        </a:bodyPr>
        <a:lstStyle xmlns:a="http://schemas.openxmlformats.org/drawingml/2006/main">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lvl="0" algn="ctr"/>
          <a:r>
            <a:rPr lang="en-CA" sz="1400" dirty="0">
              <a:latin typeface="Franklin Gothic Book" panose="020B0503020102020204" pitchFamily="34" charset="0"/>
              <a:cs typeface="Arial" panose="020B0604020202020204" pitchFamily="34" charset="0"/>
            </a:rPr>
            <a:t>I am satisfied with how Veterans Affairs Canada recognizes and honours Canadian Veterans and those who died in service through the presentation and care of memorials, cemeteries and grave markers.  </a:t>
          </a:r>
        </a:p>
      </cdr:txBody>
    </cdr:sp>
  </cdr:relSizeAnchor>
  <cdr:relSizeAnchor xmlns:cdr="http://schemas.openxmlformats.org/drawingml/2006/chartDrawing">
    <cdr:from>
      <cdr:x>0.05775</cdr:x>
      <cdr:y>0.79589</cdr:y>
    </cdr:from>
    <cdr:to>
      <cdr:x>0.4619</cdr:x>
      <cdr:y>0.97667</cdr:y>
    </cdr:to>
    <cdr:sp macro="" textlink="">
      <cdr:nvSpPr>
        <cdr:cNvPr id="2" name="Rectangle 1"/>
        <cdr:cNvSpPr/>
      </cdr:nvSpPr>
      <cdr:spPr>
        <a:xfrm xmlns:a="http://schemas.openxmlformats.org/drawingml/2006/main">
          <a:off x="704088" y="4200426"/>
          <a:ext cx="4927397" cy="954107"/>
        </a:xfrm>
        <a:prstGeom xmlns:a="http://schemas.openxmlformats.org/drawingml/2006/main" prst="rect">
          <a:avLst/>
        </a:prstGeom>
      </cdr:spPr>
      <cdr:txBody>
        <a:bodyPr xmlns:a="http://schemas.openxmlformats.org/drawingml/2006/main" wrap="square">
          <a:spAutoFit/>
        </a:bodyPr>
        <a:lstStyle xmlns:a="http://schemas.openxmlformats.org/drawingml/2006/main">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lvl="0" algn="ctr"/>
          <a:r>
            <a:rPr lang="en-CA" sz="1400" dirty="0">
              <a:latin typeface="Franklin Gothic Book" panose="020B0503020102020204" pitchFamily="34" charset="0"/>
              <a:cs typeface="Arial" panose="020B0604020202020204" pitchFamily="34" charset="0"/>
            </a:rPr>
            <a:t>It is important that Veterans Affairs Canada recognize and honour Canadian Veterans and those who died in service through the presentation and care of memorials, cemeteries and grave markers. </a:t>
          </a:r>
        </a:p>
      </cdr:txBody>
    </cdr:sp>
  </cdr:relSizeAnchor>
</c:userShapes>
</file>

<file path=ppt/drawings/drawing2.xml><?xml version="1.0" encoding="utf-8"?>
<c:userShapes xmlns:c="http://schemas.openxmlformats.org/drawingml/2006/chart">
  <cdr:relSizeAnchor xmlns:cdr="http://schemas.openxmlformats.org/drawingml/2006/chartDrawing">
    <cdr:from>
      <cdr:x>0.51736</cdr:x>
      <cdr:y>0.77954</cdr:y>
    </cdr:from>
    <cdr:to>
      <cdr:x>0.98615</cdr:x>
      <cdr:y>0.9238</cdr:y>
    </cdr:to>
    <cdr:sp macro="" textlink="">
      <cdr:nvSpPr>
        <cdr:cNvPr id="3" name="Rectangle 2"/>
        <cdr:cNvSpPr/>
      </cdr:nvSpPr>
      <cdr:spPr>
        <a:xfrm xmlns:a="http://schemas.openxmlformats.org/drawingml/2006/main">
          <a:off x="6307700" y="4490412"/>
          <a:ext cx="5715488" cy="830984"/>
        </a:xfrm>
        <a:prstGeom xmlns:a="http://schemas.openxmlformats.org/drawingml/2006/main" prst="rect">
          <a:avLst/>
        </a:prstGeom>
      </cdr:spPr>
      <cdr:txBody>
        <a:bodyPr xmlns:a="http://schemas.openxmlformats.org/drawingml/2006/main" wrap="square">
          <a:spAutoFit/>
        </a:bodyPr>
        <a:lstStyle xmlns:a="http://schemas.openxmlformats.org/drawingml/2006/main">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lvl="0" algn="ctr"/>
          <a:r>
            <a:rPr lang="en-CA" sz="1600" dirty="0">
              <a:latin typeface="Arial" panose="020B0604020202020204" pitchFamily="34" charset="0"/>
              <a:cs typeface="Arial" panose="020B0604020202020204" pitchFamily="34" charset="0"/>
            </a:rPr>
            <a:t>I am satisfied with how Veterans Affairs Canada recognizes and honours deceased Canadian Veterans through the provision of funeral and burial assistance.  </a:t>
          </a:r>
        </a:p>
      </cdr:txBody>
    </cdr:sp>
  </cdr:relSizeAnchor>
  <cdr:relSizeAnchor xmlns:cdr="http://schemas.openxmlformats.org/drawingml/2006/chartDrawing">
    <cdr:from>
      <cdr:x>0.04727</cdr:x>
      <cdr:y>0.77843</cdr:y>
    </cdr:from>
    <cdr:to>
      <cdr:x>0.46994</cdr:x>
      <cdr:y>0.92269</cdr:y>
    </cdr:to>
    <cdr:sp macro="" textlink="">
      <cdr:nvSpPr>
        <cdr:cNvPr id="2" name="Rectangle 1"/>
        <cdr:cNvSpPr/>
      </cdr:nvSpPr>
      <cdr:spPr>
        <a:xfrm xmlns:a="http://schemas.openxmlformats.org/drawingml/2006/main">
          <a:off x="576325" y="4484005"/>
          <a:ext cx="5153192" cy="830984"/>
        </a:xfrm>
        <a:prstGeom xmlns:a="http://schemas.openxmlformats.org/drawingml/2006/main" prst="rect">
          <a:avLst/>
        </a:prstGeom>
      </cdr:spPr>
      <cdr:txBody>
        <a:bodyPr xmlns:a="http://schemas.openxmlformats.org/drawingml/2006/main" wrap="square">
          <a:spAutoFit/>
        </a:bodyPr>
        <a:lstStyle xmlns:a="http://schemas.openxmlformats.org/drawingml/2006/main">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lvl="0" algn="ctr"/>
          <a:r>
            <a:rPr lang="en-CA" sz="1600" dirty="0">
              <a:latin typeface="Arial" panose="020B0604020202020204" pitchFamily="34" charset="0"/>
              <a:cs typeface="Arial" panose="020B0604020202020204" pitchFamily="34" charset="0"/>
            </a:rPr>
            <a:t>It is important that Veterans Affairs Canada recognize and honour deceased Canadian Veterans by providing funeral and burial assistance.</a:t>
          </a:r>
        </a:p>
      </cdr:txBody>
    </cdr:sp>
  </cdr:relSizeAnchor>
</c:userShapes>
</file>

<file path=ppt/drawings/drawing3.xml><?xml version="1.0" encoding="utf-8"?>
<c:userShapes xmlns:c="http://schemas.openxmlformats.org/drawingml/2006/chart">
  <cdr:relSizeAnchor xmlns:cdr="http://schemas.openxmlformats.org/drawingml/2006/chartDrawing">
    <cdr:from>
      <cdr:x>1.60895E-7</cdr:x>
      <cdr:y>0.24563</cdr:y>
    </cdr:from>
    <cdr:to>
      <cdr:x>0.42502</cdr:x>
      <cdr:y>0.78477</cdr:y>
    </cdr:to>
    <cdr:grpSp>
      <cdr:nvGrpSpPr>
        <cdr:cNvPr id="4" name="Group 3">
          <a:extLst xmlns:a="http://schemas.openxmlformats.org/drawingml/2006/main">
            <a:ext uri="{FF2B5EF4-FFF2-40B4-BE49-F238E27FC236}">
              <a16:creationId xmlns:a16="http://schemas.microsoft.com/office/drawing/2014/main" id="{862599DE-B72C-4E63-8DE2-2739ACAAD1A7}"/>
            </a:ext>
          </a:extLst>
        </cdr:cNvPr>
        <cdr:cNvGrpSpPr/>
      </cdr:nvGrpSpPr>
      <cdr:grpSpPr>
        <a:xfrm xmlns:a="http://schemas.openxmlformats.org/drawingml/2006/main">
          <a:off x="1" y="1398146"/>
          <a:ext cx="2641600" cy="3068830"/>
          <a:chOff x="1" y="1398138"/>
          <a:chExt cx="2641601" cy="3068838"/>
        </a:xfrm>
      </cdr:grpSpPr>
      <cdr:sp macro="" textlink="">
        <cdr:nvSpPr>
          <cdr:cNvPr id="3" name="TextBox 1">
            <a:extLst xmlns:a="http://schemas.openxmlformats.org/drawingml/2006/main">
              <a:ext uri="{FF2B5EF4-FFF2-40B4-BE49-F238E27FC236}">
                <a16:creationId xmlns:a16="http://schemas.microsoft.com/office/drawing/2014/main" id="{B2D2B091-909F-4980-825B-E3BF575DADE7}"/>
              </a:ext>
            </a:extLst>
          </cdr:cNvPr>
          <cdr:cNvSpPr txBox="1"/>
        </cdr:nvSpPr>
        <cdr:spPr>
          <a:xfrm xmlns:a="http://schemas.openxmlformats.org/drawingml/2006/main">
            <a:off x="1" y="3728312"/>
            <a:ext cx="2641601" cy="73866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CA" sz="1600" dirty="0">
                <a:latin typeface="Franklin Gothic Book" panose="020B0503020102020204" pitchFamily="34" charset="0"/>
              </a:rPr>
              <a:t>100</a:t>
            </a:r>
            <a:r>
              <a:rPr lang="en-CA" sz="1600" baseline="30000" dirty="0">
                <a:latin typeface="Franklin Gothic Book" panose="020B0503020102020204" pitchFamily="34" charset="0"/>
              </a:rPr>
              <a:t>th</a:t>
            </a:r>
            <a:r>
              <a:rPr lang="en-CA" sz="1600" dirty="0">
                <a:latin typeface="Franklin Gothic Book" panose="020B0503020102020204" pitchFamily="34" charset="0"/>
              </a:rPr>
              <a:t> anniversary of First World War</a:t>
            </a:r>
          </a:p>
        </cdr:txBody>
      </cdr:sp>
      <cdr:sp macro="" textlink="">
        <cdr:nvSpPr>
          <cdr:cNvPr id="2" name="TextBox 1">
            <a:extLst xmlns:a="http://schemas.openxmlformats.org/drawingml/2006/main">
              <a:ext uri="{FF2B5EF4-FFF2-40B4-BE49-F238E27FC236}">
                <a16:creationId xmlns:a16="http://schemas.microsoft.com/office/drawing/2014/main" id="{AAE91B6E-0B8C-4B88-AE87-F6101DC9A51C}"/>
              </a:ext>
            </a:extLst>
          </cdr:cNvPr>
          <cdr:cNvSpPr txBox="1"/>
        </cdr:nvSpPr>
        <cdr:spPr>
          <a:xfrm xmlns:a="http://schemas.openxmlformats.org/drawingml/2006/main">
            <a:off x="1" y="1398138"/>
            <a:ext cx="2641601" cy="73866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CA" sz="1600" dirty="0">
                <a:latin typeface="Franklin Gothic Book" panose="020B0503020102020204" pitchFamily="34" charset="0"/>
              </a:rPr>
              <a:t>75</a:t>
            </a:r>
            <a:r>
              <a:rPr lang="en-CA" sz="1600" baseline="30000" dirty="0">
                <a:latin typeface="Franklin Gothic Book" panose="020B0503020102020204" pitchFamily="34" charset="0"/>
              </a:rPr>
              <a:t>th</a:t>
            </a:r>
            <a:r>
              <a:rPr lang="en-CA" sz="1600" dirty="0">
                <a:latin typeface="Franklin Gothic Book" panose="020B0503020102020204" pitchFamily="34" charset="0"/>
              </a:rPr>
              <a:t> anniversary of Second World War</a:t>
            </a:r>
          </a:p>
        </cdr:txBody>
      </cdr:sp>
    </cdr:grp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B98FA07-936F-46DB-B8E8-C70F23FFD5B9}"/>
              </a:ext>
            </a:extLst>
          </p:cNvPr>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a:extLst>
              <a:ext uri="{FF2B5EF4-FFF2-40B4-BE49-F238E27FC236}">
                <a16:creationId xmlns:a16="http://schemas.microsoft.com/office/drawing/2014/main" id="{FB36A51D-4CAA-4124-AC2F-32F25B05DEF9}"/>
              </a:ext>
            </a:extLst>
          </p:cNvPr>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fld id="{7EC434A7-9121-48B3-94E9-CC0A707A1FE3}" type="datetimeFigureOut">
              <a:rPr lang="en-CA" smtClean="0"/>
              <a:t>2019-02-08</a:t>
            </a:fld>
            <a:endParaRPr lang="en-CA"/>
          </a:p>
        </p:txBody>
      </p:sp>
      <p:sp>
        <p:nvSpPr>
          <p:cNvPr id="4" name="Footer Placeholder 3">
            <a:extLst>
              <a:ext uri="{FF2B5EF4-FFF2-40B4-BE49-F238E27FC236}">
                <a16:creationId xmlns:a16="http://schemas.microsoft.com/office/drawing/2014/main" id="{8A9DD60D-478F-4CF6-82B0-AA433CED7F6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a:extLst>
              <a:ext uri="{FF2B5EF4-FFF2-40B4-BE49-F238E27FC236}">
                <a16:creationId xmlns:a16="http://schemas.microsoft.com/office/drawing/2014/main" id="{6E34586A-1D91-420C-97AC-33EBCCA5C5D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2C6D75C-AF99-4B27-9BA2-A67A03B374F5}" type="slidenum">
              <a:rPr lang="en-CA" smtClean="0"/>
              <a:t>‹#›</a:t>
            </a:fld>
            <a:endParaRPr lang="en-CA"/>
          </a:p>
        </p:txBody>
      </p:sp>
    </p:spTree>
    <p:extLst>
      <p:ext uri="{BB962C8B-B14F-4D97-AF65-F5344CB8AC3E}">
        <p14:creationId xmlns:p14="http://schemas.microsoft.com/office/powerpoint/2010/main" val="1811997388"/>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6-12-02T16:32:20.093"/>
    </inkml:context>
    <inkml:brush xml:id="br0">
      <inkml:brushProperty name="width" value="0.05" units="cm"/>
      <inkml:brushProperty name="height" value="0.05" units="cm"/>
      <inkml:brushProperty name="ignorePressure" value="1"/>
    </inkml:brush>
  </inkml:definitions>
  <inkml:trace contextRef="#ctx0" brushRef="#br0">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6-12-02T16:32:21.414"/>
    </inkml:context>
    <inkml:brush xml:id="br0">
      <inkml:brushProperty name="width" value="0.05" units="cm"/>
      <inkml:brushProperty name="height" value="0.05" units="cm"/>
      <inkml:brushProperty name="ignorePressure" value="1"/>
    </inkml:brush>
  </inkml:definitions>
  <inkml:trace contextRef="#ctx0" brushRef="#br0">0 1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6-12-02T16:32:21.834"/>
    </inkml:context>
    <inkml:brush xml:id="br0">
      <inkml:brushProperty name="width" value="0.05" units="cm"/>
      <inkml:brushProperty name="height" value="0.05" units="cm"/>
      <inkml:brushProperty name="ignorePressure" value="1"/>
    </inkml:brush>
  </inkml:definitions>
  <inkml:trace contextRef="#ctx0" brushRef="#br0">0 1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EA50C624-8676-4E4B-8C13-9EAC95EEAC4E}" type="datetimeFigureOut">
              <a:rPr lang="en-CA" smtClean="0"/>
              <a:t>2019-02-08</a:t>
            </a:fld>
            <a:endParaRPr lang="en-CA"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3E1F71-86C8-479F-A7CD-A6B0320A8FE2}" type="slidenum">
              <a:rPr lang="en-CA" smtClean="0"/>
              <a:t>‹#›</a:t>
            </a:fld>
            <a:endParaRPr lang="en-CA" dirty="0"/>
          </a:p>
        </p:txBody>
      </p:sp>
    </p:spTree>
    <p:extLst>
      <p:ext uri="{BB962C8B-B14F-4D97-AF65-F5344CB8AC3E}">
        <p14:creationId xmlns:p14="http://schemas.microsoft.com/office/powerpoint/2010/main" val="672341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a:t>
            </a:fld>
            <a:endParaRPr lang="en-CA" dirty="0"/>
          </a:p>
        </p:txBody>
      </p:sp>
    </p:spTree>
    <p:extLst>
      <p:ext uri="{BB962C8B-B14F-4D97-AF65-F5344CB8AC3E}">
        <p14:creationId xmlns:p14="http://schemas.microsoft.com/office/powerpoint/2010/main" val="34547173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13</a:t>
            </a:fld>
            <a:endParaRPr lang="en-CA" dirty="0"/>
          </a:p>
        </p:txBody>
      </p:sp>
    </p:spTree>
    <p:extLst>
      <p:ext uri="{BB962C8B-B14F-4D97-AF65-F5344CB8AC3E}">
        <p14:creationId xmlns:p14="http://schemas.microsoft.com/office/powerpoint/2010/main" val="3054712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14</a:t>
            </a:fld>
            <a:endParaRPr lang="en-CA" dirty="0"/>
          </a:p>
        </p:txBody>
      </p:sp>
    </p:spTree>
    <p:extLst>
      <p:ext uri="{BB962C8B-B14F-4D97-AF65-F5344CB8AC3E}">
        <p14:creationId xmlns:p14="http://schemas.microsoft.com/office/powerpoint/2010/main" val="4875112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15</a:t>
            </a:fld>
            <a:endParaRPr lang="en-CA" dirty="0"/>
          </a:p>
        </p:txBody>
      </p:sp>
    </p:spTree>
    <p:extLst>
      <p:ext uri="{BB962C8B-B14F-4D97-AF65-F5344CB8AC3E}">
        <p14:creationId xmlns:p14="http://schemas.microsoft.com/office/powerpoint/2010/main" val="19284973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16</a:t>
            </a:fld>
            <a:endParaRPr lang="en-CA" dirty="0"/>
          </a:p>
        </p:txBody>
      </p:sp>
    </p:spTree>
    <p:extLst>
      <p:ext uri="{BB962C8B-B14F-4D97-AF65-F5344CB8AC3E}">
        <p14:creationId xmlns:p14="http://schemas.microsoft.com/office/powerpoint/2010/main" val="11050018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18</a:t>
            </a:fld>
            <a:endParaRPr lang="en-CA" dirty="0"/>
          </a:p>
        </p:txBody>
      </p:sp>
    </p:spTree>
    <p:extLst>
      <p:ext uri="{BB962C8B-B14F-4D97-AF65-F5344CB8AC3E}">
        <p14:creationId xmlns:p14="http://schemas.microsoft.com/office/powerpoint/2010/main" val="40325005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19</a:t>
            </a:fld>
            <a:endParaRPr lang="en-CA" dirty="0"/>
          </a:p>
        </p:txBody>
      </p:sp>
    </p:spTree>
    <p:extLst>
      <p:ext uri="{BB962C8B-B14F-4D97-AF65-F5344CB8AC3E}">
        <p14:creationId xmlns:p14="http://schemas.microsoft.com/office/powerpoint/2010/main" val="13980877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20</a:t>
            </a:fld>
            <a:endParaRPr lang="en-CA" dirty="0"/>
          </a:p>
        </p:txBody>
      </p:sp>
    </p:spTree>
    <p:extLst>
      <p:ext uri="{BB962C8B-B14F-4D97-AF65-F5344CB8AC3E}">
        <p14:creationId xmlns:p14="http://schemas.microsoft.com/office/powerpoint/2010/main" val="17421942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21</a:t>
            </a:fld>
            <a:endParaRPr lang="en-CA" dirty="0"/>
          </a:p>
        </p:txBody>
      </p:sp>
    </p:spTree>
    <p:extLst>
      <p:ext uri="{BB962C8B-B14F-4D97-AF65-F5344CB8AC3E}">
        <p14:creationId xmlns:p14="http://schemas.microsoft.com/office/powerpoint/2010/main" val="8512043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23</a:t>
            </a:fld>
            <a:endParaRPr lang="en-CA" dirty="0"/>
          </a:p>
        </p:txBody>
      </p:sp>
    </p:spTree>
    <p:extLst>
      <p:ext uri="{BB962C8B-B14F-4D97-AF65-F5344CB8AC3E}">
        <p14:creationId xmlns:p14="http://schemas.microsoft.com/office/powerpoint/2010/main" val="29868045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28</a:t>
            </a:fld>
            <a:endParaRPr lang="en-CA" dirty="0"/>
          </a:p>
        </p:txBody>
      </p:sp>
    </p:spTree>
    <p:extLst>
      <p:ext uri="{BB962C8B-B14F-4D97-AF65-F5344CB8AC3E}">
        <p14:creationId xmlns:p14="http://schemas.microsoft.com/office/powerpoint/2010/main" val="2308342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3</a:t>
            </a:fld>
            <a:endParaRPr lang="en-CA" dirty="0"/>
          </a:p>
        </p:txBody>
      </p:sp>
    </p:spTree>
    <p:extLst>
      <p:ext uri="{BB962C8B-B14F-4D97-AF65-F5344CB8AC3E}">
        <p14:creationId xmlns:p14="http://schemas.microsoft.com/office/powerpoint/2010/main" val="25974676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29</a:t>
            </a:fld>
            <a:endParaRPr lang="en-CA" dirty="0"/>
          </a:p>
        </p:txBody>
      </p:sp>
    </p:spTree>
    <p:extLst>
      <p:ext uri="{BB962C8B-B14F-4D97-AF65-F5344CB8AC3E}">
        <p14:creationId xmlns:p14="http://schemas.microsoft.com/office/powerpoint/2010/main" val="26838414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6</a:t>
            </a:fld>
            <a:endParaRPr lang="en-CA" dirty="0"/>
          </a:p>
        </p:txBody>
      </p:sp>
    </p:spTree>
    <p:extLst>
      <p:ext uri="{BB962C8B-B14F-4D97-AF65-F5344CB8AC3E}">
        <p14:creationId xmlns:p14="http://schemas.microsoft.com/office/powerpoint/2010/main" val="1180090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7</a:t>
            </a:fld>
            <a:endParaRPr lang="en-CA" dirty="0"/>
          </a:p>
        </p:txBody>
      </p:sp>
    </p:spTree>
    <p:extLst>
      <p:ext uri="{BB962C8B-B14F-4D97-AF65-F5344CB8AC3E}">
        <p14:creationId xmlns:p14="http://schemas.microsoft.com/office/powerpoint/2010/main" val="2931627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8</a:t>
            </a:fld>
            <a:endParaRPr lang="en-CA" dirty="0"/>
          </a:p>
        </p:txBody>
      </p:sp>
    </p:spTree>
    <p:extLst>
      <p:ext uri="{BB962C8B-B14F-4D97-AF65-F5344CB8AC3E}">
        <p14:creationId xmlns:p14="http://schemas.microsoft.com/office/powerpoint/2010/main" val="14536506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9</a:t>
            </a:fld>
            <a:endParaRPr lang="en-CA" dirty="0"/>
          </a:p>
        </p:txBody>
      </p:sp>
    </p:spTree>
    <p:extLst>
      <p:ext uri="{BB962C8B-B14F-4D97-AF65-F5344CB8AC3E}">
        <p14:creationId xmlns:p14="http://schemas.microsoft.com/office/powerpoint/2010/main" val="3620099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10</a:t>
            </a:fld>
            <a:endParaRPr lang="en-CA" dirty="0"/>
          </a:p>
        </p:txBody>
      </p:sp>
    </p:spTree>
    <p:extLst>
      <p:ext uri="{BB962C8B-B14F-4D97-AF65-F5344CB8AC3E}">
        <p14:creationId xmlns:p14="http://schemas.microsoft.com/office/powerpoint/2010/main" val="3063166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11</a:t>
            </a:fld>
            <a:endParaRPr lang="en-CA" dirty="0"/>
          </a:p>
        </p:txBody>
      </p:sp>
    </p:spTree>
    <p:extLst>
      <p:ext uri="{BB962C8B-B14F-4D97-AF65-F5344CB8AC3E}">
        <p14:creationId xmlns:p14="http://schemas.microsoft.com/office/powerpoint/2010/main" val="1663133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F03E1F71-86C8-479F-A7CD-A6B0320A8FE2}" type="slidenum">
              <a:rPr lang="en-CA" smtClean="0"/>
              <a:t>12</a:t>
            </a:fld>
            <a:endParaRPr lang="en-CA" dirty="0"/>
          </a:p>
        </p:txBody>
      </p:sp>
    </p:spTree>
    <p:extLst>
      <p:ext uri="{BB962C8B-B14F-4D97-AF65-F5344CB8AC3E}">
        <p14:creationId xmlns:p14="http://schemas.microsoft.com/office/powerpoint/2010/main" val="81349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24452864-C574-47B0-BC2E-A80AAF93148A}" type="datetimeFigureOut">
              <a:rPr lang="en-CA" smtClean="0"/>
              <a:t>2019-02-08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956856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24452864-C574-47B0-BC2E-A80AAF93148A}" type="datetimeFigureOut">
              <a:rPr lang="en-CA" smtClean="0"/>
              <a:t>2019-02-08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3067846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24452864-C574-47B0-BC2E-A80AAF93148A}" type="datetimeFigureOut">
              <a:rPr lang="en-CA" smtClean="0"/>
              <a:t>2019-02-08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3113357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24452864-C574-47B0-BC2E-A80AAF93148A}" type="datetimeFigureOut">
              <a:rPr lang="en-CA" smtClean="0"/>
              <a:t>2019-02-08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3593901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4452864-C574-47B0-BC2E-A80AAF93148A}" type="datetimeFigureOut">
              <a:rPr lang="en-CA" smtClean="0"/>
              <a:t>2019-02-08</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2248736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24452864-C574-47B0-BC2E-A80AAF93148A}" type="datetimeFigureOut">
              <a:rPr lang="en-CA" smtClean="0"/>
              <a:t>2019-02-08</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138770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24452864-C574-47B0-BC2E-A80AAF93148A}" type="datetimeFigureOut">
              <a:rPr lang="en-CA" smtClean="0"/>
              <a:t>2019-02-08</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183662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24452864-C574-47B0-BC2E-A80AAF93148A}" type="datetimeFigureOut">
              <a:rPr lang="en-CA" smtClean="0"/>
              <a:t>2019-02-08</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1624077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452864-C574-47B0-BC2E-A80AAF93148A}" type="datetimeFigureOut">
              <a:rPr lang="en-CA" smtClean="0"/>
              <a:t>2019-02-08</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2135572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452864-C574-47B0-BC2E-A80AAF93148A}" type="datetimeFigureOut">
              <a:rPr lang="en-CA" smtClean="0"/>
              <a:t>2019-02-08</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2137351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452864-C574-47B0-BC2E-A80AAF93148A}" type="datetimeFigureOut">
              <a:rPr lang="en-CA" smtClean="0"/>
              <a:t>2019-02-08</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50896167-B0AF-42F4-B507-99BAC46E1B4D}" type="slidenum">
              <a:rPr lang="en-CA" smtClean="0"/>
              <a:t>‹#›</a:t>
            </a:fld>
            <a:endParaRPr lang="en-CA" dirty="0"/>
          </a:p>
        </p:txBody>
      </p:sp>
    </p:spTree>
    <p:extLst>
      <p:ext uri="{BB962C8B-B14F-4D97-AF65-F5344CB8AC3E}">
        <p14:creationId xmlns:p14="http://schemas.microsoft.com/office/powerpoint/2010/main" val="4227274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452864-C574-47B0-BC2E-A80AAF93148A}" type="datetimeFigureOut">
              <a:rPr lang="en-CA" smtClean="0"/>
              <a:t>2019-02-08</a:t>
            </a:fld>
            <a:endParaRPr lang="en-CA"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896167-B0AF-42F4-B507-99BAC46E1B4D}" type="slidenum">
              <a:rPr lang="en-CA" smtClean="0"/>
              <a:t>‹#›</a:t>
            </a:fld>
            <a:endParaRPr lang="en-CA" dirty="0"/>
          </a:p>
        </p:txBody>
      </p:sp>
    </p:spTree>
    <p:extLst>
      <p:ext uri="{BB962C8B-B14F-4D97-AF65-F5344CB8AC3E}">
        <p14:creationId xmlns:p14="http://schemas.microsoft.com/office/powerpoint/2010/main" val="1168462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5.xml"/><Relationship Id="rId7" Type="http://schemas.openxmlformats.org/officeDocument/2006/relationships/customXml" Target="../ink/ink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customXml" Target="../ink/ink2.xml"/><Relationship Id="rId5" Type="http://schemas.openxmlformats.org/officeDocument/2006/relationships/image" Target="../media/image2.png"/><Relationship Id="rId4" Type="http://schemas.openxmlformats.org/officeDocument/2006/relationships/customXml" Target="../ink/ink1.xml"/></Relationships>
</file>

<file path=ppt/slides/_rels/slide16.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chart" Target="../charts/chart29.xml"/></Relationships>
</file>

<file path=ppt/slides/_rels/slide29.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chart" Target="../charts/chart31.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461"/>
            <a:ext cx="12192000" cy="768242"/>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Awareness of Veterans’ Week</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715338856"/>
              </p:ext>
            </p:extLst>
          </p:nvPr>
        </p:nvGraphicFramePr>
        <p:xfrm>
          <a:off x="-2496" y="666549"/>
          <a:ext cx="11997368" cy="5699082"/>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p:cNvSpPr txBox="1"/>
          <p:nvPr/>
        </p:nvSpPr>
        <p:spPr>
          <a:xfrm>
            <a:off x="0" y="6541514"/>
            <a:ext cx="12192000" cy="307777"/>
          </a:xfrm>
          <a:prstGeom prst="rect">
            <a:avLst/>
          </a:prstGeom>
          <a:noFill/>
          <a:ln w="3175">
            <a:noFill/>
          </a:ln>
        </p:spPr>
        <p:txBody>
          <a:bodyPr wrap="square" rtlCol="0">
            <a:spAutoFit/>
          </a:bodyPr>
          <a:lstStyle/>
          <a:p>
            <a:r>
              <a:rPr lang="en-CA" sz="1400" dirty="0">
                <a:latin typeface="Franklin Gothic Book" panose="020B0503020102020204" pitchFamily="34" charset="0"/>
              </a:rPr>
              <a:t>Q1: Have you ever heard of Veterans’ Week? </a:t>
            </a:r>
            <a:r>
              <a:rPr lang="en-US" sz="1400" dirty="0">
                <a:latin typeface="Franklin Gothic Book" panose="020B0503020102020204" pitchFamily="34" charset="0"/>
              </a:rPr>
              <a:t>Base: All respondents; 2018 n=1,000</a:t>
            </a:r>
          </a:p>
        </p:txBody>
      </p:sp>
    </p:spTree>
    <p:extLst>
      <p:ext uri="{BB962C8B-B14F-4D97-AF65-F5344CB8AC3E}">
        <p14:creationId xmlns:p14="http://schemas.microsoft.com/office/powerpoint/2010/main" val="16343315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Reasons for </a:t>
            </a:r>
            <a:r>
              <a:rPr lang="en-CA" sz="3600" b="1" u="sng" dirty="0">
                <a:latin typeface="Franklin Gothic Book" panose="020B0503020102020204" pitchFamily="34" charset="0"/>
              </a:rPr>
              <a:t>Not</a:t>
            </a:r>
            <a:r>
              <a:rPr lang="en-CA" sz="3600" b="1" dirty="0">
                <a:latin typeface="Franklin Gothic Book" panose="020B0503020102020204" pitchFamily="34" charset="0"/>
              </a:rPr>
              <a:t> Participating in Veterans’ Week [By Theme] </a:t>
            </a:r>
          </a:p>
        </p:txBody>
      </p:sp>
      <p:sp>
        <p:nvSpPr>
          <p:cNvPr id="5" name="TextBox 4"/>
          <p:cNvSpPr txBox="1"/>
          <p:nvPr/>
        </p:nvSpPr>
        <p:spPr>
          <a:xfrm>
            <a:off x="0" y="6331190"/>
            <a:ext cx="11038114" cy="523220"/>
          </a:xfrm>
          <a:prstGeom prst="rect">
            <a:avLst/>
          </a:prstGeom>
          <a:noFill/>
          <a:ln w="3175">
            <a:noFill/>
          </a:ln>
        </p:spPr>
        <p:txBody>
          <a:bodyPr wrap="square" rtlCol="0">
            <a:spAutoFit/>
          </a:bodyPr>
          <a:lstStyle/>
          <a:p>
            <a:r>
              <a:rPr lang="en-CA" sz="1400" dirty="0">
                <a:latin typeface="Franklin Gothic Book" panose="020B0503020102020204" pitchFamily="34" charset="0"/>
              </a:rPr>
              <a:t>Q3C. And why didn't you or members of your immediate family participate in Veterans' Week? </a:t>
            </a:r>
            <a:r>
              <a:rPr lang="en-US" sz="1400" dirty="0">
                <a:latin typeface="Franklin Gothic Book" panose="020B0503020102020204" pitchFamily="34" charset="0"/>
              </a:rPr>
              <a:t>Base: Those who did not participate; 2018 n=517. </a:t>
            </a:r>
            <a:r>
              <a:rPr lang="en-CA" sz="1400" dirty="0">
                <a:latin typeface="Franklin Gothic Book" panose="020B0503020102020204" pitchFamily="34" charset="0"/>
              </a:rPr>
              <a:t>(Up to 2 responses accepted)</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nvPr>
        </p:nvGraphicFramePr>
        <p:xfrm>
          <a:off x="423332" y="687573"/>
          <a:ext cx="11345333" cy="55136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55275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Reasons for </a:t>
            </a:r>
            <a:r>
              <a:rPr lang="en-CA" sz="3600" b="1" u="sng" dirty="0">
                <a:latin typeface="Franklin Gothic Book" panose="020B0503020102020204" pitchFamily="34" charset="0"/>
              </a:rPr>
              <a:t>Not</a:t>
            </a:r>
            <a:r>
              <a:rPr lang="en-CA" sz="3600" b="1" dirty="0">
                <a:latin typeface="Franklin Gothic Book" panose="020B0503020102020204" pitchFamily="34" charset="0"/>
              </a:rPr>
              <a:t> Participating in Veterans’ Week [By Theme] </a:t>
            </a:r>
          </a:p>
        </p:txBody>
      </p:sp>
      <p:sp>
        <p:nvSpPr>
          <p:cNvPr id="5" name="TextBox 4"/>
          <p:cNvSpPr txBox="1"/>
          <p:nvPr/>
        </p:nvSpPr>
        <p:spPr>
          <a:xfrm>
            <a:off x="0" y="6331190"/>
            <a:ext cx="11038114" cy="523220"/>
          </a:xfrm>
          <a:prstGeom prst="rect">
            <a:avLst/>
          </a:prstGeom>
          <a:noFill/>
          <a:ln w="3175">
            <a:noFill/>
          </a:ln>
        </p:spPr>
        <p:txBody>
          <a:bodyPr wrap="square" rtlCol="0">
            <a:spAutoFit/>
          </a:bodyPr>
          <a:lstStyle/>
          <a:p>
            <a:r>
              <a:rPr lang="en-CA" sz="1400" dirty="0">
                <a:latin typeface="Franklin Gothic Book" panose="020B0503020102020204" pitchFamily="34" charset="0"/>
              </a:rPr>
              <a:t>Q3C. And why didn't you or members of your immediate family participate in Veterans' Week? </a:t>
            </a:r>
            <a:r>
              <a:rPr lang="en-US" sz="1400" dirty="0">
                <a:latin typeface="Franklin Gothic Book" panose="020B0503020102020204" pitchFamily="34" charset="0"/>
              </a:rPr>
              <a:t>Base: Those who did not participate; 2018 n=517. </a:t>
            </a:r>
            <a:r>
              <a:rPr lang="en-CA" sz="1400" dirty="0">
                <a:latin typeface="Franklin Gothic Book" panose="020B0503020102020204" pitchFamily="34" charset="0"/>
              </a:rPr>
              <a:t>(Up to 2 responses accepted)</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nvPr>
        </p:nvGraphicFramePr>
        <p:xfrm>
          <a:off x="423332" y="687572"/>
          <a:ext cx="11345333" cy="55136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49876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Reasons for </a:t>
            </a:r>
            <a:r>
              <a:rPr lang="en-CA" sz="3600" b="1" u="sng" dirty="0">
                <a:latin typeface="Franklin Gothic Book" panose="020B0503020102020204" pitchFamily="34" charset="0"/>
              </a:rPr>
              <a:t>Not</a:t>
            </a:r>
            <a:r>
              <a:rPr lang="en-CA" sz="3600" b="1" dirty="0">
                <a:latin typeface="Franklin Gothic Book" panose="020B0503020102020204" pitchFamily="34" charset="0"/>
              </a:rPr>
              <a:t> Participating in Veterans’ Week [By Theme] </a:t>
            </a:r>
          </a:p>
        </p:txBody>
      </p:sp>
      <p:sp>
        <p:nvSpPr>
          <p:cNvPr id="5" name="TextBox 4"/>
          <p:cNvSpPr txBox="1"/>
          <p:nvPr/>
        </p:nvSpPr>
        <p:spPr>
          <a:xfrm>
            <a:off x="0" y="6331190"/>
            <a:ext cx="11038114" cy="523220"/>
          </a:xfrm>
          <a:prstGeom prst="rect">
            <a:avLst/>
          </a:prstGeom>
          <a:noFill/>
          <a:ln w="3175">
            <a:noFill/>
          </a:ln>
        </p:spPr>
        <p:txBody>
          <a:bodyPr wrap="square" rtlCol="0">
            <a:spAutoFit/>
          </a:bodyPr>
          <a:lstStyle/>
          <a:p>
            <a:r>
              <a:rPr lang="en-CA" sz="1400" dirty="0">
                <a:latin typeface="Franklin Gothic Book" panose="020B0503020102020204" pitchFamily="34" charset="0"/>
              </a:rPr>
              <a:t>Q3C. And why didn't you or members of your immediate family participate in Veterans' Week? </a:t>
            </a:r>
            <a:r>
              <a:rPr lang="en-US" sz="1400" dirty="0">
                <a:latin typeface="Franklin Gothic Book" panose="020B0503020102020204" pitchFamily="34" charset="0"/>
              </a:rPr>
              <a:t>Base: Those who did not participate; 2018 n=517. </a:t>
            </a:r>
            <a:r>
              <a:rPr lang="en-CA" sz="1400" dirty="0">
                <a:latin typeface="Franklin Gothic Book" panose="020B0503020102020204" pitchFamily="34" charset="0"/>
              </a:rPr>
              <a:t>(Up to 2 responses accepted)</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nvPr>
        </p:nvGraphicFramePr>
        <p:xfrm>
          <a:off x="423332" y="687573"/>
          <a:ext cx="11345333" cy="55136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21735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Reasons for </a:t>
            </a:r>
            <a:r>
              <a:rPr lang="en-CA" sz="3600" b="1" u="sng" dirty="0">
                <a:latin typeface="Franklin Gothic Book" panose="020B0503020102020204" pitchFamily="34" charset="0"/>
              </a:rPr>
              <a:t>Not</a:t>
            </a:r>
            <a:r>
              <a:rPr lang="en-CA" sz="3600" b="1" dirty="0">
                <a:latin typeface="Franklin Gothic Book" panose="020B0503020102020204" pitchFamily="34" charset="0"/>
              </a:rPr>
              <a:t> Participating in Veterans’ Week [By Theme] </a:t>
            </a:r>
          </a:p>
        </p:txBody>
      </p:sp>
      <p:sp>
        <p:nvSpPr>
          <p:cNvPr id="5" name="TextBox 4"/>
          <p:cNvSpPr txBox="1"/>
          <p:nvPr/>
        </p:nvSpPr>
        <p:spPr>
          <a:xfrm>
            <a:off x="0" y="6331190"/>
            <a:ext cx="11038114" cy="523220"/>
          </a:xfrm>
          <a:prstGeom prst="rect">
            <a:avLst/>
          </a:prstGeom>
          <a:noFill/>
          <a:ln w="3175">
            <a:noFill/>
          </a:ln>
        </p:spPr>
        <p:txBody>
          <a:bodyPr wrap="square" rtlCol="0">
            <a:spAutoFit/>
          </a:bodyPr>
          <a:lstStyle/>
          <a:p>
            <a:r>
              <a:rPr lang="en-CA" sz="1400" dirty="0">
                <a:latin typeface="Franklin Gothic Book" panose="020B0503020102020204" pitchFamily="34" charset="0"/>
              </a:rPr>
              <a:t>Q3C. And why didn't you or members of your immediate family participate in Veterans' Week? </a:t>
            </a:r>
            <a:r>
              <a:rPr lang="en-US" sz="1400" dirty="0">
                <a:latin typeface="Franklin Gothic Book" panose="020B0503020102020204" pitchFamily="34" charset="0"/>
              </a:rPr>
              <a:t>Base: Those who did not participate; 2018 n=517. </a:t>
            </a:r>
            <a:r>
              <a:rPr lang="en-CA" sz="1400" dirty="0">
                <a:latin typeface="Franklin Gothic Book" panose="020B0503020102020204" pitchFamily="34" charset="0"/>
              </a:rPr>
              <a:t>(Up to 2 responses accepted)</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nvPr>
        </p:nvGraphicFramePr>
        <p:xfrm>
          <a:off x="423332" y="687573"/>
          <a:ext cx="11345333" cy="55136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57177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Reasons for </a:t>
            </a:r>
            <a:r>
              <a:rPr lang="en-CA" sz="3600" b="1" u="sng" dirty="0">
                <a:latin typeface="Franklin Gothic Book" panose="020B0503020102020204" pitchFamily="34" charset="0"/>
              </a:rPr>
              <a:t>Not</a:t>
            </a:r>
            <a:r>
              <a:rPr lang="en-CA" sz="3600" b="1" dirty="0">
                <a:latin typeface="Franklin Gothic Book" panose="020B0503020102020204" pitchFamily="34" charset="0"/>
              </a:rPr>
              <a:t> Participating in Veterans’ Week [By Theme] </a:t>
            </a:r>
          </a:p>
        </p:txBody>
      </p:sp>
      <p:sp>
        <p:nvSpPr>
          <p:cNvPr id="5" name="TextBox 4"/>
          <p:cNvSpPr txBox="1"/>
          <p:nvPr/>
        </p:nvSpPr>
        <p:spPr>
          <a:xfrm>
            <a:off x="0" y="6331190"/>
            <a:ext cx="11038114" cy="523220"/>
          </a:xfrm>
          <a:prstGeom prst="rect">
            <a:avLst/>
          </a:prstGeom>
          <a:noFill/>
          <a:ln w="3175">
            <a:noFill/>
          </a:ln>
        </p:spPr>
        <p:txBody>
          <a:bodyPr wrap="square" rtlCol="0">
            <a:spAutoFit/>
          </a:bodyPr>
          <a:lstStyle/>
          <a:p>
            <a:r>
              <a:rPr lang="en-CA" sz="1400" dirty="0">
                <a:latin typeface="Franklin Gothic Book" panose="020B0503020102020204" pitchFamily="34" charset="0"/>
              </a:rPr>
              <a:t>Q3C. And why didn't you or members of your immediate family participate in Veterans' Week? </a:t>
            </a:r>
            <a:r>
              <a:rPr lang="en-US" sz="1400" dirty="0">
                <a:latin typeface="Franklin Gothic Book" panose="020B0503020102020204" pitchFamily="34" charset="0"/>
              </a:rPr>
              <a:t>Base: Those who did not participate; 2018 n=517. </a:t>
            </a:r>
            <a:r>
              <a:rPr lang="en-CA" sz="1400" dirty="0">
                <a:latin typeface="Franklin Gothic Book" panose="020B0503020102020204" pitchFamily="34" charset="0"/>
              </a:rPr>
              <a:t>(Up to 2 responses accepted)</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nvPr>
        </p:nvGraphicFramePr>
        <p:xfrm>
          <a:off x="423332" y="668791"/>
          <a:ext cx="11345333" cy="553245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634954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
            <a:ext cx="12192000" cy="636086"/>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Participation in Activities to Commemorate Veterans</a:t>
            </a:r>
          </a:p>
        </p:txBody>
      </p:sp>
      <p:sp>
        <p:nvSpPr>
          <p:cNvPr id="5" name="TextBox 4"/>
          <p:cNvSpPr txBox="1"/>
          <p:nvPr/>
        </p:nvSpPr>
        <p:spPr>
          <a:xfrm>
            <a:off x="0" y="5910062"/>
            <a:ext cx="12192000" cy="954107"/>
          </a:xfrm>
          <a:prstGeom prst="rect">
            <a:avLst/>
          </a:prstGeom>
          <a:noFill/>
          <a:ln w="3175">
            <a:noFill/>
          </a:ln>
        </p:spPr>
        <p:txBody>
          <a:bodyPr wrap="square" rtlCol="0">
            <a:spAutoFit/>
          </a:bodyPr>
          <a:lstStyle/>
          <a:p>
            <a:r>
              <a:rPr lang="en-CA" sz="1400" dirty="0">
                <a:latin typeface="Franklin Gothic Book" panose="020B0503020102020204" pitchFamily="34" charset="0"/>
              </a:rPr>
              <a:t>Q4: Did you or members of your immediate family do any of the following during Veterans' Week this year? </a:t>
            </a:r>
            <a:r>
              <a:rPr lang="en-US" sz="1400" dirty="0">
                <a:latin typeface="Franklin Gothic Book" panose="020B0503020102020204" pitchFamily="34" charset="0"/>
              </a:rPr>
              <a:t>Base: All respondents; 2018 n=1,000. DK/NR: &lt;1% - 1%. </a:t>
            </a:r>
            <a:r>
              <a:rPr lang="en-CA" sz="1400" dirty="0">
                <a:latin typeface="Franklin Gothic Book" panose="020B0503020102020204" pitchFamily="34" charset="0"/>
              </a:rPr>
              <a:t>(Multiple responses accepted)</a:t>
            </a:r>
          </a:p>
          <a:p>
            <a:r>
              <a:rPr lang="en-CA" sz="1400" dirty="0">
                <a:latin typeface="Franklin Gothic Book" panose="020B0503020102020204" pitchFamily="34" charset="0"/>
              </a:rPr>
              <a:t>Q4B: Outside of Remembrance Day or Veterans’ Week, in the past year, have you or members of your immediate family made an effort to remember Canadian Veterans and those who died in service? </a:t>
            </a:r>
            <a:r>
              <a:rPr lang="en-US" sz="1400" dirty="0">
                <a:latin typeface="Franklin Gothic Book" panose="020B0503020102020204" pitchFamily="34" charset="0"/>
              </a:rPr>
              <a:t>Base: All respondents; 2018 n=1,000. DK/NR: 3%</a:t>
            </a: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2334252710"/>
              </p:ext>
            </p:extLst>
          </p:nvPr>
        </p:nvGraphicFramePr>
        <p:xfrm>
          <a:off x="61532" y="505500"/>
          <a:ext cx="11218333" cy="5279919"/>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p14="http://schemas.microsoft.com/office/powerpoint/2010/main">
        <mc:Choice Requires="p14">
          <p:contentPart p14:bwMode="auto" r:id="rId4">
            <p14:nvContentPartPr>
              <p14:cNvPr id="15" name="Ink 14"/>
              <p14:cNvContentPartPr/>
              <p14:nvPr/>
            </p14:nvContentPartPr>
            <p14:xfrm>
              <a:off x="5625549" y="3145460"/>
              <a:ext cx="360" cy="360"/>
            </p14:xfrm>
          </p:contentPart>
        </mc:Choice>
        <mc:Fallback xmlns="">
          <p:pic>
            <p:nvPicPr>
              <p:cNvPr id="15" name="Ink 14"/>
              <p:cNvPicPr/>
              <p:nvPr/>
            </p:nvPicPr>
            <p:blipFill>
              <a:blip r:embed="rId5"/>
              <a:stretch>
                <a:fillRect/>
              </a:stretch>
            </p:blipFill>
            <p:spPr>
              <a:xfrm>
                <a:off x="5616549" y="313646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6" name="Ink 15"/>
              <p14:cNvContentPartPr/>
              <p14:nvPr/>
            </p14:nvContentPartPr>
            <p14:xfrm>
              <a:off x="4292469" y="3254180"/>
              <a:ext cx="360" cy="360"/>
            </p14:xfrm>
          </p:contentPart>
        </mc:Choice>
        <mc:Fallback xmlns="">
          <p:pic>
            <p:nvPicPr>
              <p:cNvPr id="16" name="Ink 15"/>
              <p:cNvPicPr/>
              <p:nvPr/>
            </p:nvPicPr>
            <p:blipFill>
              <a:blip r:embed="rId5"/>
              <a:stretch>
                <a:fillRect/>
              </a:stretch>
            </p:blipFill>
            <p:spPr>
              <a:xfrm>
                <a:off x="4283469" y="324518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7" name="Ink 16"/>
              <p14:cNvContentPartPr/>
              <p14:nvPr/>
            </p14:nvContentPartPr>
            <p14:xfrm>
              <a:off x="4525029" y="3718580"/>
              <a:ext cx="360" cy="360"/>
            </p14:xfrm>
          </p:contentPart>
        </mc:Choice>
        <mc:Fallback xmlns="">
          <p:pic>
            <p:nvPicPr>
              <p:cNvPr id="17" name="Ink 16"/>
              <p:cNvPicPr/>
              <p:nvPr/>
            </p:nvPicPr>
            <p:blipFill>
              <a:blip r:embed="rId5"/>
              <a:stretch>
                <a:fillRect/>
              </a:stretch>
            </p:blipFill>
            <p:spPr>
              <a:xfrm>
                <a:off x="4516029" y="3709580"/>
                <a:ext cx="18000" cy="18000"/>
              </a:xfrm>
              <a:prstGeom prst="rect">
                <a:avLst/>
              </a:prstGeom>
            </p:spPr>
          </p:pic>
        </mc:Fallback>
      </mc:AlternateContent>
      <p:sp>
        <p:nvSpPr>
          <p:cNvPr id="21" name="Right Brace 20"/>
          <p:cNvSpPr/>
          <p:nvPr/>
        </p:nvSpPr>
        <p:spPr>
          <a:xfrm>
            <a:off x="10507256" y="828034"/>
            <a:ext cx="540060" cy="4127340"/>
          </a:xfrm>
          <a:prstGeom prst="rightBrace">
            <a:avLst/>
          </a:prstGeom>
          <a:ln w="190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Franklin Gothic Book" panose="020B0503020102020204" pitchFamily="34" charset="0"/>
            </a:endParaRPr>
          </a:p>
        </p:txBody>
      </p:sp>
      <p:sp>
        <p:nvSpPr>
          <p:cNvPr id="22" name="TextBox 21"/>
          <p:cNvSpPr txBox="1"/>
          <p:nvPr/>
        </p:nvSpPr>
        <p:spPr>
          <a:xfrm>
            <a:off x="11086860" y="2476205"/>
            <a:ext cx="1043608" cy="830997"/>
          </a:xfrm>
          <a:prstGeom prst="rect">
            <a:avLst/>
          </a:prstGeom>
          <a:noFill/>
        </p:spPr>
        <p:txBody>
          <a:bodyPr wrap="square" rtlCol="0">
            <a:spAutoFit/>
          </a:bodyPr>
          <a:lstStyle/>
          <a:p>
            <a:pPr algn="ctr"/>
            <a:r>
              <a:rPr lang="en-CA" sz="1600" dirty="0">
                <a:latin typeface="Franklin Gothic Book" panose="020B0503020102020204" pitchFamily="34" charset="0"/>
              </a:rPr>
              <a:t>Veterans’ Week Activities</a:t>
            </a:r>
          </a:p>
        </p:txBody>
      </p:sp>
    </p:spTree>
    <p:extLst>
      <p:ext uri="{BB962C8B-B14F-4D97-AF65-F5344CB8AC3E}">
        <p14:creationId xmlns:p14="http://schemas.microsoft.com/office/powerpoint/2010/main" val="40747238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926"/>
            <a:ext cx="12192000" cy="663257"/>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Participation in Veterans’ Week Activities [Over Time]</a:t>
            </a:r>
          </a:p>
        </p:txBody>
      </p:sp>
      <p:sp>
        <p:nvSpPr>
          <p:cNvPr id="8" name="TextBox 7"/>
          <p:cNvSpPr txBox="1"/>
          <p:nvPr/>
        </p:nvSpPr>
        <p:spPr>
          <a:xfrm>
            <a:off x="0" y="6334780"/>
            <a:ext cx="9892937" cy="523220"/>
          </a:xfrm>
          <a:prstGeom prst="rect">
            <a:avLst/>
          </a:prstGeom>
          <a:noFill/>
        </p:spPr>
        <p:txBody>
          <a:bodyPr wrap="square" rtlCol="0">
            <a:spAutoFit/>
          </a:bodyPr>
          <a:lstStyle/>
          <a:p>
            <a:r>
              <a:rPr lang="en-US" sz="1400" dirty="0" err="1">
                <a:latin typeface="Franklin Gothic Book" panose="020B0503020102020204" pitchFamily="34" charset="0"/>
              </a:rPr>
              <a:t>Q4</a:t>
            </a:r>
            <a:r>
              <a:rPr lang="en-US" sz="1400" dirty="0">
                <a:latin typeface="Franklin Gothic Book" panose="020B0503020102020204" pitchFamily="34" charset="0"/>
              </a:rPr>
              <a:t>: </a:t>
            </a:r>
            <a:r>
              <a:rPr lang="en-CA" sz="1400" dirty="0">
                <a:latin typeface="Franklin Gothic Book" panose="020B0503020102020204" pitchFamily="34" charset="0"/>
              </a:rPr>
              <a:t>Did you or members of your immediate family do any </a:t>
            </a:r>
            <a:r>
              <a:rPr lang="en-GB" sz="1400" dirty="0">
                <a:latin typeface="Franklin Gothic Book" panose="020B0503020102020204" pitchFamily="34" charset="0"/>
              </a:rPr>
              <a:t>of the following during Veterans' Week this year? </a:t>
            </a:r>
            <a:r>
              <a:rPr lang="en-US" sz="1400" dirty="0">
                <a:latin typeface="Franklin Gothic Book" panose="020B0503020102020204" pitchFamily="34" charset="0"/>
              </a:rPr>
              <a:t>Base: All respondents; 2018 n=1,000. DK/NR: &lt;1% - 1%. </a:t>
            </a:r>
            <a:r>
              <a:rPr lang="en-CA" sz="1400" dirty="0">
                <a:latin typeface="Franklin Gothic Book" panose="020B0503020102020204" pitchFamily="34" charset="0"/>
              </a:rPr>
              <a:t>(Multiple responses accepted)</a:t>
            </a:r>
          </a:p>
        </p:txBody>
      </p:sp>
      <p:graphicFrame>
        <p:nvGraphicFramePr>
          <p:cNvPr id="6" name="Content Placeholder 5">
            <a:extLst>
              <a:ext uri="{FF2B5EF4-FFF2-40B4-BE49-F238E27FC236}">
                <a16:creationId xmlns:a16="http://schemas.microsoft.com/office/drawing/2014/main" id="{829783BA-2C17-4CE3-B485-46E3F9198362}"/>
              </a:ext>
            </a:extLst>
          </p:cNvPr>
          <p:cNvGraphicFramePr>
            <a:graphicFrameLocks noGrp="1"/>
          </p:cNvGraphicFramePr>
          <p:nvPr>
            <p:ph idx="1"/>
            <p:extLst>
              <p:ext uri="{D42A27DB-BD31-4B8C-83A1-F6EECF244321}">
                <p14:modId xmlns:p14="http://schemas.microsoft.com/office/powerpoint/2010/main" val="3419275267"/>
              </p:ext>
            </p:extLst>
          </p:nvPr>
        </p:nvGraphicFramePr>
        <p:xfrm>
          <a:off x="0" y="646331"/>
          <a:ext cx="12192000" cy="5530632"/>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8">
            <a:extLst>
              <a:ext uri="{FF2B5EF4-FFF2-40B4-BE49-F238E27FC236}">
                <a16:creationId xmlns:a16="http://schemas.microsoft.com/office/drawing/2014/main" id="{26DAEA8C-9854-462A-BCDA-314B4D1120B4}"/>
              </a:ext>
            </a:extLst>
          </p:cNvPr>
          <p:cNvSpPr/>
          <p:nvPr/>
        </p:nvSpPr>
        <p:spPr>
          <a:xfrm>
            <a:off x="9777048" y="6554863"/>
            <a:ext cx="2414952" cy="307777"/>
          </a:xfrm>
          <a:prstGeom prst="rect">
            <a:avLst/>
          </a:prstGeom>
        </p:spPr>
        <p:txBody>
          <a:bodyPr wrap="square">
            <a:spAutoFit/>
          </a:bodyPr>
          <a:lstStyle/>
          <a:p>
            <a:pPr algn="r"/>
            <a:r>
              <a:rPr lang="en-US" sz="1400" dirty="0">
                <a:latin typeface="Franklin Gothic Book" panose="020B0503020102020204" pitchFamily="34" charset="0"/>
              </a:rPr>
              <a:t>  *Wording changed in 2012</a:t>
            </a:r>
          </a:p>
        </p:txBody>
      </p:sp>
    </p:spTree>
    <p:extLst>
      <p:ext uri="{BB962C8B-B14F-4D97-AF65-F5344CB8AC3E}">
        <p14:creationId xmlns:p14="http://schemas.microsoft.com/office/powerpoint/2010/main" val="593536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B01EC8A-8EBA-4BE0-86FC-A598D88E8556}"/>
              </a:ext>
            </a:extLst>
          </p:cNvPr>
          <p:cNvSpPr txBox="1"/>
          <p:nvPr/>
        </p:nvSpPr>
        <p:spPr>
          <a:xfrm>
            <a:off x="0" y="6334780"/>
            <a:ext cx="12192000" cy="523220"/>
          </a:xfrm>
          <a:prstGeom prst="rect">
            <a:avLst/>
          </a:prstGeom>
          <a:noFill/>
          <a:ln w="3175">
            <a:noFill/>
          </a:ln>
        </p:spPr>
        <p:txBody>
          <a:bodyPr wrap="square" rtlCol="0">
            <a:spAutoFit/>
          </a:bodyPr>
          <a:lstStyle/>
          <a:p>
            <a:r>
              <a:rPr lang="en-CA" sz="1400" dirty="0">
                <a:latin typeface="Franklin Gothic Book" panose="020B0503020102020204" pitchFamily="34" charset="0"/>
              </a:rPr>
              <a:t>Q4B. Outside of Remembrance Day or Veterans’ Week, in the past year, have you or members of your immediate family made an effort to remember Canadian Veterans and those who died in service? </a:t>
            </a:r>
            <a:r>
              <a:rPr lang="en-US" sz="1400" dirty="0">
                <a:latin typeface="Franklin Gothic Book" panose="020B0503020102020204" pitchFamily="34" charset="0"/>
              </a:rPr>
              <a:t>Base: All respondents; 2018 n=1,000. DK/NR: 3% </a:t>
            </a:r>
          </a:p>
        </p:txBody>
      </p:sp>
      <p:sp>
        <p:nvSpPr>
          <p:cNvPr id="8" name="Title 1">
            <a:extLst>
              <a:ext uri="{FF2B5EF4-FFF2-40B4-BE49-F238E27FC236}">
                <a16:creationId xmlns:a16="http://schemas.microsoft.com/office/drawing/2014/main" id="{388066C9-0099-4583-910B-563FAF9FD355}"/>
              </a:ext>
            </a:extLst>
          </p:cNvPr>
          <p:cNvSpPr>
            <a:spLocks noGrp="1"/>
          </p:cNvSpPr>
          <p:nvPr>
            <p:ph type="title"/>
          </p:nvPr>
        </p:nvSpPr>
        <p:spPr>
          <a:xfrm>
            <a:off x="0" y="-21415"/>
            <a:ext cx="12192000" cy="667747"/>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400" b="1" dirty="0">
                <a:latin typeface="Franklin Gothic Book" panose="020B0503020102020204" pitchFamily="34" charset="0"/>
              </a:rPr>
              <a:t>Participation in Activities Outside of Veterans’ Week [Over Time]</a:t>
            </a:r>
          </a:p>
        </p:txBody>
      </p:sp>
      <p:graphicFrame>
        <p:nvGraphicFramePr>
          <p:cNvPr id="6" name="Content Placeholder 8">
            <a:extLst>
              <a:ext uri="{FF2B5EF4-FFF2-40B4-BE49-F238E27FC236}">
                <a16:creationId xmlns:a16="http://schemas.microsoft.com/office/drawing/2014/main" id="{D338086F-AF89-4615-B55D-288846428124}"/>
              </a:ext>
            </a:extLst>
          </p:cNvPr>
          <p:cNvGraphicFramePr>
            <a:graphicFrameLocks noGrp="1"/>
          </p:cNvGraphicFramePr>
          <p:nvPr>
            <p:ph idx="1"/>
            <p:extLst>
              <p:ext uri="{D42A27DB-BD31-4B8C-83A1-F6EECF244321}">
                <p14:modId xmlns:p14="http://schemas.microsoft.com/office/powerpoint/2010/main" val="1814967408"/>
              </p:ext>
            </p:extLst>
          </p:nvPr>
        </p:nvGraphicFramePr>
        <p:xfrm>
          <a:off x="423332" y="808731"/>
          <a:ext cx="11345333" cy="539251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705425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504876842"/>
              </p:ext>
            </p:extLst>
          </p:nvPr>
        </p:nvGraphicFramePr>
        <p:xfrm>
          <a:off x="-146333" y="535908"/>
          <a:ext cx="13314196" cy="5440489"/>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0" y="0"/>
            <a:ext cx="12192000" cy="665381"/>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Importance of Remembrance Initiatives</a:t>
            </a:r>
          </a:p>
        </p:txBody>
      </p:sp>
      <p:sp>
        <p:nvSpPr>
          <p:cNvPr id="5" name="TextBox 4"/>
          <p:cNvSpPr txBox="1"/>
          <p:nvPr/>
        </p:nvSpPr>
        <p:spPr>
          <a:xfrm>
            <a:off x="0" y="6334780"/>
            <a:ext cx="12192000" cy="523220"/>
          </a:xfrm>
          <a:prstGeom prst="rect">
            <a:avLst/>
          </a:prstGeom>
          <a:noFill/>
          <a:ln w="3175">
            <a:noFill/>
          </a:ln>
        </p:spPr>
        <p:txBody>
          <a:bodyPr wrap="square" rtlCol="0">
            <a:spAutoFit/>
          </a:bodyPr>
          <a:lstStyle/>
          <a:p>
            <a:r>
              <a:rPr lang="en-US" sz="1400" dirty="0" err="1">
                <a:latin typeface="Franklin Gothic Book" panose="020B0503020102020204" pitchFamily="34" charset="0"/>
              </a:rPr>
              <a:t>Q5</a:t>
            </a:r>
            <a:r>
              <a:rPr lang="en-US" sz="1400" dirty="0">
                <a:latin typeface="Franklin Gothic Book" panose="020B0503020102020204" pitchFamily="34" charset="0"/>
              </a:rPr>
              <a:t>: Now, thinking about ways of recognizing the achievements and sacrifices of Canadians during wartime and in peacetime operations, what priority should the Government of Canada place on each of the following remembrance initiatives? Base: All respondents; 2018 n=1,000. DK/NR: &lt;1%-2%</a:t>
            </a:r>
            <a:endParaRPr lang="en-CA" sz="1400" dirty="0">
              <a:latin typeface="Franklin Gothic Book" panose="020B0503020102020204" pitchFamily="34" charset="0"/>
            </a:endParaRPr>
          </a:p>
        </p:txBody>
      </p:sp>
    </p:spTree>
    <p:extLst>
      <p:ext uri="{BB962C8B-B14F-4D97-AF65-F5344CB8AC3E}">
        <p14:creationId xmlns:p14="http://schemas.microsoft.com/office/powerpoint/2010/main" val="30992025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4200160674"/>
              </p:ext>
            </p:extLst>
          </p:nvPr>
        </p:nvGraphicFramePr>
        <p:xfrm>
          <a:off x="0" y="699402"/>
          <a:ext cx="12458700" cy="5459195"/>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0" y="1"/>
            <a:ext cx="12192000" cy="646329"/>
          </a:xfrm>
          <a:noFill/>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Importance of Remembrance Initiatives [Over Time]</a:t>
            </a:r>
          </a:p>
        </p:txBody>
      </p:sp>
      <p:sp>
        <p:nvSpPr>
          <p:cNvPr id="6" name="TextBox 5">
            <a:extLst>
              <a:ext uri="{FF2B5EF4-FFF2-40B4-BE49-F238E27FC236}">
                <a16:creationId xmlns:a16="http://schemas.microsoft.com/office/drawing/2014/main" id="{975F5D9F-14F2-499B-9F52-CB8E7CABF78D}"/>
              </a:ext>
            </a:extLst>
          </p:cNvPr>
          <p:cNvSpPr txBox="1"/>
          <p:nvPr/>
        </p:nvSpPr>
        <p:spPr>
          <a:xfrm>
            <a:off x="0" y="6158597"/>
            <a:ext cx="12192000" cy="738664"/>
          </a:xfrm>
          <a:prstGeom prst="rect">
            <a:avLst/>
          </a:prstGeom>
          <a:noFill/>
          <a:ln w="3175">
            <a:noFill/>
          </a:ln>
        </p:spPr>
        <p:txBody>
          <a:bodyPr wrap="square" rtlCol="0">
            <a:spAutoFit/>
          </a:bodyPr>
          <a:lstStyle/>
          <a:p>
            <a:r>
              <a:rPr lang="en-US" sz="1400" dirty="0" err="1">
                <a:latin typeface="Franklin Gothic Book" panose="020B0503020102020204" pitchFamily="34" charset="0"/>
              </a:rPr>
              <a:t>Q5</a:t>
            </a:r>
            <a:r>
              <a:rPr lang="en-US" sz="1400" dirty="0">
                <a:latin typeface="Franklin Gothic Book" panose="020B0503020102020204" pitchFamily="34" charset="0"/>
              </a:rPr>
              <a:t>: Now, thinking about ways of recognizing the achievements and sacrifices of Canadians during wartime and in peacetime operations, what priority should the Government of Canada place on each of the following remembrance initiatives? Base: All respondents; 2018 n=1,000. DK/NR: &lt;1%-2% *Wording changed in 2018</a:t>
            </a:r>
            <a:endParaRPr lang="en-CA" sz="1400" dirty="0">
              <a:latin typeface="Franklin Gothic Book" panose="020B0503020102020204" pitchFamily="34" charset="0"/>
            </a:endParaRPr>
          </a:p>
        </p:txBody>
      </p:sp>
    </p:spTree>
    <p:extLst>
      <p:ext uri="{BB962C8B-B14F-4D97-AF65-F5344CB8AC3E}">
        <p14:creationId xmlns:p14="http://schemas.microsoft.com/office/powerpoint/2010/main" val="1332491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2984884454"/>
              </p:ext>
            </p:extLst>
          </p:nvPr>
        </p:nvGraphicFramePr>
        <p:xfrm>
          <a:off x="0" y="462280"/>
          <a:ext cx="12192000" cy="5933439"/>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0" y="-9923"/>
            <a:ext cx="12192000" cy="617983"/>
          </a:xfrm>
          <a:ln w="38100">
            <a:noFill/>
          </a:ln>
        </p:spPr>
        <p:style>
          <a:lnRef idx="2">
            <a:schemeClr val="accent1"/>
          </a:lnRef>
          <a:fillRef idx="1">
            <a:schemeClr val="lt1"/>
          </a:fillRef>
          <a:effectRef idx="0">
            <a:schemeClr val="accent1"/>
          </a:effectRef>
          <a:fontRef idx="minor">
            <a:schemeClr val="dk1"/>
          </a:fontRef>
        </p:style>
        <p:txBody>
          <a:bodyPr>
            <a:normAutofit fontScale="90000"/>
          </a:bodyPr>
          <a:lstStyle/>
          <a:p>
            <a:r>
              <a:rPr lang="en-CA" sz="4000" b="1" dirty="0">
                <a:latin typeface="Franklin Gothic Book" panose="020B0503020102020204" pitchFamily="34" charset="0"/>
              </a:rPr>
              <a:t>Importance of Veterans’ Week</a:t>
            </a:r>
          </a:p>
        </p:txBody>
      </p:sp>
      <p:sp>
        <p:nvSpPr>
          <p:cNvPr id="8" name="TextBox 7"/>
          <p:cNvSpPr txBox="1"/>
          <p:nvPr/>
        </p:nvSpPr>
        <p:spPr>
          <a:xfrm>
            <a:off x="0" y="6558930"/>
            <a:ext cx="12192000" cy="307777"/>
          </a:xfrm>
          <a:prstGeom prst="rect">
            <a:avLst/>
          </a:prstGeom>
          <a:noFill/>
          <a:ln w="3175">
            <a:noFill/>
          </a:ln>
        </p:spPr>
        <p:txBody>
          <a:bodyPr wrap="square" rtlCol="0">
            <a:spAutoFit/>
          </a:bodyPr>
          <a:lstStyle/>
          <a:p>
            <a:r>
              <a:rPr lang="en-CA" sz="1400" dirty="0">
                <a:latin typeface="Franklin Gothic Book" panose="020B0503020102020204" pitchFamily="34" charset="0"/>
              </a:rPr>
              <a:t>Q2: How important is it that Veterans' Week be held each year? </a:t>
            </a:r>
            <a:r>
              <a:rPr lang="en-US" sz="1400" dirty="0">
                <a:latin typeface="Franklin Gothic Book" panose="020B0503020102020204" pitchFamily="34" charset="0"/>
              </a:rPr>
              <a:t>Base: All respondents; 2018 n=1,000. DK/NR: 1%</a:t>
            </a:r>
          </a:p>
        </p:txBody>
      </p:sp>
    </p:spTree>
    <p:extLst>
      <p:ext uri="{BB962C8B-B14F-4D97-AF65-F5344CB8AC3E}">
        <p14:creationId xmlns:p14="http://schemas.microsoft.com/office/powerpoint/2010/main" val="12743339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23786"/>
            <a:ext cx="12192000" cy="637921"/>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Attitudes Towards Veterans and Commemoration</a:t>
            </a:r>
          </a:p>
        </p:txBody>
      </p:sp>
      <p:sp>
        <p:nvSpPr>
          <p:cNvPr id="5" name="TextBox 4"/>
          <p:cNvSpPr txBox="1"/>
          <p:nvPr/>
        </p:nvSpPr>
        <p:spPr>
          <a:xfrm>
            <a:off x="-13254" y="6334780"/>
            <a:ext cx="12192000" cy="523220"/>
          </a:xfrm>
          <a:prstGeom prst="rect">
            <a:avLst/>
          </a:prstGeom>
          <a:noFill/>
          <a:ln w="3175">
            <a:noFill/>
          </a:ln>
        </p:spPr>
        <p:txBody>
          <a:bodyPr wrap="square" rtlCol="0">
            <a:spAutoFit/>
          </a:bodyPr>
          <a:lstStyle/>
          <a:p>
            <a:r>
              <a:rPr lang="en-CA" sz="1400" dirty="0" err="1">
                <a:latin typeface="Franklin Gothic Book" panose="020B0503020102020204" pitchFamily="34" charset="0"/>
              </a:rPr>
              <a:t>Q6</a:t>
            </a:r>
            <a:r>
              <a:rPr lang="en-CA" sz="1400" dirty="0">
                <a:latin typeface="Franklin Gothic Book" panose="020B0503020102020204" pitchFamily="34" charset="0"/>
              </a:rPr>
              <a:t>: Please tell me how much you agree or disagree with each of the following statements, </a:t>
            </a:r>
            <a:r>
              <a:rPr lang="en-US" sz="1400" dirty="0">
                <a:latin typeface="Franklin Gothic Book" panose="020B0503020102020204" pitchFamily="34" charset="0"/>
                <a:cs typeface="Arial" pitchFamily="34" charset="0"/>
              </a:rPr>
              <a:t>using a scale of 1 to 5, where 1 means completely disagree and 5 means completely agree. </a:t>
            </a:r>
            <a:r>
              <a:rPr lang="en-US" sz="1400" dirty="0">
                <a:latin typeface="Franklin Gothic Book" panose="020B0503020102020204" pitchFamily="34" charset="0"/>
              </a:rPr>
              <a:t>Base: All respondents; 2018 n=1,000. DK/NR: 1%-5%</a:t>
            </a: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4242289728"/>
              </p:ext>
            </p:extLst>
          </p:nvPr>
        </p:nvGraphicFramePr>
        <p:xfrm>
          <a:off x="-13254" y="854042"/>
          <a:ext cx="13322300" cy="5288402"/>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C69B949A-C207-44B7-B1F8-1D9B2D71326F}"/>
              </a:ext>
            </a:extLst>
          </p:cNvPr>
          <p:cNvSpPr txBox="1"/>
          <p:nvPr/>
        </p:nvSpPr>
        <p:spPr>
          <a:xfrm>
            <a:off x="-151567" y="3429000"/>
            <a:ext cx="6109254" cy="492443"/>
          </a:xfrm>
          <a:prstGeom prst="rect">
            <a:avLst/>
          </a:prstGeom>
          <a:noFill/>
        </p:spPr>
        <p:txBody>
          <a:bodyPr wrap="square" rtlCol="0">
            <a:spAutoFit/>
          </a:bodyPr>
          <a:lstStyle/>
          <a:p>
            <a:pPr algn="r"/>
            <a:r>
              <a:rPr lang="en-CA" sz="1300" dirty="0">
                <a:latin typeface="Franklin Gothic Book" panose="020B0503020102020204" pitchFamily="34" charset="0"/>
                <a:cs typeface="Arial" panose="020B0604020202020204" pitchFamily="34" charset="0"/>
              </a:rPr>
              <a:t>Participation in commemorative activities increases awareness of and appreciation for Veterans and those who died in service</a:t>
            </a:r>
          </a:p>
        </p:txBody>
      </p:sp>
    </p:spTree>
    <p:extLst>
      <p:ext uri="{BB962C8B-B14F-4D97-AF65-F5344CB8AC3E}">
        <p14:creationId xmlns:p14="http://schemas.microsoft.com/office/powerpoint/2010/main" val="1006297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0"/>
            <a:ext cx="12192000" cy="713300"/>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Attitudes Towards Veterans and Commemoration [Over Time]</a:t>
            </a:r>
          </a:p>
        </p:txBody>
      </p:sp>
      <p:sp>
        <p:nvSpPr>
          <p:cNvPr id="6" name="TextBox 5">
            <a:extLst>
              <a:ext uri="{FF2B5EF4-FFF2-40B4-BE49-F238E27FC236}">
                <a16:creationId xmlns:a16="http://schemas.microsoft.com/office/drawing/2014/main" id="{ED706A4D-D462-459B-B38D-80B4D3EF7814}"/>
              </a:ext>
            </a:extLst>
          </p:cNvPr>
          <p:cNvSpPr txBox="1"/>
          <p:nvPr/>
        </p:nvSpPr>
        <p:spPr>
          <a:xfrm>
            <a:off x="-1" y="5903893"/>
            <a:ext cx="12192000" cy="954107"/>
          </a:xfrm>
          <a:prstGeom prst="rect">
            <a:avLst/>
          </a:prstGeom>
          <a:noFill/>
          <a:ln w="3175">
            <a:noFill/>
          </a:ln>
        </p:spPr>
        <p:txBody>
          <a:bodyPr wrap="square" rtlCol="0">
            <a:spAutoFit/>
          </a:bodyPr>
          <a:lstStyle/>
          <a:p>
            <a:r>
              <a:rPr lang="en-US" sz="1400" dirty="0">
                <a:latin typeface="Franklin Gothic Book" panose="020B0503020102020204" pitchFamily="34" charset="0"/>
              </a:rPr>
              <a:t>*In 2012 the survey language changed when asking about recognition</a:t>
            </a:r>
          </a:p>
          <a:p>
            <a:endParaRPr lang="en-CA" sz="1400" dirty="0">
              <a:latin typeface="Franklin Gothic Book" panose="020B0503020102020204" pitchFamily="34" charset="0"/>
            </a:endParaRPr>
          </a:p>
          <a:p>
            <a:r>
              <a:rPr lang="en-CA" sz="1400" dirty="0" err="1">
                <a:latin typeface="Franklin Gothic Book" panose="020B0503020102020204" pitchFamily="34" charset="0"/>
              </a:rPr>
              <a:t>Q6</a:t>
            </a:r>
            <a:r>
              <a:rPr lang="en-CA" sz="1400" dirty="0">
                <a:latin typeface="Franklin Gothic Book" panose="020B0503020102020204" pitchFamily="34" charset="0"/>
              </a:rPr>
              <a:t>: Please tell me how much you agree or disagree with each of the following statements, </a:t>
            </a:r>
            <a:r>
              <a:rPr lang="en-US" sz="1400" dirty="0">
                <a:latin typeface="Franklin Gothic Book" panose="020B0503020102020204" pitchFamily="34" charset="0"/>
                <a:cs typeface="Arial" pitchFamily="34" charset="0"/>
              </a:rPr>
              <a:t>using a scale of 1 to 5, where 1 means completely disagree and 5 means completely agree. </a:t>
            </a:r>
            <a:r>
              <a:rPr lang="en-US" sz="1400" dirty="0">
                <a:latin typeface="Franklin Gothic Book" panose="020B0503020102020204" pitchFamily="34" charset="0"/>
              </a:rPr>
              <a:t>Base: All respondents; 2018 n=1,000. DK/NR: 1% -5%</a:t>
            </a:r>
          </a:p>
        </p:txBody>
      </p:sp>
      <p:graphicFrame>
        <p:nvGraphicFramePr>
          <p:cNvPr id="8" name="Content Placeholder 7">
            <a:extLst>
              <a:ext uri="{FF2B5EF4-FFF2-40B4-BE49-F238E27FC236}">
                <a16:creationId xmlns:a16="http://schemas.microsoft.com/office/drawing/2014/main" id="{1772CDE2-04E1-41F7-B1F8-B758404873EA}"/>
              </a:ext>
            </a:extLst>
          </p:cNvPr>
          <p:cNvGraphicFramePr>
            <a:graphicFrameLocks noGrp="1"/>
          </p:cNvGraphicFramePr>
          <p:nvPr>
            <p:ph idx="1"/>
            <p:extLst>
              <p:ext uri="{D42A27DB-BD31-4B8C-83A1-F6EECF244321}">
                <p14:modId xmlns:p14="http://schemas.microsoft.com/office/powerpoint/2010/main" val="2203562415"/>
              </p:ext>
            </p:extLst>
          </p:nvPr>
        </p:nvGraphicFramePr>
        <p:xfrm>
          <a:off x="0" y="581026"/>
          <a:ext cx="12191999" cy="50387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792077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531346720"/>
              </p:ext>
            </p:extLst>
          </p:nvPr>
        </p:nvGraphicFramePr>
        <p:xfrm>
          <a:off x="0" y="646330"/>
          <a:ext cx="12192000" cy="5565340"/>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1"/>
          <p:cNvSpPr>
            <a:spLocks noGrp="1"/>
          </p:cNvSpPr>
          <p:nvPr>
            <p:ph type="title"/>
          </p:nvPr>
        </p:nvSpPr>
        <p:spPr>
          <a:xfrm>
            <a:off x="0" y="-97583"/>
            <a:ext cx="12192000" cy="743913"/>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Attitudes Towards Canada’s Military Role</a:t>
            </a:r>
          </a:p>
        </p:txBody>
      </p:sp>
      <p:sp>
        <p:nvSpPr>
          <p:cNvPr id="8" name="TextBox 7">
            <a:extLst>
              <a:ext uri="{FF2B5EF4-FFF2-40B4-BE49-F238E27FC236}">
                <a16:creationId xmlns:a16="http://schemas.microsoft.com/office/drawing/2014/main" id="{183D052A-2D68-4317-B448-1CB3A51D4ED2}"/>
              </a:ext>
            </a:extLst>
          </p:cNvPr>
          <p:cNvSpPr txBox="1"/>
          <p:nvPr/>
        </p:nvSpPr>
        <p:spPr>
          <a:xfrm>
            <a:off x="0" y="6334780"/>
            <a:ext cx="12192000" cy="523220"/>
          </a:xfrm>
          <a:prstGeom prst="rect">
            <a:avLst/>
          </a:prstGeom>
          <a:noFill/>
          <a:ln w="3175">
            <a:noFill/>
          </a:ln>
        </p:spPr>
        <p:txBody>
          <a:bodyPr wrap="square" rtlCol="0">
            <a:spAutoFit/>
          </a:bodyPr>
          <a:lstStyle/>
          <a:p>
            <a:r>
              <a:rPr lang="en-CA" sz="1400" dirty="0">
                <a:latin typeface="Franklin Gothic Book" panose="020B0503020102020204" pitchFamily="34" charset="0"/>
              </a:rPr>
              <a:t>Q6: Please tell me how much you agree or disagree with each of the following statements, </a:t>
            </a:r>
            <a:r>
              <a:rPr lang="en-US" sz="1400" dirty="0">
                <a:latin typeface="Franklin Gothic Book" panose="020B0503020102020204" pitchFamily="34" charset="0"/>
                <a:cs typeface="Arial" pitchFamily="34" charset="0"/>
              </a:rPr>
              <a:t>using a scale of 1 to 5, where 1 means completely disagree and 5 means completely agree. </a:t>
            </a:r>
            <a:r>
              <a:rPr lang="en-US" sz="1400" dirty="0">
                <a:latin typeface="Franklin Gothic Book" panose="020B0503020102020204" pitchFamily="34" charset="0"/>
              </a:rPr>
              <a:t>Base: All respondents; 2018 n=1,000. DK/NR: 1%</a:t>
            </a:r>
          </a:p>
        </p:txBody>
      </p:sp>
    </p:spTree>
    <p:extLst>
      <p:ext uri="{BB962C8B-B14F-4D97-AF65-F5344CB8AC3E}">
        <p14:creationId xmlns:p14="http://schemas.microsoft.com/office/powerpoint/2010/main" val="1295877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0"/>
            <a:ext cx="12192000" cy="713300"/>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Attitudes Towards Canada’s Military Role [Over Time]</a:t>
            </a:r>
          </a:p>
        </p:txBody>
      </p:sp>
      <p:sp>
        <p:nvSpPr>
          <p:cNvPr id="6" name="TextBox 5">
            <a:extLst>
              <a:ext uri="{FF2B5EF4-FFF2-40B4-BE49-F238E27FC236}">
                <a16:creationId xmlns:a16="http://schemas.microsoft.com/office/drawing/2014/main" id="{ED706A4D-D462-459B-B38D-80B4D3EF7814}"/>
              </a:ext>
            </a:extLst>
          </p:cNvPr>
          <p:cNvSpPr txBox="1"/>
          <p:nvPr/>
        </p:nvSpPr>
        <p:spPr>
          <a:xfrm>
            <a:off x="0" y="5976340"/>
            <a:ext cx="12192000" cy="738664"/>
          </a:xfrm>
          <a:prstGeom prst="rect">
            <a:avLst/>
          </a:prstGeom>
          <a:noFill/>
          <a:ln w="3175">
            <a:noFill/>
          </a:ln>
        </p:spPr>
        <p:txBody>
          <a:bodyPr wrap="square" rtlCol="0">
            <a:spAutoFit/>
          </a:bodyPr>
          <a:lstStyle/>
          <a:p>
            <a:endParaRPr lang="en-CA" sz="1400" dirty="0">
              <a:latin typeface="Franklin Gothic Book" panose="020B0503020102020204" pitchFamily="34" charset="0"/>
            </a:endParaRPr>
          </a:p>
          <a:p>
            <a:r>
              <a:rPr lang="en-CA" sz="1400" dirty="0" err="1">
                <a:latin typeface="Franklin Gothic Book" panose="020B0503020102020204" pitchFamily="34" charset="0"/>
              </a:rPr>
              <a:t>Q6</a:t>
            </a:r>
            <a:r>
              <a:rPr lang="en-CA" sz="1400" dirty="0">
                <a:latin typeface="Franklin Gothic Book" panose="020B0503020102020204" pitchFamily="34" charset="0"/>
              </a:rPr>
              <a:t>: Please tell me how much you agree or disagree with each of the following statements, </a:t>
            </a:r>
            <a:r>
              <a:rPr lang="en-US" sz="1400" dirty="0">
                <a:latin typeface="Franklin Gothic Book" panose="020B0503020102020204" pitchFamily="34" charset="0"/>
                <a:cs typeface="Arial" pitchFamily="34" charset="0"/>
              </a:rPr>
              <a:t>using a scale of 1 to 5, where 1 means completely disagree and 5 means completely agree. </a:t>
            </a:r>
            <a:r>
              <a:rPr lang="en-US" sz="1400" dirty="0">
                <a:latin typeface="Franklin Gothic Book" panose="020B0503020102020204" pitchFamily="34" charset="0"/>
              </a:rPr>
              <a:t>Base: All respondents; 2018 n=1,000. DK/NR: 1%</a:t>
            </a:r>
          </a:p>
        </p:txBody>
      </p:sp>
      <p:graphicFrame>
        <p:nvGraphicFramePr>
          <p:cNvPr id="8" name="Content Placeholder 7">
            <a:extLst>
              <a:ext uri="{FF2B5EF4-FFF2-40B4-BE49-F238E27FC236}">
                <a16:creationId xmlns:a16="http://schemas.microsoft.com/office/drawing/2014/main" id="{1772CDE2-04E1-41F7-B1F8-B758404873EA}"/>
              </a:ext>
            </a:extLst>
          </p:cNvPr>
          <p:cNvGraphicFramePr>
            <a:graphicFrameLocks noGrp="1"/>
          </p:cNvGraphicFramePr>
          <p:nvPr>
            <p:ph idx="1"/>
            <p:extLst>
              <p:ext uri="{D42A27DB-BD31-4B8C-83A1-F6EECF244321}">
                <p14:modId xmlns:p14="http://schemas.microsoft.com/office/powerpoint/2010/main" val="702331855"/>
              </p:ext>
            </p:extLst>
          </p:nvPr>
        </p:nvGraphicFramePr>
        <p:xfrm>
          <a:off x="76200" y="653474"/>
          <a:ext cx="12191999" cy="50387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23086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955007624"/>
              </p:ext>
            </p:extLst>
          </p:nvPr>
        </p:nvGraphicFramePr>
        <p:xfrm>
          <a:off x="-3" y="607442"/>
          <a:ext cx="12192000" cy="5460382"/>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1"/>
          <p:cNvSpPr>
            <a:spLocks noGrp="1"/>
          </p:cNvSpPr>
          <p:nvPr>
            <p:ph type="title"/>
          </p:nvPr>
        </p:nvSpPr>
        <p:spPr>
          <a:xfrm>
            <a:off x="0" y="0"/>
            <a:ext cx="12192000" cy="607441"/>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2800" b="1" dirty="0">
                <a:latin typeface="Franklin Gothic Book" panose="020B0503020102020204" pitchFamily="34" charset="0"/>
              </a:rPr>
              <a:t>Attitudes Towards Actions to Recognize Veterans and Those Who Died in Service</a:t>
            </a:r>
          </a:p>
        </p:txBody>
      </p:sp>
      <p:sp>
        <p:nvSpPr>
          <p:cNvPr id="6" name="TextBox 5">
            <a:extLst>
              <a:ext uri="{FF2B5EF4-FFF2-40B4-BE49-F238E27FC236}">
                <a16:creationId xmlns:a16="http://schemas.microsoft.com/office/drawing/2014/main" id="{582E56E8-DDB8-43ED-9AAA-F70950B033CB}"/>
              </a:ext>
            </a:extLst>
          </p:cNvPr>
          <p:cNvSpPr txBox="1"/>
          <p:nvPr/>
        </p:nvSpPr>
        <p:spPr>
          <a:xfrm>
            <a:off x="-2" y="6133404"/>
            <a:ext cx="12191999" cy="738664"/>
          </a:xfrm>
          <a:prstGeom prst="rect">
            <a:avLst/>
          </a:prstGeom>
          <a:noFill/>
          <a:ln w="3175">
            <a:noFill/>
          </a:ln>
        </p:spPr>
        <p:txBody>
          <a:bodyPr wrap="square" rtlCol="0">
            <a:spAutoFit/>
          </a:bodyPr>
          <a:lstStyle/>
          <a:p>
            <a:r>
              <a:rPr lang="en-US" sz="1400" dirty="0" err="1">
                <a:latin typeface="Franklin Gothic Book" panose="020B0503020102020204" pitchFamily="34" charset="0"/>
              </a:rPr>
              <a:t>Q7A</a:t>
            </a:r>
            <a:r>
              <a:rPr lang="en-US" sz="1400" dirty="0">
                <a:latin typeface="Franklin Gothic Book" panose="020B0503020102020204" pitchFamily="34" charset="0"/>
              </a:rPr>
              <a:t>/B: </a:t>
            </a:r>
            <a:r>
              <a:rPr lang="en-GB" sz="1400" dirty="0">
                <a:latin typeface="Franklin Gothic Book" panose="020B0503020102020204" pitchFamily="34" charset="0"/>
              </a:rPr>
              <a:t>Veterans Affairs Canada has a mandate to present and care for certain memorials, departmental cemeteries, and grave markers as well as to provide funeral and burial assistance for deceased Canadian Veterans. P</a:t>
            </a:r>
            <a:r>
              <a:rPr lang="en-US" sz="1400" dirty="0">
                <a:latin typeface="Franklin Gothic Book" panose="020B0503020102020204" pitchFamily="34" charset="0"/>
              </a:rPr>
              <a:t>lease tell me how much you agree or disagree with each of the following statements… Base: All respondents; 2018 n=1,000. DK/NR: 1%-9%</a:t>
            </a:r>
            <a:endParaRPr lang="en-CA" sz="1400" dirty="0">
              <a:latin typeface="Franklin Gothic Book" panose="020B0503020102020204" pitchFamily="34" charset="0"/>
            </a:endParaRPr>
          </a:p>
        </p:txBody>
      </p:sp>
    </p:spTree>
    <p:extLst>
      <p:ext uri="{BB962C8B-B14F-4D97-AF65-F5344CB8AC3E}">
        <p14:creationId xmlns:p14="http://schemas.microsoft.com/office/powerpoint/2010/main" val="31820559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1380523545"/>
              </p:ext>
            </p:extLst>
          </p:nvPr>
        </p:nvGraphicFramePr>
        <p:xfrm>
          <a:off x="-1" y="1081071"/>
          <a:ext cx="12191999" cy="4972739"/>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1"/>
          <p:cNvSpPr>
            <a:spLocks noGrp="1"/>
          </p:cNvSpPr>
          <p:nvPr>
            <p:ph type="title"/>
          </p:nvPr>
        </p:nvSpPr>
        <p:spPr>
          <a:xfrm>
            <a:off x="0" y="1"/>
            <a:ext cx="12192000" cy="800100"/>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2800" b="1" dirty="0">
                <a:latin typeface="Franklin Gothic Book" panose="020B0503020102020204" pitchFamily="34" charset="0"/>
              </a:rPr>
              <a:t>Attitudes Towards Actions to Recognize Veterans and Those Who Died in Service [Over Time]</a:t>
            </a:r>
          </a:p>
        </p:txBody>
      </p:sp>
      <p:sp>
        <p:nvSpPr>
          <p:cNvPr id="6" name="TextBox 5"/>
          <p:cNvSpPr txBox="1"/>
          <p:nvPr/>
        </p:nvSpPr>
        <p:spPr>
          <a:xfrm>
            <a:off x="-2" y="6133404"/>
            <a:ext cx="12191999" cy="738664"/>
          </a:xfrm>
          <a:prstGeom prst="rect">
            <a:avLst/>
          </a:prstGeom>
          <a:noFill/>
          <a:ln w="3175">
            <a:noFill/>
          </a:ln>
        </p:spPr>
        <p:txBody>
          <a:bodyPr wrap="square" rtlCol="0">
            <a:spAutoFit/>
          </a:bodyPr>
          <a:lstStyle/>
          <a:p>
            <a:r>
              <a:rPr lang="en-US" sz="1400" dirty="0" err="1">
                <a:latin typeface="Franklin Gothic Book" panose="020B0503020102020204" pitchFamily="34" charset="0"/>
              </a:rPr>
              <a:t>Q7A</a:t>
            </a:r>
            <a:r>
              <a:rPr lang="en-US" sz="1400" dirty="0">
                <a:latin typeface="Franklin Gothic Book" panose="020B0503020102020204" pitchFamily="34" charset="0"/>
              </a:rPr>
              <a:t>/B: </a:t>
            </a:r>
            <a:r>
              <a:rPr lang="en-GB" sz="1400" dirty="0">
                <a:latin typeface="Franklin Gothic Book" panose="020B0503020102020204" pitchFamily="34" charset="0"/>
              </a:rPr>
              <a:t>Veterans Affairs Canada has a mandate to present and care for certain memorials, departmental cemeteries, and grave markers as well as to provide funeral and burial assistance for deceased Canadian Veterans. P</a:t>
            </a:r>
            <a:r>
              <a:rPr lang="en-US" sz="1400" dirty="0">
                <a:latin typeface="Franklin Gothic Book" panose="020B0503020102020204" pitchFamily="34" charset="0"/>
              </a:rPr>
              <a:t>lease tell me how much you agree or disagree with each of the following statements… Base: All respondents; 2018 n=1,000. DK/NR: 1%-9%</a:t>
            </a:r>
            <a:endParaRPr lang="en-CA" sz="1400" dirty="0">
              <a:latin typeface="Franklin Gothic Book" panose="020B0503020102020204" pitchFamily="34" charset="0"/>
            </a:endParaRPr>
          </a:p>
        </p:txBody>
      </p:sp>
    </p:spTree>
    <p:extLst>
      <p:ext uri="{BB962C8B-B14F-4D97-AF65-F5344CB8AC3E}">
        <p14:creationId xmlns:p14="http://schemas.microsoft.com/office/powerpoint/2010/main" val="37343733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553604454"/>
              </p:ext>
            </p:extLst>
          </p:nvPr>
        </p:nvGraphicFramePr>
        <p:xfrm>
          <a:off x="0" y="370116"/>
          <a:ext cx="12192000" cy="5760319"/>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1"/>
          <p:cNvSpPr>
            <a:spLocks noGrp="1"/>
          </p:cNvSpPr>
          <p:nvPr>
            <p:ph type="title"/>
          </p:nvPr>
        </p:nvSpPr>
        <p:spPr>
          <a:xfrm>
            <a:off x="0" y="0"/>
            <a:ext cx="12192000" cy="636016"/>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Attitudes Towards Provision of Funeral and Burial Assistance</a:t>
            </a:r>
          </a:p>
        </p:txBody>
      </p:sp>
      <p:sp>
        <p:nvSpPr>
          <p:cNvPr id="5" name="TextBox 4"/>
          <p:cNvSpPr txBox="1"/>
          <p:nvPr/>
        </p:nvSpPr>
        <p:spPr>
          <a:xfrm>
            <a:off x="0" y="6130435"/>
            <a:ext cx="12192000" cy="738664"/>
          </a:xfrm>
          <a:prstGeom prst="rect">
            <a:avLst/>
          </a:prstGeom>
          <a:noFill/>
          <a:ln w="3175">
            <a:noFill/>
          </a:ln>
        </p:spPr>
        <p:txBody>
          <a:bodyPr wrap="square" rtlCol="0">
            <a:spAutoFit/>
          </a:bodyPr>
          <a:lstStyle/>
          <a:p>
            <a:r>
              <a:rPr lang="en-US" sz="1400" dirty="0" err="1">
                <a:latin typeface="Franklin Gothic Book" panose="020B0503020102020204" pitchFamily="34" charset="0"/>
              </a:rPr>
              <a:t>Q7C</a:t>
            </a:r>
            <a:r>
              <a:rPr lang="en-US" sz="1400" dirty="0">
                <a:latin typeface="Franklin Gothic Book" panose="020B0503020102020204" pitchFamily="34" charset="0"/>
              </a:rPr>
              <a:t>/D: </a:t>
            </a:r>
            <a:r>
              <a:rPr lang="en-GB" sz="1400" dirty="0">
                <a:latin typeface="Franklin Gothic Book" panose="020B0503020102020204" pitchFamily="34" charset="0"/>
              </a:rPr>
              <a:t>Veterans Affairs Canada has a mandate to present and care for certain memorials, departmental cemeteries, and grave markers as well as to provide funeral and burial assistance for deceased Canadian Veterans. P</a:t>
            </a:r>
            <a:r>
              <a:rPr lang="en-US" sz="1400" dirty="0">
                <a:latin typeface="Franklin Gothic Book" panose="020B0503020102020204" pitchFamily="34" charset="0"/>
              </a:rPr>
              <a:t>lease tell me how much you agree or disagree with each of the following statements… Base: All respondents; 2018 n=1,000. DK/NR: 2% - 16%</a:t>
            </a:r>
          </a:p>
        </p:txBody>
      </p:sp>
    </p:spTree>
    <p:extLst>
      <p:ext uri="{BB962C8B-B14F-4D97-AF65-F5344CB8AC3E}">
        <p14:creationId xmlns:p14="http://schemas.microsoft.com/office/powerpoint/2010/main" val="36210588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nvPr>
        </p:nvGraphicFramePr>
        <p:xfrm>
          <a:off x="-1" y="1081071"/>
          <a:ext cx="12191999" cy="4972739"/>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1"/>
          <p:cNvSpPr>
            <a:spLocks noGrp="1"/>
          </p:cNvSpPr>
          <p:nvPr>
            <p:ph type="title"/>
          </p:nvPr>
        </p:nvSpPr>
        <p:spPr>
          <a:xfrm>
            <a:off x="0" y="1"/>
            <a:ext cx="12192000" cy="800100"/>
          </a:xfrm>
          <a:noFill/>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2800" b="1" dirty="0">
                <a:latin typeface="Franklin Gothic Book" panose="020B0503020102020204" pitchFamily="34" charset="0"/>
              </a:rPr>
              <a:t>Attitudes Towards Provision of Funeral and Burial Assistance [Over Time]</a:t>
            </a:r>
          </a:p>
        </p:txBody>
      </p:sp>
      <p:sp>
        <p:nvSpPr>
          <p:cNvPr id="6" name="TextBox 5"/>
          <p:cNvSpPr txBox="1"/>
          <p:nvPr/>
        </p:nvSpPr>
        <p:spPr>
          <a:xfrm>
            <a:off x="-2" y="6133404"/>
            <a:ext cx="12191999" cy="738664"/>
          </a:xfrm>
          <a:prstGeom prst="rect">
            <a:avLst/>
          </a:prstGeom>
          <a:noFill/>
          <a:ln w="3175">
            <a:noFill/>
          </a:ln>
        </p:spPr>
        <p:txBody>
          <a:bodyPr wrap="square" rtlCol="0">
            <a:spAutoFit/>
          </a:bodyPr>
          <a:lstStyle/>
          <a:p>
            <a:r>
              <a:rPr lang="en-US" sz="1400" dirty="0">
                <a:latin typeface="Franklin Gothic Book" panose="020B0503020102020204" pitchFamily="34" charset="0"/>
              </a:rPr>
              <a:t>Q7C/D: </a:t>
            </a:r>
            <a:r>
              <a:rPr lang="en-GB" sz="1400" dirty="0">
                <a:latin typeface="Franklin Gothic Book" panose="020B0503020102020204" pitchFamily="34" charset="0"/>
              </a:rPr>
              <a:t>Veterans Affairs Canada has a mandate to present and care for certain memorials, departmental cemeteries, and grave markers as well as to provide funeral and burial assistance for deceased Canadian Veterans. P</a:t>
            </a:r>
            <a:r>
              <a:rPr lang="en-US" sz="1400" dirty="0">
                <a:latin typeface="Franklin Gothic Book" panose="020B0503020102020204" pitchFamily="34" charset="0"/>
              </a:rPr>
              <a:t>lease tell me how much you agree or disagree with each of the following statements… Base: All respondents; 2018 n=1,000. DK/NR: 2% - 16%</a:t>
            </a:r>
          </a:p>
        </p:txBody>
      </p:sp>
    </p:spTree>
    <p:extLst>
      <p:ext uri="{BB962C8B-B14F-4D97-AF65-F5344CB8AC3E}">
        <p14:creationId xmlns:p14="http://schemas.microsoft.com/office/powerpoint/2010/main" val="8678733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4278756358"/>
              </p:ext>
            </p:extLst>
          </p:nvPr>
        </p:nvGraphicFramePr>
        <p:xfrm>
          <a:off x="76201" y="828675"/>
          <a:ext cx="5829300" cy="5412468"/>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1"/>
          <p:cNvSpPr>
            <a:spLocks noGrp="1"/>
          </p:cNvSpPr>
          <p:nvPr>
            <p:ph type="title"/>
          </p:nvPr>
        </p:nvSpPr>
        <p:spPr>
          <a:xfrm>
            <a:off x="-6296" y="0"/>
            <a:ext cx="12191999" cy="714375"/>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Awareness and Importance of World War Commemorations</a:t>
            </a:r>
          </a:p>
        </p:txBody>
      </p:sp>
      <p:graphicFrame>
        <p:nvGraphicFramePr>
          <p:cNvPr id="12" name="Chart 11"/>
          <p:cNvGraphicFramePr/>
          <p:nvPr>
            <p:extLst>
              <p:ext uri="{D42A27DB-BD31-4B8C-83A1-F6EECF244321}">
                <p14:modId xmlns:p14="http://schemas.microsoft.com/office/powerpoint/2010/main" val="3794595951"/>
              </p:ext>
            </p:extLst>
          </p:nvPr>
        </p:nvGraphicFramePr>
        <p:xfrm>
          <a:off x="5944564" y="828675"/>
          <a:ext cx="6483295" cy="5412468"/>
        </p:xfrm>
        <a:graphic>
          <a:graphicData uri="http://schemas.openxmlformats.org/drawingml/2006/chart">
            <c:chart xmlns:c="http://schemas.openxmlformats.org/drawingml/2006/chart" xmlns:r="http://schemas.openxmlformats.org/officeDocument/2006/relationships" r:id="rId4"/>
          </a:graphicData>
        </a:graphic>
      </p:graphicFrame>
      <p:cxnSp>
        <p:nvCxnSpPr>
          <p:cNvPr id="3" name="Straight Connector 2">
            <a:extLst>
              <a:ext uri="{FF2B5EF4-FFF2-40B4-BE49-F238E27FC236}">
                <a16:creationId xmlns:a16="http://schemas.microsoft.com/office/drawing/2014/main" id="{34B6BCAE-B589-4EB3-B325-2D28C1E736E9}"/>
              </a:ext>
            </a:extLst>
          </p:cNvPr>
          <p:cNvCxnSpPr>
            <a:cxnSpLocks/>
          </p:cNvCxnSpPr>
          <p:nvPr/>
        </p:nvCxnSpPr>
        <p:spPr>
          <a:xfrm>
            <a:off x="6308779" y="828675"/>
            <a:ext cx="0" cy="5229225"/>
          </a:xfrm>
          <a:prstGeom prst="line">
            <a:avLst/>
          </a:prstGeom>
          <a:ln w="19050">
            <a:solidFill>
              <a:schemeClr val="bg2">
                <a:lumMod val="85000"/>
              </a:schemeClr>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2" name="Table 1">
            <a:extLst>
              <a:ext uri="{FF2B5EF4-FFF2-40B4-BE49-F238E27FC236}">
                <a16:creationId xmlns:a16="http://schemas.microsoft.com/office/drawing/2014/main" id="{841D2F2F-D90D-4EFE-8790-C137AD6926DC}"/>
              </a:ext>
            </a:extLst>
          </p:cNvPr>
          <p:cNvGraphicFramePr>
            <a:graphicFrameLocks noGrp="1"/>
          </p:cNvGraphicFramePr>
          <p:nvPr>
            <p:extLst>
              <p:ext uri="{D42A27DB-BD31-4B8C-83A1-F6EECF244321}">
                <p14:modId xmlns:p14="http://schemas.microsoft.com/office/powerpoint/2010/main" val="3917611604"/>
              </p:ext>
            </p:extLst>
          </p:nvPr>
        </p:nvGraphicFramePr>
        <p:xfrm>
          <a:off x="76201" y="5417820"/>
          <a:ext cx="5829300" cy="640080"/>
        </p:xfrm>
        <a:graphic>
          <a:graphicData uri="http://schemas.openxmlformats.org/drawingml/2006/table">
            <a:tbl>
              <a:tblPr firstRow="1" bandRow="1">
                <a:tableStyleId>{5C22544A-7EE6-4342-B048-85BDC9FD1C3A}</a:tableStyleId>
              </a:tblPr>
              <a:tblGrid>
                <a:gridCol w="2893422">
                  <a:extLst>
                    <a:ext uri="{9D8B030D-6E8A-4147-A177-3AD203B41FA5}">
                      <a16:colId xmlns:a16="http://schemas.microsoft.com/office/drawing/2014/main" val="273126503"/>
                    </a:ext>
                  </a:extLst>
                </a:gridCol>
                <a:gridCol w="2935878">
                  <a:extLst>
                    <a:ext uri="{9D8B030D-6E8A-4147-A177-3AD203B41FA5}">
                      <a16:colId xmlns:a16="http://schemas.microsoft.com/office/drawing/2014/main" val="3101285310"/>
                    </a:ext>
                  </a:extLst>
                </a:gridCol>
              </a:tblGrid>
              <a:tr h="483326">
                <a:tc>
                  <a:txBody>
                    <a:bodyPr/>
                    <a:lstStyle/>
                    <a:p>
                      <a:pPr algn="ctr"/>
                      <a:r>
                        <a:rPr lang="en-CA" sz="1800" b="0" dirty="0">
                          <a:solidFill>
                            <a:schemeClr val="tx1"/>
                          </a:solidFill>
                          <a:latin typeface="Arial" panose="020B0604020202020204" pitchFamily="34" charset="0"/>
                          <a:cs typeface="Arial" panose="020B0604020202020204" pitchFamily="34" charset="0"/>
                        </a:rPr>
                        <a:t>100</a:t>
                      </a:r>
                      <a:r>
                        <a:rPr lang="en-CA" sz="1800" b="0" baseline="30000" dirty="0">
                          <a:solidFill>
                            <a:schemeClr val="tx1"/>
                          </a:solidFill>
                          <a:latin typeface="Arial" panose="020B0604020202020204" pitchFamily="34" charset="0"/>
                          <a:cs typeface="Arial" panose="020B0604020202020204" pitchFamily="34" charset="0"/>
                        </a:rPr>
                        <a:t>th</a:t>
                      </a:r>
                      <a:r>
                        <a:rPr lang="en-CA" sz="1800" b="0" dirty="0">
                          <a:solidFill>
                            <a:schemeClr val="tx1"/>
                          </a:solidFill>
                          <a:latin typeface="Arial" panose="020B0604020202020204" pitchFamily="34" charset="0"/>
                          <a:cs typeface="Arial" panose="020B0604020202020204" pitchFamily="34" charset="0"/>
                        </a:rPr>
                        <a:t> anniversary of </a:t>
                      </a:r>
                      <a:br>
                        <a:rPr lang="en-CA" sz="1800" b="0" dirty="0">
                          <a:solidFill>
                            <a:schemeClr val="tx1"/>
                          </a:solidFill>
                          <a:latin typeface="Arial" panose="020B0604020202020204" pitchFamily="34" charset="0"/>
                          <a:cs typeface="Arial" panose="020B0604020202020204" pitchFamily="34" charset="0"/>
                        </a:rPr>
                      </a:br>
                      <a:r>
                        <a:rPr lang="en-CA" sz="1800" b="0" dirty="0">
                          <a:solidFill>
                            <a:schemeClr val="tx1"/>
                          </a:solidFill>
                          <a:latin typeface="Arial" panose="020B0604020202020204" pitchFamily="34" charset="0"/>
                          <a:cs typeface="Arial" panose="020B0604020202020204" pitchFamily="34" charset="0"/>
                        </a:rPr>
                        <a:t>First World War</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800" b="0" dirty="0">
                          <a:solidFill>
                            <a:schemeClr val="tx1"/>
                          </a:solidFill>
                          <a:latin typeface="Arial" panose="020B0604020202020204" pitchFamily="34" charset="0"/>
                          <a:cs typeface="Arial" panose="020B0604020202020204" pitchFamily="34" charset="0"/>
                        </a:rPr>
                        <a:t>75</a:t>
                      </a:r>
                      <a:r>
                        <a:rPr lang="en-CA" sz="1800" b="0" baseline="30000" dirty="0">
                          <a:solidFill>
                            <a:schemeClr val="tx1"/>
                          </a:solidFill>
                          <a:latin typeface="Arial" panose="020B0604020202020204" pitchFamily="34" charset="0"/>
                          <a:cs typeface="Arial" panose="020B0604020202020204" pitchFamily="34" charset="0"/>
                        </a:rPr>
                        <a:t>th</a:t>
                      </a:r>
                      <a:r>
                        <a:rPr lang="en-CA" sz="1800" b="0" dirty="0">
                          <a:solidFill>
                            <a:schemeClr val="tx1"/>
                          </a:solidFill>
                          <a:latin typeface="Arial" panose="020B0604020202020204" pitchFamily="34" charset="0"/>
                          <a:cs typeface="Arial" panose="020B0604020202020204" pitchFamily="34" charset="0"/>
                        </a:rPr>
                        <a:t> anniversary of </a:t>
                      </a:r>
                      <a:br>
                        <a:rPr lang="en-CA" sz="1800" b="0" dirty="0">
                          <a:solidFill>
                            <a:schemeClr val="tx1"/>
                          </a:solidFill>
                          <a:latin typeface="Arial" panose="020B0604020202020204" pitchFamily="34" charset="0"/>
                          <a:cs typeface="Arial" panose="020B0604020202020204" pitchFamily="34" charset="0"/>
                        </a:rPr>
                      </a:br>
                      <a:r>
                        <a:rPr lang="en-CA" sz="1800" b="0" dirty="0">
                          <a:solidFill>
                            <a:schemeClr val="tx1"/>
                          </a:solidFill>
                          <a:latin typeface="Arial" panose="020B0604020202020204" pitchFamily="34" charset="0"/>
                          <a:cs typeface="Arial" panose="020B0604020202020204" pitchFamily="34" charset="0"/>
                        </a:rPr>
                        <a:t>Second World War</a:t>
                      </a:r>
                    </a:p>
                  </a:txBody>
                  <a:tcPr>
                    <a:noFill/>
                  </a:tcPr>
                </a:tc>
                <a:extLst>
                  <a:ext uri="{0D108BD9-81ED-4DB2-BD59-A6C34878D82A}">
                    <a16:rowId xmlns:a16="http://schemas.microsoft.com/office/drawing/2014/main" val="2886635161"/>
                  </a:ext>
                </a:extLst>
              </a:tr>
            </a:tbl>
          </a:graphicData>
        </a:graphic>
      </p:graphicFrame>
      <p:sp>
        <p:nvSpPr>
          <p:cNvPr id="8" name="TextBox 7">
            <a:extLst>
              <a:ext uri="{FF2B5EF4-FFF2-40B4-BE49-F238E27FC236}">
                <a16:creationId xmlns:a16="http://schemas.microsoft.com/office/drawing/2014/main" id="{DAD1DBA0-5BF6-42E9-90A9-B3D5E600DA10}"/>
              </a:ext>
            </a:extLst>
          </p:cNvPr>
          <p:cNvSpPr txBox="1"/>
          <p:nvPr/>
        </p:nvSpPr>
        <p:spPr>
          <a:xfrm>
            <a:off x="0" y="6108792"/>
            <a:ext cx="12191995" cy="738664"/>
          </a:xfrm>
          <a:prstGeom prst="rect">
            <a:avLst/>
          </a:prstGeom>
          <a:noFill/>
          <a:ln w="3175">
            <a:noFill/>
          </a:ln>
        </p:spPr>
        <p:txBody>
          <a:bodyPr wrap="square" rtlCol="0">
            <a:spAutoFit/>
          </a:bodyPr>
          <a:lstStyle/>
          <a:p>
            <a:r>
              <a:rPr lang="en-US" sz="1400" dirty="0" err="1">
                <a:latin typeface="Franklin Gothic Book" panose="020B0503020102020204" pitchFamily="34" charset="0"/>
              </a:rPr>
              <a:t>Q8</a:t>
            </a:r>
            <a:r>
              <a:rPr lang="en-US" sz="1400" dirty="0">
                <a:latin typeface="Franklin Gothic Book" panose="020B0503020102020204" pitchFamily="34" charset="0"/>
              </a:rPr>
              <a:t>: During the period 2014 to 2020, Canada is marking significant anniversaries of the two World Wars. Are you aware that Canada is commemorating… Base: All respondents; 2018 n=1,000. DK/NR: 1%</a:t>
            </a:r>
            <a:endParaRPr lang="en-CA" sz="1400" dirty="0">
              <a:latin typeface="Franklin Gothic Book" panose="020B0503020102020204" pitchFamily="34" charset="0"/>
            </a:endParaRPr>
          </a:p>
          <a:p>
            <a:r>
              <a:rPr lang="en-GB" sz="1400" dirty="0">
                <a:latin typeface="Franklin Gothic Book" panose="020B0503020102020204" pitchFamily="34" charset="0"/>
              </a:rPr>
              <a:t>Q9: </a:t>
            </a:r>
            <a:r>
              <a:rPr lang="en-US" sz="1400" dirty="0">
                <a:latin typeface="Franklin Gothic Book" panose="020B0503020102020204" pitchFamily="34" charset="0"/>
              </a:rPr>
              <a:t>In your view, how important is it for Canada and Canadians to mark these two military anniversaries? Base: All respondents; 2018 n=1,000. DK/NR: &lt;1%</a:t>
            </a:r>
            <a:endParaRPr lang="en-CA" sz="1400" dirty="0">
              <a:latin typeface="Franklin Gothic Book" panose="020B0503020102020204" pitchFamily="34" charset="0"/>
            </a:endParaRPr>
          </a:p>
        </p:txBody>
      </p:sp>
    </p:spTree>
    <p:extLst>
      <p:ext uri="{BB962C8B-B14F-4D97-AF65-F5344CB8AC3E}">
        <p14:creationId xmlns:p14="http://schemas.microsoft.com/office/powerpoint/2010/main" val="21507451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D5615A8-82ED-4213-9385-D3CCBFCA52BC}"/>
              </a:ext>
            </a:extLst>
          </p:cNvPr>
          <p:cNvSpPr txBox="1"/>
          <p:nvPr/>
        </p:nvSpPr>
        <p:spPr>
          <a:xfrm>
            <a:off x="0" y="6175118"/>
            <a:ext cx="12191995" cy="738664"/>
          </a:xfrm>
          <a:prstGeom prst="rect">
            <a:avLst/>
          </a:prstGeom>
          <a:noFill/>
          <a:ln w="3175">
            <a:noFill/>
          </a:ln>
        </p:spPr>
        <p:txBody>
          <a:bodyPr wrap="square" rtlCol="0">
            <a:spAutoFit/>
          </a:bodyPr>
          <a:lstStyle/>
          <a:p>
            <a:r>
              <a:rPr lang="en-US" sz="1400" dirty="0" err="1">
                <a:latin typeface="Franklin Gothic Book" panose="020B0503020102020204" pitchFamily="34" charset="0"/>
              </a:rPr>
              <a:t>Q8</a:t>
            </a:r>
            <a:r>
              <a:rPr lang="en-US" sz="1400" dirty="0">
                <a:latin typeface="Franklin Gothic Book" panose="020B0503020102020204" pitchFamily="34" charset="0"/>
              </a:rPr>
              <a:t>: During the period 2014 to 2020, Canada is marking significant anniversaries of the two World Wars. Are you aware that Canada is commemorating… Base: All respondents; 2018 n=1,000. DK/NR: 1%</a:t>
            </a:r>
          </a:p>
          <a:p>
            <a:r>
              <a:rPr lang="en-GB" sz="1400" dirty="0">
                <a:latin typeface="Franklin Gothic Book" panose="020B0503020102020204" pitchFamily="34" charset="0"/>
              </a:rPr>
              <a:t>Q9: </a:t>
            </a:r>
            <a:r>
              <a:rPr lang="en-US" sz="1400" dirty="0">
                <a:latin typeface="Franklin Gothic Book" panose="020B0503020102020204" pitchFamily="34" charset="0"/>
              </a:rPr>
              <a:t>In your view, how important is it for Canada and Canadians to mark these two military anniversaries? Base: All respondents; 2018 n=1,000. DK/NR: &lt;1%</a:t>
            </a:r>
            <a:endParaRPr lang="en-CA" sz="1400" dirty="0">
              <a:latin typeface="Franklin Gothic Book" panose="020B0503020102020204" pitchFamily="34" charset="0"/>
            </a:endParaRPr>
          </a:p>
        </p:txBody>
      </p:sp>
      <p:sp>
        <p:nvSpPr>
          <p:cNvPr id="9" name="Title 1">
            <a:extLst>
              <a:ext uri="{FF2B5EF4-FFF2-40B4-BE49-F238E27FC236}">
                <a16:creationId xmlns:a16="http://schemas.microsoft.com/office/drawing/2014/main" id="{6FFC544B-6220-470B-A7FD-45DD4DD09775}"/>
              </a:ext>
            </a:extLst>
          </p:cNvPr>
          <p:cNvSpPr>
            <a:spLocks noGrp="1"/>
          </p:cNvSpPr>
          <p:nvPr>
            <p:ph type="title"/>
          </p:nvPr>
        </p:nvSpPr>
        <p:spPr>
          <a:xfrm>
            <a:off x="1" y="439"/>
            <a:ext cx="12191999" cy="642258"/>
          </a:xfrm>
          <a:ln w="38100">
            <a:noFill/>
          </a:ln>
        </p:spPr>
        <p:style>
          <a:lnRef idx="2">
            <a:schemeClr val="accent1"/>
          </a:lnRef>
          <a:fillRef idx="1">
            <a:schemeClr val="lt1"/>
          </a:fillRef>
          <a:effectRef idx="0">
            <a:schemeClr val="accent1"/>
          </a:effectRef>
          <a:fontRef idx="minor">
            <a:schemeClr val="dk1"/>
          </a:fontRef>
        </p:style>
        <p:txBody>
          <a:bodyPr>
            <a:noAutofit/>
          </a:bodyPr>
          <a:lstStyle/>
          <a:p>
            <a:r>
              <a:rPr lang="en-CA" sz="3100" b="1" dirty="0">
                <a:latin typeface="Franklin Gothic Book" panose="020B0503020102020204" pitchFamily="34" charset="0"/>
              </a:rPr>
              <a:t>Awareness and Importance of World War Commemorations [Over Time]</a:t>
            </a:r>
          </a:p>
        </p:txBody>
      </p:sp>
      <p:grpSp>
        <p:nvGrpSpPr>
          <p:cNvPr id="2" name="Group 1">
            <a:extLst>
              <a:ext uri="{FF2B5EF4-FFF2-40B4-BE49-F238E27FC236}">
                <a16:creationId xmlns:a16="http://schemas.microsoft.com/office/drawing/2014/main" id="{BD3C475E-3FB8-47E6-A1B3-8E9594BD7AEC}"/>
              </a:ext>
            </a:extLst>
          </p:cNvPr>
          <p:cNvGrpSpPr/>
          <p:nvPr/>
        </p:nvGrpSpPr>
        <p:grpSpPr>
          <a:xfrm>
            <a:off x="-1" y="642697"/>
            <a:ext cx="12090403" cy="5692083"/>
            <a:chOff x="-1" y="642697"/>
            <a:chExt cx="12090403" cy="5692083"/>
          </a:xfrm>
        </p:grpSpPr>
        <p:cxnSp>
          <p:nvCxnSpPr>
            <p:cNvPr id="8" name="Straight Connector 7">
              <a:extLst>
                <a:ext uri="{FF2B5EF4-FFF2-40B4-BE49-F238E27FC236}">
                  <a16:creationId xmlns:a16="http://schemas.microsoft.com/office/drawing/2014/main" id="{4D59F9D0-C11A-4938-BCFA-CD8A9FC46E72}"/>
                </a:ext>
              </a:extLst>
            </p:cNvPr>
            <p:cNvCxnSpPr>
              <a:cxnSpLocks/>
            </p:cNvCxnSpPr>
            <p:nvPr/>
          </p:nvCxnSpPr>
          <p:spPr>
            <a:xfrm>
              <a:off x="6308779" y="828675"/>
              <a:ext cx="0" cy="5229225"/>
            </a:xfrm>
            <a:prstGeom prst="line">
              <a:avLst/>
            </a:prstGeom>
            <a:ln w="19050">
              <a:solidFill>
                <a:schemeClr val="bg2">
                  <a:lumMod val="85000"/>
                </a:schemeClr>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4" name="Chart 3">
              <a:extLst>
                <a:ext uri="{FF2B5EF4-FFF2-40B4-BE49-F238E27FC236}">
                  <a16:creationId xmlns:a16="http://schemas.microsoft.com/office/drawing/2014/main" id="{858FF286-B67F-4A6D-BFF7-3441760C8764}"/>
                </a:ext>
              </a:extLst>
            </p:cNvPr>
            <p:cNvGraphicFramePr/>
            <p:nvPr>
              <p:extLst/>
            </p:nvPr>
          </p:nvGraphicFramePr>
          <p:xfrm>
            <a:off x="-1" y="642697"/>
            <a:ext cx="6215239" cy="569208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a:extLst>
                <a:ext uri="{FF2B5EF4-FFF2-40B4-BE49-F238E27FC236}">
                  <a16:creationId xmlns:a16="http://schemas.microsoft.com/office/drawing/2014/main" id="{22BC74CB-93CA-4EB6-A6E6-621846CCAB64}"/>
                </a:ext>
              </a:extLst>
            </p:cNvPr>
            <p:cNvGraphicFramePr/>
            <p:nvPr>
              <p:extLst/>
            </p:nvPr>
          </p:nvGraphicFramePr>
          <p:xfrm>
            <a:off x="6402321" y="642697"/>
            <a:ext cx="5688081" cy="5546069"/>
          </p:xfrm>
          <a:graphic>
            <a:graphicData uri="http://schemas.openxmlformats.org/drawingml/2006/chart">
              <c:chart xmlns:c="http://schemas.openxmlformats.org/drawingml/2006/chart" xmlns:r="http://schemas.openxmlformats.org/officeDocument/2006/relationships" r:id="rId4"/>
            </a:graphicData>
          </a:graphic>
        </p:graphicFrame>
      </p:grpSp>
    </p:spTree>
    <p:extLst>
      <p:ext uri="{BB962C8B-B14F-4D97-AF65-F5344CB8AC3E}">
        <p14:creationId xmlns:p14="http://schemas.microsoft.com/office/powerpoint/2010/main" val="1636203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0"/>
            <a:ext cx="12192000" cy="677109"/>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Reasons Why Veterans’ Week Is Important [By Theme]</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513829046"/>
              </p:ext>
            </p:extLst>
          </p:nvPr>
        </p:nvGraphicFramePr>
        <p:xfrm>
          <a:off x="318866" y="972286"/>
          <a:ext cx="11554265" cy="527405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1" y="6550223"/>
            <a:ext cx="12192000" cy="292388"/>
          </a:xfrm>
          <a:prstGeom prst="rect">
            <a:avLst/>
          </a:prstGeom>
          <a:noFill/>
          <a:ln w="3175">
            <a:noFill/>
          </a:ln>
        </p:spPr>
        <p:txBody>
          <a:bodyPr wrap="square" rtlCol="0">
            <a:spAutoFit/>
          </a:bodyPr>
          <a:lstStyle/>
          <a:p>
            <a:r>
              <a:rPr lang="en-CA" sz="1300" dirty="0">
                <a:latin typeface="Franklin Gothic Book" panose="020B0503020102020204" pitchFamily="34" charset="0"/>
              </a:rPr>
              <a:t>Q2B: And why do you say it is important that Veterans' Week be held each year? </a:t>
            </a:r>
            <a:r>
              <a:rPr lang="en-US" sz="1300" dirty="0">
                <a:latin typeface="Franklin Gothic Book" panose="020B0503020102020204" pitchFamily="34" charset="0"/>
              </a:rPr>
              <a:t>Base: Those who said it is important; 2018 n=872. </a:t>
            </a:r>
            <a:r>
              <a:rPr lang="en-CA" sz="1300" dirty="0">
                <a:latin typeface="Franklin Gothic Book" panose="020B0503020102020204" pitchFamily="34" charset="0"/>
              </a:rPr>
              <a:t>(Up to 2 responses accepted)</a:t>
            </a:r>
          </a:p>
        </p:txBody>
      </p:sp>
    </p:spTree>
    <p:extLst>
      <p:ext uri="{BB962C8B-B14F-4D97-AF65-F5344CB8AC3E}">
        <p14:creationId xmlns:p14="http://schemas.microsoft.com/office/powerpoint/2010/main" val="669948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1688187850"/>
              </p:ext>
            </p:extLst>
          </p:nvPr>
        </p:nvGraphicFramePr>
        <p:xfrm>
          <a:off x="0" y="1029493"/>
          <a:ext cx="12096520" cy="5403964"/>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1"/>
          <p:cNvSpPr>
            <a:spLocks noGrp="1"/>
          </p:cNvSpPr>
          <p:nvPr>
            <p:ph type="title"/>
          </p:nvPr>
        </p:nvSpPr>
        <p:spPr>
          <a:xfrm>
            <a:off x="0" y="1"/>
            <a:ext cx="12192000" cy="733424"/>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Reasons Why Veterans’ Week Is Important [Over Time]</a:t>
            </a:r>
          </a:p>
        </p:txBody>
      </p:sp>
      <p:sp>
        <p:nvSpPr>
          <p:cNvPr id="5" name="TextBox 4">
            <a:extLst>
              <a:ext uri="{FF2B5EF4-FFF2-40B4-BE49-F238E27FC236}">
                <a16:creationId xmlns:a16="http://schemas.microsoft.com/office/drawing/2014/main" id="{8B1095BB-FD56-449E-8C57-8A60B28EA4D4}"/>
              </a:ext>
            </a:extLst>
          </p:cNvPr>
          <p:cNvSpPr txBox="1"/>
          <p:nvPr/>
        </p:nvSpPr>
        <p:spPr>
          <a:xfrm>
            <a:off x="-1" y="6550223"/>
            <a:ext cx="12192000" cy="292388"/>
          </a:xfrm>
          <a:prstGeom prst="rect">
            <a:avLst/>
          </a:prstGeom>
          <a:noFill/>
          <a:ln w="3175">
            <a:noFill/>
          </a:ln>
        </p:spPr>
        <p:txBody>
          <a:bodyPr wrap="square" rtlCol="0">
            <a:spAutoFit/>
          </a:bodyPr>
          <a:lstStyle/>
          <a:p>
            <a:r>
              <a:rPr lang="en-CA" sz="1300" dirty="0">
                <a:latin typeface="Franklin Gothic Book" panose="020B0503020102020204" pitchFamily="34" charset="0"/>
              </a:rPr>
              <a:t>Q2B: And why do you say it is important that Veterans' Week be held each year? </a:t>
            </a:r>
            <a:r>
              <a:rPr lang="en-US" sz="1300" dirty="0">
                <a:latin typeface="Franklin Gothic Book" panose="020B0503020102020204" pitchFamily="34" charset="0"/>
              </a:rPr>
              <a:t>Base: Those who said it is important; 2018 n=872. </a:t>
            </a:r>
            <a:r>
              <a:rPr lang="en-CA" sz="1300" dirty="0">
                <a:latin typeface="Franklin Gothic Book" panose="020B0503020102020204" pitchFamily="34" charset="0"/>
              </a:rPr>
              <a:t>(Up to 2 responses accepted)</a:t>
            </a:r>
          </a:p>
        </p:txBody>
      </p:sp>
    </p:spTree>
    <p:extLst>
      <p:ext uri="{BB962C8B-B14F-4D97-AF65-F5344CB8AC3E}">
        <p14:creationId xmlns:p14="http://schemas.microsoft.com/office/powerpoint/2010/main" val="4005535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nvPr>
        </p:nvGraphicFramePr>
        <p:xfrm>
          <a:off x="423332" y="808731"/>
          <a:ext cx="11345333" cy="5392519"/>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1"/>
          <p:cNvSpPr>
            <a:spLocks noGrp="1"/>
          </p:cNvSpPr>
          <p:nvPr>
            <p:ph type="title"/>
          </p:nvPr>
        </p:nvSpPr>
        <p:spPr>
          <a:xfrm>
            <a:off x="1" y="0"/>
            <a:ext cx="12192000" cy="646331"/>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Participation in Veterans’ Week</a:t>
            </a:r>
          </a:p>
        </p:txBody>
      </p:sp>
      <p:sp>
        <p:nvSpPr>
          <p:cNvPr id="10" name="TextBox 9"/>
          <p:cNvSpPr txBox="1"/>
          <p:nvPr/>
        </p:nvSpPr>
        <p:spPr>
          <a:xfrm>
            <a:off x="-1" y="6550223"/>
            <a:ext cx="12192000" cy="307777"/>
          </a:xfrm>
          <a:prstGeom prst="rect">
            <a:avLst/>
          </a:prstGeom>
          <a:noFill/>
          <a:ln w="3175">
            <a:noFill/>
          </a:ln>
        </p:spPr>
        <p:txBody>
          <a:bodyPr wrap="square" rtlCol="0">
            <a:spAutoFit/>
          </a:bodyPr>
          <a:lstStyle/>
          <a:p>
            <a:r>
              <a:rPr lang="en-CA" sz="1400" dirty="0" err="1">
                <a:latin typeface="Franklin Gothic Book" panose="020B0503020102020204" pitchFamily="34" charset="0"/>
              </a:rPr>
              <a:t>Q3</a:t>
            </a:r>
            <a:r>
              <a:rPr lang="en-CA" sz="1400" dirty="0">
                <a:latin typeface="Franklin Gothic Book" panose="020B0503020102020204" pitchFamily="34" charset="0"/>
              </a:rPr>
              <a:t>: Did you or members of your immediate family participate in Veterans' Week this year? </a:t>
            </a:r>
            <a:r>
              <a:rPr lang="en-US" sz="1400" dirty="0">
                <a:latin typeface="Franklin Gothic Book" panose="020B0503020102020204" pitchFamily="34" charset="0"/>
              </a:rPr>
              <a:t>Base: All respondents; 2018 n=1,000 </a:t>
            </a:r>
            <a:endParaRPr lang="fr-CA" sz="1400" dirty="0">
              <a:latin typeface="Franklin Gothic Book" panose="020B0503020102020204" pitchFamily="34" charset="0"/>
            </a:endParaRPr>
          </a:p>
        </p:txBody>
      </p:sp>
    </p:spTree>
    <p:extLst>
      <p:ext uri="{BB962C8B-B14F-4D97-AF65-F5344CB8AC3E}">
        <p14:creationId xmlns:p14="http://schemas.microsoft.com/office/powerpoint/2010/main" val="2686937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Reasons for Participating in Veterans’ Week [By Theme]</a:t>
            </a:r>
          </a:p>
        </p:txBody>
      </p:sp>
      <p:sp>
        <p:nvSpPr>
          <p:cNvPr id="5" name="TextBox 4"/>
          <p:cNvSpPr txBox="1"/>
          <p:nvPr/>
        </p:nvSpPr>
        <p:spPr>
          <a:xfrm>
            <a:off x="0" y="6331190"/>
            <a:ext cx="12192000" cy="523220"/>
          </a:xfrm>
          <a:prstGeom prst="rect">
            <a:avLst/>
          </a:prstGeom>
          <a:noFill/>
          <a:ln w="3175">
            <a:noFill/>
          </a:ln>
        </p:spPr>
        <p:txBody>
          <a:bodyPr wrap="square" rtlCol="0">
            <a:spAutoFit/>
          </a:bodyPr>
          <a:lstStyle/>
          <a:p>
            <a:r>
              <a:rPr lang="en-CA" sz="1400" dirty="0">
                <a:latin typeface="Franklin Gothic Book" panose="020B0503020102020204" pitchFamily="34" charset="0"/>
              </a:rPr>
              <a:t>Q3B. And why did you or members of your immediate family participate in Veterans' Week? Base: Those who initially acknowledged participating in Veterans’ Week when asked; 2018 n=464. (Up to 2 responses accepted) </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nvPr>
        </p:nvGraphicFramePr>
        <p:xfrm>
          <a:off x="423332" y="570353"/>
          <a:ext cx="11345333" cy="563089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84107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Reasons for Participating in Veterans’ Week [By Theme]</a:t>
            </a:r>
          </a:p>
        </p:txBody>
      </p:sp>
      <p:sp>
        <p:nvSpPr>
          <p:cNvPr id="5" name="TextBox 4"/>
          <p:cNvSpPr txBox="1"/>
          <p:nvPr/>
        </p:nvSpPr>
        <p:spPr>
          <a:xfrm>
            <a:off x="0" y="6331190"/>
            <a:ext cx="12192000" cy="523220"/>
          </a:xfrm>
          <a:prstGeom prst="rect">
            <a:avLst/>
          </a:prstGeom>
          <a:noFill/>
          <a:ln w="3175">
            <a:noFill/>
          </a:ln>
        </p:spPr>
        <p:txBody>
          <a:bodyPr wrap="square" rtlCol="0">
            <a:spAutoFit/>
          </a:bodyPr>
          <a:lstStyle/>
          <a:p>
            <a:r>
              <a:rPr lang="en-CA" sz="1400" dirty="0">
                <a:latin typeface="Franklin Gothic Book" panose="020B0503020102020204" pitchFamily="34" charset="0"/>
              </a:rPr>
              <a:t>Q3B. And why did you or members of your immediate family participate in Veterans' Week? Base: Those who initially acknowledged participating in Veterans’ Week when asked; 2018 n=464. (Up to 2 responses accepted) </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nvPr>
        </p:nvGraphicFramePr>
        <p:xfrm>
          <a:off x="423332" y="675861"/>
          <a:ext cx="11345333" cy="552538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22708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Reasons for Participating in Veterans’ Week [By Theme]</a:t>
            </a:r>
          </a:p>
        </p:txBody>
      </p:sp>
      <p:sp>
        <p:nvSpPr>
          <p:cNvPr id="5" name="TextBox 4"/>
          <p:cNvSpPr txBox="1"/>
          <p:nvPr/>
        </p:nvSpPr>
        <p:spPr>
          <a:xfrm>
            <a:off x="0" y="6331190"/>
            <a:ext cx="12192000" cy="523220"/>
          </a:xfrm>
          <a:prstGeom prst="rect">
            <a:avLst/>
          </a:prstGeom>
          <a:noFill/>
          <a:ln w="3175">
            <a:noFill/>
          </a:ln>
        </p:spPr>
        <p:txBody>
          <a:bodyPr wrap="square" rtlCol="0">
            <a:spAutoFit/>
          </a:bodyPr>
          <a:lstStyle/>
          <a:p>
            <a:r>
              <a:rPr lang="en-CA" sz="1400" dirty="0">
                <a:latin typeface="Franklin Gothic Book" panose="020B0503020102020204" pitchFamily="34" charset="0"/>
              </a:rPr>
              <a:t>Q3B. And why did you or members of your immediate family participate in Veterans' Week? Base: Those who initially acknowledged participating in Veterans’ Week when asked; 2018 n=464. (Up to 2 responses accepted) </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nvPr>
        </p:nvGraphicFramePr>
        <p:xfrm>
          <a:off x="423332" y="678791"/>
          <a:ext cx="11345333" cy="552245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63348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65251"/>
            <a:ext cx="12192000" cy="735604"/>
          </a:xfrm>
          <a:ln w="38100">
            <a:noFill/>
          </a:ln>
        </p:spPr>
        <p:style>
          <a:lnRef idx="2">
            <a:schemeClr val="accent1"/>
          </a:lnRef>
          <a:fillRef idx="1">
            <a:schemeClr val="lt1"/>
          </a:fillRef>
          <a:effectRef idx="0">
            <a:schemeClr val="accent1"/>
          </a:effectRef>
          <a:fontRef idx="minor">
            <a:schemeClr val="dk1"/>
          </a:fontRef>
        </p:style>
        <p:txBody>
          <a:bodyPr>
            <a:normAutofit/>
          </a:bodyPr>
          <a:lstStyle/>
          <a:p>
            <a:r>
              <a:rPr lang="en-CA" sz="3600" b="1" dirty="0">
                <a:latin typeface="Franklin Gothic Book" panose="020B0503020102020204" pitchFamily="34" charset="0"/>
              </a:rPr>
              <a:t>Reasons for Participating in Veterans’ Week [By Theme]</a:t>
            </a:r>
          </a:p>
        </p:txBody>
      </p:sp>
      <p:sp>
        <p:nvSpPr>
          <p:cNvPr id="5" name="TextBox 4"/>
          <p:cNvSpPr txBox="1"/>
          <p:nvPr/>
        </p:nvSpPr>
        <p:spPr>
          <a:xfrm>
            <a:off x="0" y="6331190"/>
            <a:ext cx="12192000" cy="523220"/>
          </a:xfrm>
          <a:prstGeom prst="rect">
            <a:avLst/>
          </a:prstGeom>
          <a:noFill/>
          <a:ln w="3175">
            <a:noFill/>
          </a:ln>
        </p:spPr>
        <p:txBody>
          <a:bodyPr wrap="square" rtlCol="0">
            <a:spAutoFit/>
          </a:bodyPr>
          <a:lstStyle/>
          <a:p>
            <a:r>
              <a:rPr lang="en-CA" sz="1400" dirty="0">
                <a:latin typeface="Franklin Gothic Book" panose="020B0503020102020204" pitchFamily="34" charset="0"/>
              </a:rPr>
              <a:t>Q3B. And why did you or members of your immediate family participate in Veterans' Week? Base: Those who initially acknowledged participating in Veterans’ Week when asked; 2018 n=464. (Up to 2 responses accepted) </a:t>
            </a:r>
          </a:p>
        </p:txBody>
      </p:sp>
      <p:graphicFrame>
        <p:nvGraphicFramePr>
          <p:cNvPr id="6" name="Content Placeholder 8">
            <a:extLst>
              <a:ext uri="{FF2B5EF4-FFF2-40B4-BE49-F238E27FC236}">
                <a16:creationId xmlns:a16="http://schemas.microsoft.com/office/drawing/2014/main" id="{6F0E4A0D-4DCF-4D21-A9E9-38BB4D1FBCA1}"/>
              </a:ext>
            </a:extLst>
          </p:cNvPr>
          <p:cNvGraphicFramePr>
            <a:graphicFrameLocks noGrp="1"/>
          </p:cNvGraphicFramePr>
          <p:nvPr>
            <p:ph idx="1"/>
            <p:extLst/>
          </p:nvPr>
        </p:nvGraphicFramePr>
        <p:xfrm>
          <a:off x="423332" y="715617"/>
          <a:ext cx="11345333" cy="548563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70680786"/>
      </p:ext>
    </p:extLst>
  </p:cSld>
  <p:clrMapOvr>
    <a:masterClrMapping/>
  </p:clrMapOvr>
</p:sld>
</file>

<file path=ppt/theme/theme1.xml><?xml version="1.0" encoding="utf-8"?>
<a:theme xmlns:a="http://schemas.openxmlformats.org/drawingml/2006/main" name="Office Theme">
  <a:themeElements>
    <a:clrScheme name="Custom 6">
      <a:dk1>
        <a:sysClr val="windowText" lastClr="000000"/>
      </a:dk1>
      <a:lt1>
        <a:srgbClr val="FFFFFF"/>
      </a:lt1>
      <a:dk2>
        <a:srgbClr val="44546A"/>
      </a:dk2>
      <a:lt2>
        <a:srgbClr val="FFFFFF"/>
      </a:lt2>
      <a:accent1>
        <a:srgbClr val="4472C4"/>
      </a:accent1>
      <a:accent2>
        <a:srgbClr val="CE2029"/>
      </a:accent2>
      <a:accent3>
        <a:srgbClr val="FFFFFF"/>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13102</TotalTime>
  <Words>2087</Words>
  <Application>Microsoft Office PowerPoint</Application>
  <PresentationFormat>Widescreen</PresentationFormat>
  <Paragraphs>129</Paragraphs>
  <Slides>29</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Franklin Gothic Book</vt:lpstr>
      <vt:lpstr>Office Theme</vt:lpstr>
      <vt:lpstr>Awareness of Veterans’ Week</vt:lpstr>
      <vt:lpstr>Importance of Veterans’ Week</vt:lpstr>
      <vt:lpstr>Reasons Why Veterans’ Week Is Important [By Theme]</vt:lpstr>
      <vt:lpstr>Reasons Why Veterans’ Week Is Important [Over Time]</vt:lpstr>
      <vt:lpstr>Participation in Veterans’ Week</vt:lpstr>
      <vt:lpstr>Reasons for Participating in Veterans’ Week [By Theme]</vt:lpstr>
      <vt:lpstr>Reasons for Participating in Veterans’ Week [By Theme]</vt:lpstr>
      <vt:lpstr>Reasons for Participating in Veterans’ Week [By Theme]</vt:lpstr>
      <vt:lpstr>Reasons for Participating in Veterans’ Week [By Theme]</vt:lpstr>
      <vt:lpstr>Reasons for Not Participating in Veterans’ Week [By Theme] </vt:lpstr>
      <vt:lpstr>Reasons for Not Participating in Veterans’ Week [By Theme] </vt:lpstr>
      <vt:lpstr>Reasons for Not Participating in Veterans’ Week [By Theme] </vt:lpstr>
      <vt:lpstr>Reasons for Not Participating in Veterans’ Week [By Theme] </vt:lpstr>
      <vt:lpstr>Reasons for Not Participating in Veterans’ Week [By Theme] </vt:lpstr>
      <vt:lpstr>Participation in Activities to Commemorate Veterans</vt:lpstr>
      <vt:lpstr>Participation in Veterans’ Week Activities [Over Time]</vt:lpstr>
      <vt:lpstr>Participation in Activities Outside of Veterans’ Week [Over Time]</vt:lpstr>
      <vt:lpstr>Importance of Remembrance Initiatives</vt:lpstr>
      <vt:lpstr>Importance of Remembrance Initiatives [Over Time]</vt:lpstr>
      <vt:lpstr>Attitudes Towards Veterans and Commemoration</vt:lpstr>
      <vt:lpstr>Attitudes Towards Veterans and Commemoration [Over Time]</vt:lpstr>
      <vt:lpstr>Attitudes Towards Canada’s Military Role</vt:lpstr>
      <vt:lpstr>Attitudes Towards Canada’s Military Role [Over Time]</vt:lpstr>
      <vt:lpstr>Attitudes Towards Actions to Recognize Veterans and Those Who Died in Service</vt:lpstr>
      <vt:lpstr>Attitudes Towards Actions to Recognize Veterans and Those Who Died in Service [Over Time]</vt:lpstr>
      <vt:lpstr>Attitudes Towards Provision of Funeral and Burial Assistance</vt:lpstr>
      <vt:lpstr>Attitudes Towards Provision of Funeral and Burial Assistance [Over Time]</vt:lpstr>
      <vt:lpstr>Awareness and Importance of World War Commemorations</vt:lpstr>
      <vt:lpstr>Awareness and Importance of World War Commemorations [Over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Alethea Woods</dc:creator>
  <cp:lastModifiedBy>Alethea Woods</cp:lastModifiedBy>
  <cp:revision>79</cp:revision>
  <dcterms:created xsi:type="dcterms:W3CDTF">2016-12-01T16:56:59Z</dcterms:created>
  <dcterms:modified xsi:type="dcterms:W3CDTF">2019-02-08T16:06:20Z</dcterms:modified>
</cp:coreProperties>
</file>