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ink/ink1.xml" ContentType="application/inkml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ink/ink2.xml" ContentType="application/inkml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ink/ink3.xml" ContentType="application/inkml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ink/ink4.xml" ContentType="application/inkml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ink/ink5.xml" ContentType="application/inkml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ink/ink6.xml" ContentType="application/inkml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ink/ink7.xml" ContentType="application/inkml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ink/ink8.xml" ContentType="application/inkml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ink/ink9.xml" ContentType="application/inkml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ink/ink10.xml" ContentType="application/inkml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Override PartName="/ppt/charts/chart17.xml" ContentType="application/vnd.openxmlformats-officedocument.drawingml.chart+xml"/>
  <Override PartName="/ppt/ink/ink11.xml" ContentType="application/inkml+xml"/>
  <Override PartName="/ppt/notesSlides/notesSlide18.xml" ContentType="application/vnd.openxmlformats-officedocument.presentationml.notesSlide+xml"/>
  <Override PartName="/ppt/charts/chart18.xml" ContentType="application/vnd.openxmlformats-officedocument.drawingml.chart+xml"/>
  <Override PartName="/ppt/ink/ink12.xml" ContentType="application/inkml+xml"/>
  <Override PartName="/ppt/charts/chart19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0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21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2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23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24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25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9.xml" ContentType="application/vnd.openxmlformats-officedocument.presentationml.notesSlide+xml"/>
  <Override PartName="/ppt/charts/chart26.xml" ContentType="application/vnd.openxmlformats-officedocument.drawingml.chart+xml"/>
  <Override PartName="/ppt/notesSlides/notesSlide20.xml" ContentType="application/vnd.openxmlformats-officedocument.presentationml.notesSlide+xml"/>
  <Override PartName="/ppt/charts/chart27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1.xml" ContentType="application/vnd.openxmlformats-officedocument.presentationml.notesSlide+xml"/>
  <Override PartName="/ppt/charts/chart28.xml" ContentType="application/vnd.openxmlformats-officedocument.drawingml.chart+xml"/>
  <Override PartName="/ppt/ink/ink13.xml" ContentType="application/inkml+xml"/>
  <Override PartName="/ppt/notesSlides/notesSlide22.xml" ContentType="application/vnd.openxmlformats-officedocument.presentationml.notesSlide+xml"/>
  <Override PartName="/ppt/charts/chart29.xml" ContentType="application/vnd.openxmlformats-officedocument.drawingml.chart+xml"/>
  <Override PartName="/ppt/ink/ink14.xml" ContentType="application/inkml+xml"/>
  <Override PartName="/ppt/notesSlides/notesSlide23.xml" ContentType="application/vnd.openxmlformats-officedocument.presentationml.notesSlide+xml"/>
  <Override PartName="/ppt/charts/chart30.xml" ContentType="application/vnd.openxmlformats-officedocument.drawingml.chart+xml"/>
  <Override PartName="/ppt/ink/ink15.xml" ContentType="application/inkml+xml"/>
  <Override PartName="/ppt/notesSlides/notesSlide24.xml" ContentType="application/vnd.openxmlformats-officedocument.presentationml.notesSlide+xml"/>
  <Override PartName="/ppt/charts/chart31.xml" ContentType="application/vnd.openxmlformats-officedocument.drawingml.chart+xml"/>
  <Override PartName="/ppt/ink/ink16.xml" ContentType="application/inkml+xml"/>
  <Override PartName="/ppt/notesSlides/notesSlide25.xml" ContentType="application/vnd.openxmlformats-officedocument.presentationml.notesSlide+xml"/>
  <Override PartName="/ppt/charts/chart32.xml" ContentType="application/vnd.openxmlformats-officedocument.drawingml.chart+xml"/>
  <Override PartName="/ppt/ink/ink17.xml" ContentType="application/inkml+xml"/>
  <Override PartName="/ppt/notesSlides/notesSlide26.xml" ContentType="application/vnd.openxmlformats-officedocument.presentationml.notesSlide+xml"/>
  <Override PartName="/ppt/charts/chart33.xml" ContentType="application/vnd.openxmlformats-officedocument.drawingml.chart+xml"/>
  <Override PartName="/ppt/notesSlides/notesSlide27.xml" ContentType="application/vnd.openxmlformats-officedocument.presentationml.notesSlide+xml"/>
  <Override PartName="/ppt/charts/chart34.xml" ContentType="application/vnd.openxmlformats-officedocument.drawingml.chart+xml"/>
  <Override PartName="/ppt/ink/ink18.xml" ContentType="application/inkml+xml"/>
  <Override PartName="/ppt/charts/chart35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5.xml" ContentType="application/vnd.openxmlformats-officedocument.drawingml.chartshapes+xml"/>
  <Override PartName="/ppt/comments/comment1.xml" ContentType="application/vnd.openxmlformats-officedocument.presentationml.comments+xml"/>
  <Override PartName="/ppt/notesSlides/notesSlide28.xml" ContentType="application/vnd.openxmlformats-officedocument.presentationml.notesSlide+xml"/>
  <Override PartName="/ppt/charts/chart36.xml" ContentType="application/vnd.openxmlformats-officedocument.drawingml.chart+xml"/>
  <Override PartName="/ppt/notesSlides/notesSlide29.xml" ContentType="application/vnd.openxmlformats-officedocument.presentationml.notesSlide+xml"/>
  <Override PartName="/ppt/charts/chart37.xml" ContentType="application/vnd.openxmlformats-officedocument.drawingml.chart+xml"/>
  <Override PartName="/ppt/ink/ink19.xml" ContentType="application/inkml+xml"/>
  <Override PartName="/ppt/notesSlides/notesSlide30.xml" ContentType="application/vnd.openxmlformats-officedocument.presentationml.notesSlide+xml"/>
  <Override PartName="/ppt/charts/chart38.xml" ContentType="application/vnd.openxmlformats-officedocument.drawingml.chart+xml"/>
  <Override PartName="/ppt/notesSlides/notesSlide31.xml" ContentType="application/vnd.openxmlformats-officedocument.presentationml.notesSlide+xml"/>
  <Override PartName="/ppt/charts/chart39.xml" ContentType="application/vnd.openxmlformats-officedocument.drawingml.chart+xml"/>
  <Override PartName="/ppt/ink/ink20.xml" ContentType="application/inkml+xml"/>
  <Override PartName="/ppt/notesSlides/notesSlide32.xml" ContentType="application/vnd.openxmlformats-officedocument.presentationml.notesSlide+xml"/>
  <Override PartName="/ppt/charts/chart40.xml" ContentType="application/vnd.openxmlformats-officedocument.drawingml.chart+xml"/>
  <Override PartName="/ppt/ink/ink21.xml" ContentType="application/inkml+xml"/>
  <Override PartName="/ppt/notesSlides/notesSlide33.xml" ContentType="application/vnd.openxmlformats-officedocument.presentationml.notesSlide+xml"/>
  <Override PartName="/ppt/charts/chart41.xml" ContentType="application/vnd.openxmlformats-officedocument.drawingml.chart+xml"/>
  <Override PartName="/ppt/ink/ink2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3"/>
  </p:notesMasterIdLst>
  <p:sldIdLst>
    <p:sldId id="337" r:id="rId2"/>
    <p:sldId id="420" r:id="rId3"/>
    <p:sldId id="421" r:id="rId4"/>
    <p:sldId id="393" r:id="rId5"/>
    <p:sldId id="358" r:id="rId6"/>
    <p:sldId id="423" r:id="rId7"/>
    <p:sldId id="394" r:id="rId8"/>
    <p:sldId id="425" r:id="rId9"/>
    <p:sldId id="395" r:id="rId10"/>
    <p:sldId id="396" r:id="rId11"/>
    <p:sldId id="397" r:id="rId12"/>
    <p:sldId id="398" r:id="rId13"/>
    <p:sldId id="399" r:id="rId14"/>
    <p:sldId id="427" r:id="rId15"/>
    <p:sldId id="428" r:id="rId16"/>
    <p:sldId id="400" r:id="rId17"/>
    <p:sldId id="401" r:id="rId18"/>
    <p:sldId id="402" r:id="rId19"/>
    <p:sldId id="359" r:id="rId20"/>
    <p:sldId id="429" r:id="rId21"/>
    <p:sldId id="430" r:id="rId22"/>
    <p:sldId id="431" r:id="rId23"/>
    <p:sldId id="403" r:id="rId24"/>
    <p:sldId id="433" r:id="rId25"/>
    <p:sldId id="434" r:id="rId26"/>
    <p:sldId id="404" r:id="rId27"/>
    <p:sldId id="435" r:id="rId28"/>
    <p:sldId id="405" r:id="rId29"/>
    <p:sldId id="406" r:id="rId30"/>
    <p:sldId id="407" r:id="rId31"/>
    <p:sldId id="408" r:id="rId32"/>
    <p:sldId id="409" r:id="rId33"/>
    <p:sldId id="410" r:id="rId34"/>
    <p:sldId id="411" r:id="rId35"/>
    <p:sldId id="412" r:id="rId36"/>
    <p:sldId id="414" r:id="rId37"/>
    <p:sldId id="415" r:id="rId38"/>
    <p:sldId id="416" r:id="rId39"/>
    <p:sldId id="417" r:id="rId40"/>
    <p:sldId id="418" r:id="rId41"/>
    <p:sldId id="419" r:id="rId42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thea Woods" initials="AW" lastIdx="4" clrIdx="0">
    <p:extLst>
      <p:ext uri="{19B8F6BF-5375-455C-9EA6-DF929625EA0E}">
        <p15:presenceInfo xmlns:p15="http://schemas.microsoft.com/office/powerpoint/2012/main" userId="c2eef5f54d267dde" providerId="Windows Live"/>
      </p:ext>
    </p:extLst>
  </p:cmAuthor>
  <p:cmAuthor id="2" name="Alethea Woods" initials="AW [2]" lastIdx="32" clrIdx="1">
    <p:extLst>
      <p:ext uri="{19B8F6BF-5375-455C-9EA6-DF929625EA0E}">
        <p15:presenceInfo xmlns:p15="http://schemas.microsoft.com/office/powerpoint/2012/main" userId="7d5758fa8924bf5b" providerId="Windows Live"/>
      </p:ext>
    </p:extLst>
  </p:cmAuthor>
  <p:cmAuthor id="3" name="Emma Blackburn" initials="EB" lastIdx="11" clrIdx="2">
    <p:extLst>
      <p:ext uri="{19B8F6BF-5375-455C-9EA6-DF929625EA0E}">
        <p15:presenceInfo xmlns:p15="http://schemas.microsoft.com/office/powerpoint/2012/main" userId="e6108884eb6c82f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191B"/>
    <a:srgbClr val="C00000"/>
    <a:srgbClr val="FF2400"/>
    <a:srgbClr val="B22222"/>
    <a:srgbClr val="CE2029"/>
    <a:srgbClr val="8FAADC"/>
    <a:srgbClr val="3B6ABF"/>
    <a:srgbClr val="2F5597"/>
    <a:srgbClr val="E03A3E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8" autoAdjust="0"/>
    <p:restoredTop sz="94249" autoAdjust="0"/>
  </p:normalViewPr>
  <p:slideViewPr>
    <p:cSldViewPr snapToGrid="0">
      <p:cViewPr varScale="1">
        <p:scale>
          <a:sx n="78" d="100"/>
          <a:sy n="78" d="100"/>
        </p:scale>
        <p:origin x="304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5.xm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5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6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7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8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9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0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259244288082152E-2"/>
          <c:y val="6.3280950127933402E-2"/>
          <c:w val="0.61173672669732526"/>
          <c:h val="0.8675143830570504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34F77"/>
            </a:solidFill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bubble3D val="0"/>
            <c:spPr>
              <a:solidFill>
                <a:srgbClr val="E03A3E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F9A3-4794-8B5C-B2A91A416646}"/>
              </c:ext>
            </c:extLst>
          </c:dPt>
          <c:dLbls>
            <c:dLbl>
              <c:idx val="0"/>
              <c:layout>
                <c:manualLayout>
                  <c:x val="2.0960118138386039E-2"/>
                  <c:y val="-0.141212850520627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F1-464C-A030-426656AA1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You</c:v>
                </c:pt>
                <c:pt idx="1">
                  <c:v>You share responsibility</c:v>
                </c:pt>
                <c:pt idx="2">
                  <c:v>Someone else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0.7011251155505116</c:v>
                </c:pt>
                <c:pt idx="1">
                  <c:v>0.22392569066352958</c:v>
                </c:pt>
                <c:pt idx="2">
                  <c:v>7.3415567536029305E-2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8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4953715778141796"/>
          <c:y val="0.49910019258277177"/>
          <c:w val="0.34907686612337091"/>
          <c:h val="0.15871663124055863"/>
        </c:manualLayout>
      </c:layout>
      <c:overlay val="0"/>
      <c:txPr>
        <a:bodyPr/>
        <a:lstStyle/>
        <a:p>
          <a:pPr>
            <a:defRPr sz="18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259244288082152E-2"/>
          <c:y val="8.614549194051907E-2"/>
          <c:w val="0.59561355889856671"/>
          <c:h val="0.84464984124446485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34F77"/>
            </a:solidFill>
          </c:spPr>
          <c:dPt>
            <c:idx val="0"/>
            <c:bubble3D val="0"/>
            <c:spPr>
              <a:solidFill>
                <a:srgbClr val="E03A3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"/>
            <c:bubble3D val="0"/>
            <c:spPr>
              <a:solidFill>
                <a:srgbClr val="2F5597"/>
              </a:solidFill>
            </c:spPr>
            <c:extLst>
              <c:ext xmlns:c16="http://schemas.microsoft.com/office/drawing/2014/chart" uri="{C3380CC4-5D6E-409C-BE32-E72D297353CC}">
                <c16:uniqueId val="{00000004-F9A3-4794-8B5C-B2A91A416646}"/>
              </c:ext>
            </c:extLst>
          </c:dPt>
          <c:dLbls>
            <c:dLbl>
              <c:idx val="0"/>
              <c:layout>
                <c:manualLayout>
                  <c:x val="0"/>
                  <c:y val="-1.7744324732664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F1-464C-A030-426656AA1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7.9132093706108575E-2</c:v>
                </c:pt>
                <c:pt idx="1">
                  <c:v>0.9179280412216636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272545012837599"/>
          <c:y val="0.45591842363567098"/>
          <c:w val="0.134638734399883"/>
          <c:h val="0.17596245318170003"/>
        </c:manualLayout>
      </c:layout>
      <c:overlay val="0"/>
      <c:txPr>
        <a:bodyPr/>
        <a:lstStyle/>
        <a:p>
          <a:pPr>
            <a:defRPr sz="18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29477901849574"/>
          <c:y val="1.7893807708983741E-2"/>
          <c:w val="0.58343857206535166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D0C4-4E54-9F1C-7A0DBFA7C4C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Chequing or savings bank account</c:v>
                </c:pt>
                <c:pt idx="1">
                  <c:v>Credit card</c:v>
                </c:pt>
                <c:pt idx="2">
                  <c:v>Registered account</c:v>
                </c:pt>
                <c:pt idx="3">
                  <c:v>Personal Line of Credit or other loan</c:v>
                </c:pt>
                <c:pt idx="4">
                  <c:v>Other savings (e.g. GIC)</c:v>
                </c:pt>
                <c:pt idx="5">
                  <c:v>Mortgage</c:v>
                </c:pt>
                <c:pt idx="6">
                  <c:v>Home Equity Line of Credit</c:v>
                </c:pt>
                <c:pt idx="7">
                  <c:v>Can't recall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0.44317897151585806</c:v>
                </c:pt>
                <c:pt idx="1">
                  <c:v>0.21429159329772879</c:v>
                </c:pt>
                <c:pt idx="2">
                  <c:v>8.2912028772422555E-2</c:v>
                </c:pt>
                <c:pt idx="3">
                  <c:v>6.2650744220341573E-2</c:v>
                </c:pt>
                <c:pt idx="4">
                  <c:v>4.563370730579399E-2</c:v>
                </c:pt>
                <c:pt idx="5">
                  <c:v>3.4775401677874747E-2</c:v>
                </c:pt>
                <c:pt idx="6">
                  <c:v>5.6919371037350902E-3</c:v>
                </c:pt>
                <c:pt idx="7">
                  <c:v>0.11086561610624511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165465188283543"/>
          <c:y val="1.7893807708983741E-2"/>
          <c:w val="0.46473168280970684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523-4F40-A943-FF1777D34558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523-4F40-A943-FF1777D345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Mistake(s)/error(s) on the banks part</c:v>
                </c:pt>
                <c:pt idx="1">
                  <c:v>Security issues / fraud</c:v>
                </c:pt>
                <c:pt idx="2">
                  <c:v>Overcharged fees</c:v>
                </c:pt>
                <c:pt idx="3">
                  <c:v>Did not receive expected interest rate</c:v>
                </c:pt>
                <c:pt idx="4">
                  <c:v>Took too long to get information/service</c:v>
                </c:pt>
                <c:pt idx="5">
                  <c:v>Given unclear information</c:v>
                </c:pt>
                <c:pt idx="6">
                  <c:v>Received conflicting information/advice</c:v>
                </c:pt>
                <c:pt idx="7">
                  <c:v>Given incorrect information</c:v>
                </c:pt>
                <c:pt idx="8">
                  <c:v>Did not receive requested information/service/form(s)</c:v>
                </c:pt>
                <c:pt idx="9">
                  <c:v>Problems with online banking</c:v>
                </c:pt>
                <c:pt idx="10">
                  <c:v>Took too long to process your application/get a decision</c:v>
                </c:pt>
                <c:pt idx="11">
                  <c:v>Didn't know where to obtain information</c:v>
                </c:pt>
                <c:pt idx="12">
                  <c:v>Other</c:v>
                </c:pt>
                <c:pt idx="13">
                  <c:v>Can't recall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0.24407289970844639</c:v>
                </c:pt>
                <c:pt idx="1">
                  <c:v>0.19672184132982082</c:v>
                </c:pt>
                <c:pt idx="2">
                  <c:v>0.13479902119124088</c:v>
                </c:pt>
                <c:pt idx="3">
                  <c:v>9.1952469659060135E-2</c:v>
                </c:pt>
                <c:pt idx="4">
                  <c:v>4.2421066467199189E-2</c:v>
                </c:pt>
                <c:pt idx="5">
                  <c:v>4.2373247055875328E-2</c:v>
                </c:pt>
                <c:pt idx="6">
                  <c:v>3.8433771798837023E-2</c:v>
                </c:pt>
                <c:pt idx="7">
                  <c:v>3.3734087976377829E-2</c:v>
                </c:pt>
                <c:pt idx="8">
                  <c:v>2.5772830637063749E-2</c:v>
                </c:pt>
                <c:pt idx="9">
                  <c:v>2.27487325504022E-2</c:v>
                </c:pt>
                <c:pt idx="10">
                  <c:v>2.0775819752583378E-2</c:v>
                </c:pt>
                <c:pt idx="11">
                  <c:v>1.0891821004033341E-2</c:v>
                </c:pt>
                <c:pt idx="12">
                  <c:v>0.21289683457778932</c:v>
                </c:pt>
                <c:pt idx="13">
                  <c:v>3.3983286156383172E-2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29477901849574"/>
          <c:y val="1.7893807708983741E-2"/>
          <c:w val="0.58343857206535166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3523-4F40-A943-FF1777D34558}"/>
              </c:ext>
            </c:extLst>
          </c:dPt>
          <c:dPt>
            <c:idx val="13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523-4F40-A943-FF1777D345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Regular mail</c:v>
                </c:pt>
                <c:pt idx="1">
                  <c:v>In person at a branch</c:v>
                </c:pt>
                <c:pt idx="2">
                  <c:v>Via online bank account, bank website, mobile app or online chat support</c:v>
                </c:pt>
                <c:pt idx="3">
                  <c:v>Via email or text message</c:v>
                </c:pt>
                <c:pt idx="4">
                  <c:v>By phone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0.36558562173181658</c:v>
                </c:pt>
                <c:pt idx="1">
                  <c:v>0.24521707036356419</c:v>
                </c:pt>
                <c:pt idx="2">
                  <c:v>0.17739365149112835</c:v>
                </c:pt>
                <c:pt idx="3">
                  <c:v>0.16608518360294933</c:v>
                </c:pt>
                <c:pt idx="4">
                  <c:v>3.3557584363823827E-2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18964242372929"/>
          <c:y val="8.4902008965081113E-2"/>
          <c:w val="0.69312787514463914"/>
          <c:h val="0.910153779708043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Non-seniors (n=753)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Regular mail</c:v>
                </c:pt>
                <c:pt idx="1">
                  <c:v>In person at a branch</c:v>
                </c:pt>
                <c:pt idx="2">
                  <c:v>Via online bank account, bank website, mobile app or online chat support</c:v>
                </c:pt>
                <c:pt idx="3">
                  <c:v>Via email or text message</c:v>
                </c:pt>
                <c:pt idx="4">
                  <c:v>By phone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0.18</c:v>
                </c:pt>
                <c:pt idx="1">
                  <c:v>0.12</c:v>
                </c:pt>
                <c:pt idx="2">
                  <c:v>0.28999999999999998</c:v>
                </c:pt>
                <c:pt idx="3">
                  <c:v>0.37</c:v>
                </c:pt>
                <c:pt idx="4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Seniors (n=2,254)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FDF-4E19-BE94-91A3AE27332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FDF-4E19-BE94-91A3AE27332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4FDF-4E19-BE94-91A3AE2733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Regular mail</c:v>
                </c:pt>
                <c:pt idx="1">
                  <c:v>In person at a branch</c:v>
                </c:pt>
                <c:pt idx="2">
                  <c:v>Via online bank account, bank website, mobile app or online chat support</c:v>
                </c:pt>
                <c:pt idx="3">
                  <c:v>Via email or text message</c:v>
                </c:pt>
                <c:pt idx="4">
                  <c:v>By phone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0.37</c:v>
                </c:pt>
                <c:pt idx="1">
                  <c:v>0.25</c:v>
                </c:pt>
                <c:pt idx="2">
                  <c:v>0.18</c:v>
                </c:pt>
                <c:pt idx="3">
                  <c:v>0.17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B7-46C3-B7BA-0FC08EF9F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9766403968135768"/>
          <c:y val="1.1965752696722627E-2"/>
          <c:w val="0.51032743487709198"/>
          <c:h val="5.3866404942591185E-2"/>
        </c:manualLayout>
      </c:layout>
      <c:overlay val="0"/>
      <c:txPr>
        <a:bodyPr/>
        <a:lstStyle/>
        <a:p>
          <a:pPr>
            <a:defRPr sz="1600" b="0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195089537858399"/>
          <c:y val="1.3609243592773857E-3"/>
          <c:w val="0.58129991815539184"/>
          <c:h val="0.934234776442763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 to 34 (n=374)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Regular mail</c:v>
                </c:pt>
                <c:pt idx="1">
                  <c:v>In person at a branch</c:v>
                </c:pt>
                <c:pt idx="2">
                  <c:v>Via online bank account, bank website, mobile app or online chat support</c:v>
                </c:pt>
                <c:pt idx="3">
                  <c:v>Via email or text message</c:v>
                </c:pt>
                <c:pt idx="4">
                  <c:v>By phone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0.1310916021109268</c:v>
                </c:pt>
                <c:pt idx="1">
                  <c:v>0.12142591713472209</c:v>
                </c:pt>
                <c:pt idx="2">
                  <c:v>0.28496834227660056</c:v>
                </c:pt>
                <c:pt idx="3">
                  <c:v>0.41549035173126947</c:v>
                </c:pt>
                <c:pt idx="4">
                  <c:v>4.4814118486923328E-2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 to 44 (n=204)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FF-40A5-8674-ACFFA4CD3BA7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FF-40A5-8674-ACFFA4CD3BA7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20FF-40A5-8674-ACFFA4CD3B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Regular mail</c:v>
                </c:pt>
                <c:pt idx="1">
                  <c:v>In person at a branch</c:v>
                </c:pt>
                <c:pt idx="2">
                  <c:v>Via online bank account, bank website, mobile app or online chat support</c:v>
                </c:pt>
                <c:pt idx="3">
                  <c:v>Via email or text message</c:v>
                </c:pt>
                <c:pt idx="4">
                  <c:v>By phone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0.1857630698600603</c:v>
                </c:pt>
                <c:pt idx="1">
                  <c:v>9.3072424999819089E-2</c:v>
                </c:pt>
                <c:pt idx="2">
                  <c:v>0.27848984528699816</c:v>
                </c:pt>
                <c:pt idx="3">
                  <c:v>0.41234392074116077</c:v>
                </c:pt>
                <c:pt idx="4">
                  <c:v>2.756957342772335E-2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B7-46C3-B7BA-0FC08EF9FAC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45 to 54 (n=175)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Regular mail</c:v>
                </c:pt>
                <c:pt idx="1">
                  <c:v>In person at a branch</c:v>
                </c:pt>
                <c:pt idx="2">
                  <c:v>Via online bank account, bank website, mobile app or online chat support</c:v>
                </c:pt>
                <c:pt idx="3">
                  <c:v>Via email or text message</c:v>
                </c:pt>
                <c:pt idx="4">
                  <c:v>By phone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0.2433435517479641</c:v>
                </c:pt>
                <c:pt idx="1">
                  <c:v>0.15772254500702207</c:v>
                </c:pt>
                <c:pt idx="2">
                  <c:v>0.30914823847318174</c:v>
                </c:pt>
                <c:pt idx="3">
                  <c:v>0.24544626188018775</c:v>
                </c:pt>
                <c:pt idx="4">
                  <c:v>4.0308038578527848E-2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A3-460A-925D-6459E94713C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55 to 64 (n=850)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Regular mail</c:v>
                </c:pt>
                <c:pt idx="1">
                  <c:v>In person at a branch</c:v>
                </c:pt>
                <c:pt idx="2">
                  <c:v>Via online bank account, bank website, mobile app or online chat support</c:v>
                </c:pt>
                <c:pt idx="3">
                  <c:v>Via email or text message</c:v>
                </c:pt>
                <c:pt idx="4">
                  <c:v>By phone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0.34084896085383803</c:v>
                </c:pt>
                <c:pt idx="1">
                  <c:v>0.19407173717583284</c:v>
                </c:pt>
                <c:pt idx="2">
                  <c:v>0.20632581783498008</c:v>
                </c:pt>
                <c:pt idx="3">
                  <c:v>0.21366990799638078</c:v>
                </c:pt>
                <c:pt idx="4">
                  <c:v>3.092049510097071E-2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A3-460A-925D-6459E94713C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65 to 74 (n=701)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Regular mail</c:v>
                </c:pt>
                <c:pt idx="1">
                  <c:v>In person at a branch</c:v>
                </c:pt>
                <c:pt idx="2">
                  <c:v>Via online bank account, bank website, mobile app or online chat support</c:v>
                </c:pt>
                <c:pt idx="3">
                  <c:v>Via email or text message</c:v>
                </c:pt>
                <c:pt idx="4">
                  <c:v>By phone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0.37343823852060348</c:v>
                </c:pt>
                <c:pt idx="1">
                  <c:v>0.238211883960705</c:v>
                </c:pt>
                <c:pt idx="2">
                  <c:v>0.19449214214249236</c:v>
                </c:pt>
                <c:pt idx="3">
                  <c:v>0.15914213193360532</c:v>
                </c:pt>
                <c:pt idx="4">
                  <c:v>3.090605683426886E-2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A3-460A-925D-6459E94713C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75+ (n=703)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Regular mail</c:v>
                </c:pt>
                <c:pt idx="1">
                  <c:v>In person at a branch</c:v>
                </c:pt>
                <c:pt idx="2">
                  <c:v>Via online bank account, bank website, mobile app or online chat support</c:v>
                </c:pt>
                <c:pt idx="3">
                  <c:v>Via email or text message</c:v>
                </c:pt>
                <c:pt idx="4">
                  <c:v>By phone</c:v>
                </c:pt>
              </c:strCache>
            </c:strRef>
          </c:cat>
          <c:val>
            <c:numRef>
              <c:f>Sheet1!$G$2:$G$6</c:f>
              <c:numCache>
                <c:formatCode>0%</c:formatCode>
                <c:ptCount val="5"/>
                <c:pt idx="0">
                  <c:v>0.40304239154538729</c:v>
                </c:pt>
                <c:pt idx="1">
                  <c:v>0.35395855034552093</c:v>
                </c:pt>
                <c:pt idx="2">
                  <c:v>9.8191829476713413E-2</c:v>
                </c:pt>
                <c:pt idx="3">
                  <c:v>8.3039732305659447E-2</c:v>
                </c:pt>
                <c:pt idx="4">
                  <c:v>4.2248492306046749E-2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A3-460A-925D-6459E94713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80805829651040451"/>
          <c:y val="0.6448771263971147"/>
          <c:w val="0.18796342392684787"/>
          <c:h val="0.34655920946765623"/>
        </c:manualLayout>
      </c:layout>
      <c:overlay val="0"/>
      <c:spPr>
        <a:ln>
          <a:solidFill>
            <a:schemeClr val="accent1"/>
          </a:solidFill>
        </a:ln>
      </c:spPr>
      <c:txPr>
        <a:bodyPr/>
        <a:lstStyle/>
        <a:p>
          <a:pPr>
            <a:defRPr sz="1400" b="0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259244288082152E-2"/>
          <c:y val="6.3280950127933402E-2"/>
          <c:w val="0.61173672669732526"/>
          <c:h val="0.8675143830570504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34F77"/>
            </a:solidFill>
          </c:spPr>
          <c:dPt>
            <c:idx val="0"/>
            <c:bubble3D val="0"/>
            <c:spPr>
              <a:solidFill>
                <a:srgbClr val="E03A3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"/>
            <c:bubble3D val="0"/>
            <c:spPr>
              <a:solidFill>
                <a:srgbClr val="2F5597"/>
              </a:solidFill>
            </c:spPr>
            <c:extLst>
              <c:ext xmlns:c16="http://schemas.microsoft.com/office/drawing/2014/chart" uri="{C3380CC4-5D6E-409C-BE32-E72D297353CC}">
                <c16:uniqueId val="{00000004-F9A3-4794-8B5C-B2A91A416646}"/>
              </c:ext>
            </c:extLst>
          </c:dPt>
          <c:dLbls>
            <c:dLbl>
              <c:idx val="0"/>
              <c:layout>
                <c:manualLayout>
                  <c:x val="1.6123167798758492E-3"/>
                  <c:y val="-1.73914546385491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F1-464C-A030-426656AA1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0.12197588724709357</c:v>
                </c:pt>
                <c:pt idx="1">
                  <c:v>0.86908138803021562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9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159023689208458"/>
          <c:y val="0.55589439890977388"/>
          <c:w val="0.14929544191100233"/>
          <c:h val="0.10369085682466282"/>
        </c:manualLayout>
      </c:layout>
      <c:overlay val="0"/>
      <c:txPr>
        <a:bodyPr/>
        <a:lstStyle/>
        <a:p>
          <a:pPr>
            <a:defRPr sz="18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337164072761239E-2"/>
          <c:y val="1.7893807708983741E-2"/>
          <c:w val="0.92504919817754794"/>
          <c:h val="0.89042573416783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Rarely</c:v>
                </c:pt>
                <c:pt idx="1">
                  <c:v>Sometimes</c:v>
                </c:pt>
                <c:pt idx="2">
                  <c:v>Often</c:v>
                </c:pt>
                <c:pt idx="3">
                  <c:v>Nearly always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0.44785752555959862</c:v>
                </c:pt>
                <c:pt idx="1">
                  <c:v>0.34967401672557175</c:v>
                </c:pt>
                <c:pt idx="2">
                  <c:v>0.11255955918423784</c:v>
                </c:pt>
                <c:pt idx="3">
                  <c:v>7.660012513217454E-2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axId val="446995616"/>
        <c:axId val="446996600"/>
      </c:barChart>
      <c:catAx>
        <c:axId val="446995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554627556539455"/>
          <c:y val="1.7893807708983741E-2"/>
          <c:w val="0.54084006272378893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0C5-48CC-BAD1-CAF4BB33721B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3523-4F40-A943-FF1777D34558}"/>
              </c:ext>
            </c:extLst>
          </c:dPt>
          <c:dPt>
            <c:idx val="13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523-4F40-A943-FF1777D345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Provide a better explanation of terminology</c:v>
                </c:pt>
                <c:pt idx="1">
                  <c:v>Better explanations in-person/by phone</c:v>
                </c:pt>
                <c:pt idx="2">
                  <c:v>Give more detailed information</c:v>
                </c:pt>
                <c:pt idx="3">
                  <c:v>Use simpler language</c:v>
                </c:pt>
                <c:pt idx="4">
                  <c:v>Improve the organization of content</c:v>
                </c:pt>
                <c:pt idx="5">
                  <c:v>Explain relevant information clearly / concisely</c:v>
                </c:pt>
                <c:pt idx="6">
                  <c:v>Provide a written copy (e.g. mail / email / online)</c:v>
                </c:pt>
                <c:pt idx="7">
                  <c:v>Make pages less cluttered</c:v>
                </c:pt>
                <c:pt idx="8">
                  <c:v>Use larger text/font</c:v>
                </c:pt>
                <c:pt idx="9">
                  <c:v>Use visual aids such as pictures, charts or graphs</c:v>
                </c:pt>
                <c:pt idx="10">
                  <c:v>Use videos</c:v>
                </c:pt>
                <c:pt idx="11">
                  <c:v>Other</c:v>
                </c:pt>
                <c:pt idx="12">
                  <c:v>Don’t know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0.24899513617503793</c:v>
                </c:pt>
                <c:pt idx="1">
                  <c:v>0.17604684091191283</c:v>
                </c:pt>
                <c:pt idx="2">
                  <c:v>0.12821443602490112</c:v>
                </c:pt>
                <c:pt idx="3">
                  <c:v>0.12560965013591155</c:v>
                </c:pt>
                <c:pt idx="4">
                  <c:v>7.5365899791091262E-2</c:v>
                </c:pt>
                <c:pt idx="5">
                  <c:v>7.0204072762886177E-2</c:v>
                </c:pt>
                <c:pt idx="6">
                  <c:v>5.4567776218128479E-2</c:v>
                </c:pt>
                <c:pt idx="7">
                  <c:v>3.7804101582739523E-2</c:v>
                </c:pt>
                <c:pt idx="8">
                  <c:v>3.5877285514412417E-2</c:v>
                </c:pt>
                <c:pt idx="9">
                  <c:v>2.8906123054936811E-2</c:v>
                </c:pt>
                <c:pt idx="10">
                  <c:v>1.661367496416595E-2</c:v>
                </c:pt>
                <c:pt idx="11">
                  <c:v>4.9182999704382023E-2</c:v>
                </c:pt>
                <c:pt idx="12">
                  <c:v>0.23197346829388896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357194582993246"/>
          <c:y val="8.7284755901020722E-2"/>
          <c:w val="0.65560109329104121"/>
          <c:h val="0.8858043754802503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FFFFFC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0.7424831183188626</c:v>
                </c:pt>
                <c:pt idx="1">
                  <c:v>0.55294498267790315</c:v>
                </c:pt>
                <c:pt idx="2">
                  <c:v>0.5358581524339644</c:v>
                </c:pt>
                <c:pt idx="3">
                  <c:v>0.49516777617844232</c:v>
                </c:pt>
                <c:pt idx="4">
                  <c:v>0.30581130866618855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93-4BB8-BBF7-84ACE35175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FFFFFC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0.18386427746868322</c:v>
                </c:pt>
                <c:pt idx="1">
                  <c:v>0.27139073890535548</c:v>
                </c:pt>
                <c:pt idx="2">
                  <c:v>0.27342238785408407</c:v>
                </c:pt>
                <c:pt idx="3">
                  <c:v>0.28990466674575566</c:v>
                </c:pt>
                <c:pt idx="4">
                  <c:v>0.27542906923007615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00-4FE8-8376-E302D39EB4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46137344"/>
        <c:axId val="46140032"/>
      </c:barChart>
      <c:catAx>
        <c:axId val="46137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140032"/>
        <c:crosses val="autoZero"/>
        <c:auto val="1"/>
        <c:lblAlgn val="ctr"/>
        <c:lblOffset val="100"/>
        <c:noMultiLvlLbl val="0"/>
      </c:catAx>
      <c:valAx>
        <c:axId val="4614003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613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1968928851815396"/>
          <c:y val="4.1526604033840057E-2"/>
          <c:w val="0.31488102689137554"/>
          <c:h val="4.99583549017557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Franklin Gothic Book" panose="020B05030201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236330884799106E-2"/>
          <c:y val="0.10635598263826253"/>
          <c:w val="0.84404927361181792"/>
          <c:h val="0.7922270821605689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34F77"/>
            </a:solidFill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bubble3D val="0"/>
            <c:spPr>
              <a:solidFill>
                <a:srgbClr val="E03A3E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F9A3-4794-8B5C-B2A91A416646}"/>
              </c:ext>
            </c:extLst>
          </c:dPt>
          <c:dLbls>
            <c:dLbl>
              <c:idx val="0"/>
              <c:layout>
                <c:manualLayout>
                  <c:x val="3.789892869561904E-2"/>
                  <c:y val="-0.143851755439112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F1-464C-A030-426656AA1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You</c:v>
                </c:pt>
                <c:pt idx="1">
                  <c:v>You share responsibility</c:v>
                </c:pt>
                <c:pt idx="2">
                  <c:v>Someone else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0.7011251155505116</c:v>
                </c:pt>
                <c:pt idx="1">
                  <c:v>0.22392569066352958</c:v>
                </c:pt>
                <c:pt idx="2">
                  <c:v>7.3415567536029305E-2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8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186442211964882E-2"/>
          <c:y val="0.92692534494353229"/>
          <c:w val="0.95935008166288582"/>
          <c:h val="5.7293478301523364E-2"/>
        </c:manualLayout>
      </c:layout>
      <c:overlay val="0"/>
      <c:txPr>
        <a:bodyPr/>
        <a:lstStyle/>
        <a:p>
          <a:pPr>
            <a:defRPr sz="14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718196074228707"/>
          <c:y val="0.10136294159491373"/>
          <c:w val="0.84196661651413762"/>
          <c:h val="0.871726143533747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FFFFFC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Non-seniors</c:v>
                </c:pt>
                <c:pt idx="1">
                  <c:v>Seniors</c:v>
                </c:pt>
                <c:pt idx="3">
                  <c:v>Non-seniors</c:v>
                </c:pt>
                <c:pt idx="4">
                  <c:v>Seniors</c:v>
                </c:pt>
                <c:pt idx="6">
                  <c:v>Non-seniors</c:v>
                </c:pt>
                <c:pt idx="7">
                  <c:v>Seniors</c:v>
                </c:pt>
                <c:pt idx="9">
                  <c:v>Non-seniors</c:v>
                </c:pt>
                <c:pt idx="10">
                  <c:v>Seniors</c:v>
                </c:pt>
                <c:pt idx="12">
                  <c:v>Non-seniors</c:v>
                </c:pt>
                <c:pt idx="13">
                  <c:v>Seniors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0.6838800110164851</c:v>
                </c:pt>
                <c:pt idx="1">
                  <c:v>0.7424831183188626</c:v>
                </c:pt>
                <c:pt idx="3">
                  <c:v>0.44026592782946461</c:v>
                </c:pt>
                <c:pt idx="4">
                  <c:v>0.55294498267790315</c:v>
                </c:pt>
                <c:pt idx="6">
                  <c:v>0.40803167185151551</c:v>
                </c:pt>
                <c:pt idx="7">
                  <c:v>0.5358581524339644</c:v>
                </c:pt>
                <c:pt idx="9">
                  <c:v>0.41230493309028488</c:v>
                </c:pt>
                <c:pt idx="10">
                  <c:v>0.49516777617844232</c:v>
                </c:pt>
                <c:pt idx="12">
                  <c:v>0.24735986790575712</c:v>
                </c:pt>
                <c:pt idx="13">
                  <c:v>0.30581130866618855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93-4BB8-BBF7-84ACE35175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FFFFFC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Non-seniors</c:v>
                </c:pt>
                <c:pt idx="1">
                  <c:v>Seniors</c:v>
                </c:pt>
                <c:pt idx="3">
                  <c:v>Non-seniors</c:v>
                </c:pt>
                <c:pt idx="4">
                  <c:v>Seniors</c:v>
                </c:pt>
                <c:pt idx="6">
                  <c:v>Non-seniors</c:v>
                </c:pt>
                <c:pt idx="7">
                  <c:v>Seniors</c:v>
                </c:pt>
                <c:pt idx="9">
                  <c:v>Non-seniors</c:v>
                </c:pt>
                <c:pt idx="10">
                  <c:v>Seniors</c:v>
                </c:pt>
                <c:pt idx="12">
                  <c:v>Non-seniors</c:v>
                </c:pt>
                <c:pt idx="13">
                  <c:v>Seniors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4"/>
                <c:pt idx="0">
                  <c:v>0.22306955990151672</c:v>
                </c:pt>
                <c:pt idx="1">
                  <c:v>0.18386427746868322</c:v>
                </c:pt>
                <c:pt idx="3">
                  <c:v>0.33633798479732596</c:v>
                </c:pt>
                <c:pt idx="4">
                  <c:v>0.27139073890535548</c:v>
                </c:pt>
                <c:pt idx="6">
                  <c:v>0.31968717362792637</c:v>
                </c:pt>
                <c:pt idx="7">
                  <c:v>0.27342238785408407</c:v>
                </c:pt>
                <c:pt idx="9">
                  <c:v>0.31469626809619439</c:v>
                </c:pt>
                <c:pt idx="10">
                  <c:v>0.28990466674575566</c:v>
                </c:pt>
                <c:pt idx="12">
                  <c:v>0.28439671473362399</c:v>
                </c:pt>
                <c:pt idx="13">
                  <c:v>0.27542906923007615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00-4FE8-8376-E302D39EB4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46137344"/>
        <c:axId val="46140032"/>
      </c:barChart>
      <c:catAx>
        <c:axId val="46137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140032"/>
        <c:crosses val="autoZero"/>
        <c:auto val="1"/>
        <c:lblAlgn val="ctr"/>
        <c:lblOffset val="100"/>
        <c:noMultiLvlLbl val="0"/>
      </c:catAx>
      <c:valAx>
        <c:axId val="4614003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613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1262998839606696"/>
          <c:y val="1.3031448405345959E-3"/>
          <c:w val="0.2486309960416781"/>
          <c:h val="4.36650913009024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Franklin Gothic Book" panose="020B05030201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60192284218315"/>
          <c:y val="0.10337411421306775"/>
          <c:w val="0.71913479438982397"/>
          <c:h val="0.8475920721158991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Non-seniors (n=753)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0.90694957091800177</c:v>
                </c:pt>
                <c:pt idx="1">
                  <c:v>0.77660391262679052</c:v>
                </c:pt>
                <c:pt idx="2">
                  <c:v>0.72771884547944188</c:v>
                </c:pt>
                <c:pt idx="3">
                  <c:v>0.73</c:v>
                </c:pt>
                <c:pt idx="4">
                  <c:v>0.53175658263938108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93-4BB8-BBF7-84ACE35175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Seniors (n=2,254)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0.92634739578754588</c:v>
                </c:pt>
                <c:pt idx="1">
                  <c:v>0.82433572158325863</c:v>
                </c:pt>
                <c:pt idx="2">
                  <c:v>0.80928054028804852</c:v>
                </c:pt>
                <c:pt idx="3">
                  <c:v>0.78507244292419798</c:v>
                </c:pt>
                <c:pt idx="4">
                  <c:v>0.5812403778962647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00-4FE8-8376-E302D39EB4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5"/>
        <c:axId val="46137344"/>
        <c:axId val="46140032"/>
      </c:barChart>
      <c:catAx>
        <c:axId val="46137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140032"/>
        <c:crosses val="autoZero"/>
        <c:auto val="1"/>
        <c:lblAlgn val="ctr"/>
        <c:lblOffset val="100"/>
        <c:noMultiLvlLbl val="0"/>
      </c:catAx>
      <c:valAx>
        <c:axId val="4614003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613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203698717519715"/>
          <c:y val="2.1414871022074757E-2"/>
          <c:w val="0.43974881787294728"/>
          <c:h val="4.36650913009024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Franklin Gothic Book" panose="020B05030201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60192284218315"/>
          <c:y val="5.8929717118693506E-2"/>
          <c:w val="0.58641995209458886"/>
          <c:h val="0.89203645377661123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18 to 34 (n=374)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0.92384924722918305</c:v>
                </c:pt>
                <c:pt idx="1">
                  <c:v>0.78690902467510238</c:v>
                </c:pt>
                <c:pt idx="2">
                  <c:v>0.70938232724175876</c:v>
                </c:pt>
                <c:pt idx="3">
                  <c:v>0.75275257219029112</c:v>
                </c:pt>
                <c:pt idx="4">
                  <c:v>0.52958859323089114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00-4FE8-8376-E302D39EB448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35 to 44 (n=204)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0.89510364448729718</c:v>
                </c:pt>
                <c:pt idx="1">
                  <c:v>0.76774643768568696</c:v>
                </c:pt>
                <c:pt idx="2">
                  <c:v>0.7122163532767678</c:v>
                </c:pt>
                <c:pt idx="3">
                  <c:v>0.69420412440458268</c:v>
                </c:pt>
                <c:pt idx="4">
                  <c:v>0.52580253517075504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93-4BB8-BBF7-84ACE351751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45 to 54 (n=175)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0.89152365972633418</c:v>
                </c:pt>
                <c:pt idx="1">
                  <c:v>0.76869441648886538</c:v>
                </c:pt>
                <c:pt idx="2">
                  <c:v>0.77043268554426081</c:v>
                </c:pt>
                <c:pt idx="3">
                  <c:v>0.71700471164539947</c:v>
                </c:pt>
                <c:pt idx="4">
                  <c:v>0.54058213475727601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4D-4B41-8E0A-6655556EF4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55 to 64 (n=850)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0.91982197772334484</c:v>
                </c:pt>
                <c:pt idx="1">
                  <c:v>0.78915271759675609</c:v>
                </c:pt>
                <c:pt idx="2">
                  <c:v>0.78276403826782837</c:v>
                </c:pt>
                <c:pt idx="3">
                  <c:v>0.75632613966758</c:v>
                </c:pt>
                <c:pt idx="4">
                  <c:v>0.54817461756115871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4D-4B41-8E0A-6655556EF4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65 to 74 (n=701)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0.9275733910375682</c:v>
                </c:pt>
                <c:pt idx="1">
                  <c:v>0.83950294901871259</c:v>
                </c:pt>
                <c:pt idx="2">
                  <c:v>0.81295688467030791</c:v>
                </c:pt>
                <c:pt idx="3">
                  <c:v>0.80694618451869293</c:v>
                </c:pt>
                <c:pt idx="4">
                  <c:v>0.5820455854160913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4D-4B41-8E0A-6655556EF4A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75+ (n=703)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Franklin Gothic Book" panose="020B05030201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You are treated with respect and professionalism when you do your banking.</c:v>
                </c:pt>
                <c:pt idx="1">
                  <c:v>Bank employees make an effort to understand your needs.</c:v>
                </c:pt>
                <c:pt idx="2">
                  <c:v>Bank employees ensure that you understand your banking products and services.</c:v>
                </c:pt>
                <c:pt idx="3">
                  <c:v>Bank employees know how to address your needs.</c:v>
                </c:pt>
                <c:pt idx="4">
                  <c:v>You rely on the advice of your bank when you make decisions about your banking products and services.</c:v>
                </c:pt>
              </c:strCache>
            </c:strRef>
          </c:cat>
          <c:val>
            <c:numRef>
              <c:f>Sheet1!$G$2:$G$6</c:f>
              <c:numCache>
                <c:formatCode>0%</c:formatCode>
                <c:ptCount val="5"/>
                <c:pt idx="0">
                  <c:v>0.93733778297577897</c:v>
                </c:pt>
                <c:pt idx="1">
                  <c:v>0.87213704846907203</c:v>
                </c:pt>
                <c:pt idx="2">
                  <c:v>0.8556885466868619</c:v>
                </c:pt>
                <c:pt idx="3">
                  <c:v>0.8114358027964006</c:v>
                </c:pt>
                <c:pt idx="4">
                  <c:v>0.64416978472435515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4D-4B41-8E0A-6655556EF4A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5"/>
        <c:axId val="46137344"/>
        <c:axId val="46140032"/>
      </c:barChart>
      <c:catAx>
        <c:axId val="46137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140032"/>
        <c:crosses val="autoZero"/>
        <c:auto val="1"/>
        <c:lblAlgn val="ctr"/>
        <c:lblOffset val="100"/>
        <c:noMultiLvlLbl val="0"/>
      </c:catAx>
      <c:valAx>
        <c:axId val="4614003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613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79947963508643372"/>
          <c:y val="0.71400743657042887"/>
          <c:w val="0.18009575301387645"/>
          <c:h val="0.25541207349081368"/>
        </c:manualLayout>
      </c:layout>
      <c:overlay val="0"/>
      <c:spPr>
        <a:noFill/>
        <a:ln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Franklin Gothic Book" panose="020B05030201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Bank employees have the skills and knowledge to help you if your bank identified questionable transactions in your accounts that might be signs of financial abuse, fraud, or scams.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Strongly agree</c:v>
                </c:pt>
                <c:pt idx="1">
                  <c:v>Agree</c:v>
                </c:pt>
                <c:pt idx="2">
                  <c:v>Neither agree nor disagree</c:v>
                </c:pt>
                <c:pt idx="3">
                  <c:v>Disagree</c:v>
                </c:pt>
                <c:pt idx="4">
                  <c:v>Strongly disagree</c:v>
                </c:pt>
                <c:pt idx="5">
                  <c:v>Not applicable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0.42235326697069181</c:v>
                </c:pt>
                <c:pt idx="1">
                  <c:v>0.26176014237044209</c:v>
                </c:pt>
                <c:pt idx="2">
                  <c:v>0.16170607735888723</c:v>
                </c:pt>
                <c:pt idx="3">
                  <c:v>3.1977178036119797E-2</c:v>
                </c:pt>
                <c:pt idx="4">
                  <c:v>1.9052092007150849E-2</c:v>
                </c:pt>
                <c:pt idx="5">
                  <c:v>5.8552024757003163E-2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8E-4364-A168-4FE036D2DB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396667872"/>
        <c:axId val="396668200"/>
      </c:barChart>
      <c:catAx>
        <c:axId val="39666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6668200"/>
        <c:crosses val="autoZero"/>
        <c:auto val="1"/>
        <c:lblAlgn val="ctr"/>
        <c:lblOffset val="100"/>
        <c:noMultiLvlLbl val="0"/>
      </c:catAx>
      <c:valAx>
        <c:axId val="39666820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666787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Non-seniors (n=753)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Strongly agree</c:v>
                </c:pt>
                <c:pt idx="1">
                  <c:v>Agree</c:v>
                </c:pt>
                <c:pt idx="2">
                  <c:v>Neither agree nor disagree</c:v>
                </c:pt>
                <c:pt idx="3">
                  <c:v>Disagree</c:v>
                </c:pt>
                <c:pt idx="4">
                  <c:v>Strongly disagree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0.33</c:v>
                </c:pt>
                <c:pt idx="1">
                  <c:v>0.28999999999999998</c:v>
                </c:pt>
                <c:pt idx="2">
                  <c:v>0.2</c:v>
                </c:pt>
                <c:pt idx="3">
                  <c:v>0.06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65-4F43-9C14-351DEEC6FB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Seniors (n=2,254)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Strongly agree</c:v>
                </c:pt>
                <c:pt idx="1">
                  <c:v>Agree</c:v>
                </c:pt>
                <c:pt idx="2">
                  <c:v>Neither agree nor disagree</c:v>
                </c:pt>
                <c:pt idx="3">
                  <c:v>Disagree</c:v>
                </c:pt>
                <c:pt idx="4">
                  <c:v>Strongly disagree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0.42</c:v>
                </c:pt>
                <c:pt idx="1">
                  <c:v>0.26</c:v>
                </c:pt>
                <c:pt idx="2">
                  <c:v>0.16</c:v>
                </c:pt>
                <c:pt idx="3">
                  <c:v>0.03</c:v>
                </c:pt>
                <c:pt idx="4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65-4F43-9C14-351DEEC6FB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5456304"/>
        <c:axId val="565454992"/>
      </c:barChart>
      <c:catAx>
        <c:axId val="56545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en-US"/>
          </a:p>
        </c:txPr>
        <c:crossAx val="565454992"/>
        <c:crosses val="autoZero"/>
        <c:auto val="1"/>
        <c:lblAlgn val="ctr"/>
        <c:lblOffset val="100"/>
        <c:noMultiLvlLbl val="0"/>
      </c:catAx>
      <c:valAx>
        <c:axId val="56545499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6545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panose="020B05030201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349725952806345"/>
          <c:y val="2.901549410769463E-2"/>
          <c:w val="0.73925363348672735"/>
          <c:h val="0.941969011784610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3DA-4239-B0D1-00D6DE4E326E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3DA-4239-B0D1-00D6DE4E326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3DA-4239-B0D1-00D6DE4E326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3DA-4239-B0D1-00D6DE4E326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D3DA-4239-B0D1-00D6DE4E32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18 to 34 (n=374)</c:v>
                </c:pt>
                <c:pt idx="1">
                  <c:v>35 to 44 (n=204)</c:v>
                </c:pt>
                <c:pt idx="2">
                  <c:v>45 to 54 (n=175)</c:v>
                </c:pt>
                <c:pt idx="3">
                  <c:v>55 to 64 (n=850)</c:v>
                </c:pt>
                <c:pt idx="4">
                  <c:v>65 to 74 (n=701)</c:v>
                </c:pt>
                <c:pt idx="5">
                  <c:v>75+ (n=703)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6"/>
                <c:pt idx="0">
                  <c:v>0.34050995663163747</c:v>
                </c:pt>
                <c:pt idx="1">
                  <c:v>0.32672333962039041</c:v>
                </c:pt>
                <c:pt idx="2">
                  <c:v>0.31013601966433668</c:v>
                </c:pt>
                <c:pt idx="3">
                  <c:v>0.41891003878313282</c:v>
                </c:pt>
                <c:pt idx="4">
                  <c:v>0.39695742709917253</c:v>
                </c:pt>
                <c:pt idx="5">
                  <c:v>0.46301614557707432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65-4F43-9C14-351DEEC6FB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65456304"/>
        <c:axId val="565454992"/>
      </c:barChart>
      <c:catAx>
        <c:axId val="56545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en-US"/>
          </a:p>
        </c:txPr>
        <c:crossAx val="565454992"/>
        <c:crosses val="autoZero"/>
        <c:auto val="1"/>
        <c:lblAlgn val="ctr"/>
        <c:lblOffset val="100"/>
        <c:noMultiLvlLbl val="0"/>
      </c:catAx>
      <c:valAx>
        <c:axId val="56545499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6545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595835093763462E-4"/>
          <c:y val="0"/>
          <c:w val="0.61173672669732526"/>
          <c:h val="0.8675143830570504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34F77"/>
            </a:solidFill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bubble3D val="0"/>
            <c:spPr>
              <a:solidFill>
                <a:srgbClr val="E03A3E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F9A3-4794-8B5C-B2A91A416646}"/>
              </c:ext>
            </c:extLst>
          </c:dPt>
          <c:dLbls>
            <c:dLbl>
              <c:idx val="0"/>
              <c:layout>
                <c:manualLayout>
                  <c:x val="1.6123167798758492E-3"/>
                  <c:y val="-3.8322412363992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F1-464C-A030-426656AA1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0.56777061001973739</c:v>
                </c:pt>
                <c:pt idx="1">
                  <c:v>0.40244451597747266</c:v>
                </c:pt>
                <c:pt idx="2">
                  <c:v>2.9330586160323659E-2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7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1063237572097859"/>
          <c:y val="0.4787829421431708"/>
          <c:w val="0.19716465993575583"/>
          <c:h val="0.19119108810424537"/>
        </c:manualLayout>
      </c:layout>
      <c:overlay val="0"/>
      <c:txPr>
        <a:bodyPr/>
        <a:lstStyle/>
        <a:p>
          <a:pPr>
            <a:defRPr sz="18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349725952806345"/>
          <c:y val="2.901549410769463E-2"/>
          <c:w val="0.73925363348672735"/>
          <c:h val="0.941969011784610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% no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9A1-40E1-8597-B736050C8FB5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9A1-40E1-8597-B736050C8FB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9A1-40E1-8597-B736050C8FB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9A1-40E1-8597-B736050C8FB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9A1-40E1-8597-B736050C8FB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18 to 34 (n=374)</c:v>
                </c:pt>
                <c:pt idx="1">
                  <c:v>35 to 44 (n=204)</c:v>
                </c:pt>
                <c:pt idx="2">
                  <c:v>45 to 54 (n=175)</c:v>
                </c:pt>
                <c:pt idx="3">
                  <c:v>55 to 64 (n=850)</c:v>
                </c:pt>
                <c:pt idx="4">
                  <c:v>65 to 74 (n=701)</c:v>
                </c:pt>
                <c:pt idx="5">
                  <c:v>75+ (n=703)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6"/>
                <c:pt idx="0">
                  <c:v>0.3070463665569898</c:v>
                </c:pt>
                <c:pt idx="1">
                  <c:v>0.34626152911096553</c:v>
                </c:pt>
                <c:pt idx="2">
                  <c:v>0.29896223083695328</c:v>
                </c:pt>
                <c:pt idx="3">
                  <c:v>0.34454840295508993</c:v>
                </c:pt>
                <c:pt idx="4">
                  <c:v>0.40305637739222533</c:v>
                </c:pt>
                <c:pt idx="5">
                  <c:v>0.51369833667513543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A1-40E1-8597-B736050C8F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65456304"/>
        <c:axId val="565454992"/>
      </c:barChart>
      <c:catAx>
        <c:axId val="565456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en-US"/>
          </a:p>
        </c:txPr>
        <c:crossAx val="565454992"/>
        <c:crosses val="autoZero"/>
        <c:auto val="1"/>
        <c:lblAlgn val="ctr"/>
        <c:lblOffset val="100"/>
        <c:noMultiLvlLbl val="0"/>
      </c:catAx>
      <c:valAx>
        <c:axId val="56545499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6545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842203880024377"/>
          <c:y val="1.7893807708983741E-2"/>
          <c:w val="0.47796432345006529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2F559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rgbClr val="2F5597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523-4F40-A943-FF1777D34558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523-4F40-A943-FF1777D34558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217C-45D7-9B6D-46CE759756C8}"/>
              </c:ext>
            </c:extLst>
          </c:dPt>
          <c:dPt>
            <c:idx val="17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217C-45D7-9B6D-46CE759756C8}"/>
              </c:ext>
            </c:extLst>
          </c:dPt>
          <c:dPt>
            <c:idx val="18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2-217C-45D7-9B6D-46CE759756C8}"/>
              </c:ext>
            </c:extLst>
          </c:dPt>
          <c:dLbls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844-472D-A059-1DC3E1482A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Sheet1!$A$2:$A$20</c:f>
              <c:strCache>
                <c:ptCount val="19"/>
                <c:pt idx="0">
                  <c:v>Provide alerts when there are scams or frauds taking place</c:v>
                </c:pt>
                <c:pt idx="1">
                  <c:v>Contact consumer if questionable transactions identified</c:v>
                </c:pt>
                <c:pt idx="2">
                  <c:v>Provide customer education on financial abuse, fraud, and scams</c:v>
                </c:pt>
                <c:pt idx="3">
                  <c:v>Provide more information / keep me updated</c:v>
                </c:pt>
                <c:pt idx="4">
                  <c:v>Better online security / better technology (general)</c:v>
                </c:pt>
                <c:pt idx="5">
                  <c:v>Better fraud detection through technology</c:v>
                </c:pt>
                <c:pt idx="6">
                  <c:v>Better training for bank employees</c:v>
                </c:pt>
                <c:pt idx="7">
                  <c:v>Improved authentication for transactions</c:v>
                </c:pt>
                <c:pt idx="8">
                  <c:v>Human review of transactions</c:v>
                </c:pt>
                <c:pt idx="9">
                  <c:v>Hotline to report financial abuse, fraud, or scams</c:v>
                </c:pt>
                <c:pt idx="10">
                  <c:v>Contact an authorized representative</c:v>
                </c:pt>
                <c:pt idx="11">
                  <c:v>Modify transaction limits</c:v>
                </c:pt>
                <c:pt idx="12">
                  <c:v>Monitor accounts</c:v>
                </c:pt>
                <c:pt idx="13">
                  <c:v>Permit biometrics to authenticate the person</c:v>
                </c:pt>
                <c:pt idx="14">
                  <c:v>Provide more awareness (general)</c:v>
                </c:pt>
                <c:pt idx="15">
                  <c:v>Reimburse money lost due to fraud / be accountable</c:v>
                </c:pt>
                <c:pt idx="16">
                  <c:v>Other</c:v>
                </c:pt>
                <c:pt idx="17">
                  <c:v>Nothing</c:v>
                </c:pt>
                <c:pt idx="18">
                  <c:v>Don’t know</c:v>
                </c:pt>
              </c:strCache>
            </c:strRef>
          </c:cat>
          <c:val>
            <c:numRef>
              <c:f>Sheet1!$B$2:$B$20</c:f>
              <c:numCache>
                <c:formatCode>0%</c:formatCode>
                <c:ptCount val="19"/>
                <c:pt idx="0">
                  <c:v>0.16017509060670038</c:v>
                </c:pt>
                <c:pt idx="1">
                  <c:v>0.10614187397645378</c:v>
                </c:pt>
                <c:pt idx="2">
                  <c:v>8.6385871584020585E-2</c:v>
                </c:pt>
                <c:pt idx="3">
                  <c:v>8.4416872319454689E-2</c:v>
                </c:pt>
                <c:pt idx="4">
                  <c:v>7.1647220711042417E-2</c:v>
                </c:pt>
                <c:pt idx="5">
                  <c:v>6.892510334311347E-2</c:v>
                </c:pt>
                <c:pt idx="6">
                  <c:v>4.208155712448803E-2</c:v>
                </c:pt>
                <c:pt idx="7">
                  <c:v>4.0034037734503397E-2</c:v>
                </c:pt>
                <c:pt idx="8">
                  <c:v>3.2150984287408813E-2</c:v>
                </c:pt>
                <c:pt idx="9">
                  <c:v>2.952055107881664E-2</c:v>
                </c:pt>
                <c:pt idx="10">
                  <c:v>2.5437994369585049E-2</c:v>
                </c:pt>
                <c:pt idx="11">
                  <c:v>2.439136102905505E-2</c:v>
                </c:pt>
                <c:pt idx="12">
                  <c:v>2.3241523069425611E-2</c:v>
                </c:pt>
                <c:pt idx="13">
                  <c:v>1.886572819737594E-2</c:v>
                </c:pt>
                <c:pt idx="14">
                  <c:v>9.8744657103706206E-3</c:v>
                </c:pt>
                <c:pt idx="15">
                  <c:v>4.9194301849184103E-3</c:v>
                </c:pt>
                <c:pt idx="16">
                  <c:v>1.1676842926961761E-2</c:v>
                </c:pt>
                <c:pt idx="17">
                  <c:v>9.4363348194772226E-2</c:v>
                </c:pt>
                <c:pt idx="18">
                  <c:v>0.39909204588804792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  <c:max val="0.5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960232898644066"/>
          <c:y val="1.7893807708983741E-2"/>
          <c:w val="0.6967840332638684"/>
          <c:h val="0.969276857216475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7"/>
            <c:invertIfNegative val="0"/>
            <c:bubble3D val="0"/>
            <c:spPr>
              <a:solidFill>
                <a:srgbClr val="CE2029"/>
              </a:solidFill>
            </c:spPr>
            <c:extLst>
              <c:ext xmlns:c16="http://schemas.microsoft.com/office/drawing/2014/chart" uri="{C3380CC4-5D6E-409C-BE32-E72D297353CC}">
                <c16:uniqueId val="{00000004-B4C8-46B5-A2EC-1F97710B802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Daily</c:v>
                </c:pt>
                <c:pt idx="1">
                  <c:v>At least once a week</c:v>
                </c:pt>
                <c:pt idx="2">
                  <c:v>Several times a month</c:v>
                </c:pt>
                <c:pt idx="3">
                  <c:v>Once a month</c:v>
                </c:pt>
                <c:pt idx="4">
                  <c:v>Once every few months</c:v>
                </c:pt>
                <c:pt idx="5">
                  <c:v>Once a year</c:v>
                </c:pt>
                <c:pt idx="6">
                  <c:v>Never</c:v>
                </c:pt>
                <c:pt idx="7">
                  <c:v>Do not use the internet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0.11485436364040105</c:v>
                </c:pt>
                <c:pt idx="1">
                  <c:v>0.27754289088186102</c:v>
                </c:pt>
                <c:pt idx="2">
                  <c:v>0.14246479246703242</c:v>
                </c:pt>
                <c:pt idx="3">
                  <c:v>7.8942133670777792E-2</c:v>
                </c:pt>
                <c:pt idx="4">
                  <c:v>1.968249791319698E-2</c:v>
                </c:pt>
                <c:pt idx="5">
                  <c:v>7.1316072257922702E-3</c:v>
                </c:pt>
                <c:pt idx="6">
                  <c:v>0.33885328942915444</c:v>
                </c:pt>
                <c:pt idx="7">
                  <c:v>1.3159327943076929E-2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21331294568214"/>
          <c:y val="0.11133396758455147"/>
          <c:w val="0.7495033965096799"/>
          <c:h val="0.7563837681682574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34F77"/>
            </a:solidFill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720-4875-B687-6BA458F5EEA3}"/>
              </c:ext>
            </c:extLst>
          </c:dPt>
          <c:dPt>
            <c:idx val="1"/>
            <c:bubble3D val="0"/>
            <c:spPr>
              <a:solidFill>
                <a:srgbClr val="E03A3E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720-4875-B687-6BA458F5EEA3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C720-4875-B687-6BA458F5EEA3}"/>
              </c:ext>
            </c:extLst>
          </c:dPt>
          <c:dLbls>
            <c:dLbl>
              <c:idx val="0"/>
              <c:layout>
                <c:manualLayout>
                  <c:x val="8.3875940189871906E-2"/>
                  <c:y val="-0.172476353842521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20-4875-B687-6BA458F5EE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You</c:v>
                </c:pt>
                <c:pt idx="1">
                  <c:v>You share responsibility</c:v>
                </c:pt>
                <c:pt idx="2">
                  <c:v>Someone else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0.75</c:v>
                </c:pt>
                <c:pt idx="1">
                  <c:v>0.18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20-4875-B687-6BA458F5EE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8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01635018318125"/>
          <c:y val="0.92692542069154282"/>
          <c:w val="0.83863498006487847"/>
          <c:h val="6.1706148728260246E-2"/>
        </c:manualLayout>
      </c:layout>
      <c:overlay val="0"/>
      <c:txPr>
        <a:bodyPr/>
        <a:lstStyle/>
        <a:p>
          <a:pPr>
            <a:defRPr sz="14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198990551065906"/>
          <c:y val="1.7893807708983741E-2"/>
          <c:w val="0.43439637503096823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2F559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rgbClr val="2F5597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329F-40E4-93FF-DF81014AFD99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D0C4-4E54-9F1C-7A0DBFA7C4CA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523-4F40-A943-FF1777D34558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523-4F40-A943-FF1777D34558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217C-45D7-9B6D-46CE759756C8}"/>
              </c:ext>
            </c:extLst>
          </c:dPt>
          <c:dPt>
            <c:idx val="17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217C-45D7-9B6D-46CE759756C8}"/>
              </c:ext>
            </c:extLst>
          </c:dPt>
          <c:dPt>
            <c:idx val="18"/>
            <c:invertIfNegative val="0"/>
            <c:bubble3D val="0"/>
            <c:spPr>
              <a:solidFill>
                <a:srgbClr val="E03A3E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2-217C-45D7-9B6D-46CE759756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Safety or security concerns</c:v>
                </c:pt>
                <c:pt idx="1">
                  <c:v>Prefer banking in-person or by phone</c:v>
                </c:pt>
                <c:pt idx="2">
                  <c:v>No need to bank online</c:v>
                </c:pt>
                <c:pt idx="3">
                  <c:v>Never been shown how to use online banking</c:v>
                </c:pt>
                <c:pt idx="4">
                  <c:v>Online banking is too difficult or complex</c:v>
                </c:pt>
                <c:pt idx="5">
                  <c:v>Do not have reliable access to the internet at home</c:v>
                </c:pt>
                <c:pt idx="6">
                  <c:v>Other</c:v>
                </c:pt>
                <c:pt idx="7">
                  <c:v>Don't know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0.29231396455100239</c:v>
                </c:pt>
                <c:pt idx="1">
                  <c:v>0.26051791380669365</c:v>
                </c:pt>
                <c:pt idx="2">
                  <c:v>0.11221347444266455</c:v>
                </c:pt>
                <c:pt idx="3">
                  <c:v>0.10198256166247244</c:v>
                </c:pt>
                <c:pt idx="4">
                  <c:v>6.2566559684904613E-2</c:v>
                </c:pt>
                <c:pt idx="5">
                  <c:v>4.9993923272121057E-2</c:v>
                </c:pt>
                <c:pt idx="6">
                  <c:v>0.1407109448507273</c:v>
                </c:pt>
                <c:pt idx="7">
                  <c:v>6.77857635270218E-2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  <c:max val="0.4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620221854984175"/>
          <c:y val="1.7893807708983741E-2"/>
          <c:w val="0.51271151291273775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2F559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rgbClr val="2F5597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5A57-4430-8138-0242C11BC395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3523-4F40-A943-FF1777D34558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523-4F40-A943-FF1777D34558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17C-45D7-9B6D-46CE759756C8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17C-45D7-9B6D-46CE759756C8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17C-45D7-9B6D-46CE759756C8}"/>
              </c:ext>
            </c:extLst>
          </c:dPt>
          <c:dLbls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57-4430-8138-0242C11BC3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Safety or security concerns</c:v>
                </c:pt>
                <c:pt idx="1">
                  <c:v>Prefer banking in-person or by phone</c:v>
                </c:pt>
                <c:pt idx="2">
                  <c:v>Do not use the internet</c:v>
                </c:pt>
                <c:pt idx="3">
                  <c:v>Do not have a computer</c:v>
                </c:pt>
                <c:pt idx="4">
                  <c:v>Online banking is too difficult or complex</c:v>
                </c:pt>
                <c:pt idx="5">
                  <c:v>Do not trust online banking (general)</c:v>
                </c:pt>
                <c:pt idx="6">
                  <c:v>Do not have reliable access to the internet at home</c:v>
                </c:pt>
                <c:pt idx="7">
                  <c:v>Never been shown how to use online banking</c:v>
                </c:pt>
                <c:pt idx="8">
                  <c:v>No need/not interested in online banking</c:v>
                </c:pt>
                <c:pt idx="9">
                  <c:v>Somebody else does the banking for you</c:v>
                </c:pt>
                <c:pt idx="10">
                  <c:v>Products/services you need are not available online</c:v>
                </c:pt>
                <c:pt idx="11">
                  <c:v>Other</c:v>
                </c:pt>
                <c:pt idx="12">
                  <c:v>Don't know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0.31958121176517224</c:v>
                </c:pt>
                <c:pt idx="1">
                  <c:v>0.20325999618109541</c:v>
                </c:pt>
                <c:pt idx="2">
                  <c:v>0.19968003356112674</c:v>
                </c:pt>
                <c:pt idx="3">
                  <c:v>0.12033503083089023</c:v>
                </c:pt>
                <c:pt idx="4">
                  <c:v>0.11050206153538587</c:v>
                </c:pt>
                <c:pt idx="5">
                  <c:v>0.10125714507215471</c:v>
                </c:pt>
                <c:pt idx="6">
                  <c:v>6.1734074520768387E-2</c:v>
                </c:pt>
                <c:pt idx="7">
                  <c:v>5.6022831756500732E-2</c:v>
                </c:pt>
                <c:pt idx="8">
                  <c:v>3.7721501189124207E-2</c:v>
                </c:pt>
                <c:pt idx="9">
                  <c:v>2.1441853486469362E-2</c:v>
                </c:pt>
                <c:pt idx="10">
                  <c:v>4.29405498185635E-3</c:v>
                </c:pt>
                <c:pt idx="11">
                  <c:v>1.4179697702537249E-2</c:v>
                </c:pt>
                <c:pt idx="12">
                  <c:v>1.567684367854693E-2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  <c:max val="0.4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49238085268651"/>
          <c:y val="1.7893807708983741E-2"/>
          <c:w val="0.51146260710921043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2F559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rgbClr val="2F5597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5A57-4430-8138-0242C11BC395}"/>
              </c:ext>
            </c:extLst>
          </c:dPt>
          <c:dPt>
            <c:idx val="1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3523-4F40-A943-FF1777D34558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523-4F40-A943-FF1777D34558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17C-45D7-9B6D-46CE759756C8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17C-45D7-9B6D-46CE759756C8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17C-45D7-9B6D-46CE759756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No issues</c:v>
                </c:pt>
                <c:pt idx="1">
                  <c:v>Server issues - website crashing/freezing</c:v>
                </c:pt>
                <c:pt idx="2">
                  <c:v>Forgetting your password</c:v>
                </c:pt>
                <c:pt idx="3">
                  <c:v>Trouble navigating the website</c:v>
                </c:pt>
                <c:pt idx="4">
                  <c:v>Transferring money accidentally</c:v>
                </c:pt>
                <c:pt idx="5">
                  <c:v>Lost/misplaced log in information</c:v>
                </c:pt>
                <c:pt idx="6">
                  <c:v>Experienced fraud/security issues</c:v>
                </c:pt>
                <c:pt idx="7">
                  <c:v>Internet connection issues</c:v>
                </c:pt>
                <c:pt idx="8">
                  <c:v>Issues with the mobile app (general)</c:v>
                </c:pt>
                <c:pt idx="9">
                  <c:v>Difficulty reversing or stopping transactions</c:v>
                </c:pt>
                <c:pt idx="10">
                  <c:v>Did not remember how to log in</c:v>
                </c:pt>
                <c:pt idx="11">
                  <c:v>Other</c:v>
                </c:pt>
                <c:pt idx="12">
                  <c:v>Don't know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0.73724146167810123</c:v>
                </c:pt>
                <c:pt idx="1">
                  <c:v>8.7288696346908917E-2</c:v>
                </c:pt>
                <c:pt idx="2">
                  <c:v>3.2941143177257499E-2</c:v>
                </c:pt>
                <c:pt idx="3">
                  <c:v>2.852959561095398E-2</c:v>
                </c:pt>
                <c:pt idx="4">
                  <c:v>1.732672410538191E-2</c:v>
                </c:pt>
                <c:pt idx="5">
                  <c:v>1.264272283389647E-2</c:v>
                </c:pt>
                <c:pt idx="6">
                  <c:v>1.21120601611375E-2</c:v>
                </c:pt>
                <c:pt idx="7">
                  <c:v>1.2006060191825679E-2</c:v>
                </c:pt>
                <c:pt idx="8">
                  <c:v>7.5020637696302803E-3</c:v>
                </c:pt>
                <c:pt idx="9">
                  <c:v>7.2840769705223999E-3</c:v>
                </c:pt>
                <c:pt idx="10">
                  <c:v>7.0979433222083501E-3</c:v>
                </c:pt>
                <c:pt idx="11">
                  <c:v>8.0973406150143101E-3</c:v>
                </c:pt>
                <c:pt idx="12">
                  <c:v>5.0152116403453663E-2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  <c:max val="0.8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259244288082152E-2"/>
          <c:y val="6.3280950127933402E-2"/>
          <c:w val="0.61173672669732526"/>
          <c:h val="0.8675143830570504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34F77"/>
            </a:solidFill>
          </c:spPr>
          <c:dPt>
            <c:idx val="0"/>
            <c:bubble3D val="0"/>
            <c:spPr>
              <a:solidFill>
                <a:srgbClr val="E03A3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F9A3-4794-8B5C-B2A91A416646}"/>
              </c:ext>
            </c:extLst>
          </c:dPt>
          <c:dLbls>
            <c:dLbl>
              <c:idx val="0"/>
              <c:layout>
                <c:manualLayout>
                  <c:x val="1.6123167798758492E-3"/>
                  <c:y val="-2.6890141457699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F1-464C-A030-426656AA1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4.8760573266518739E-2</c:v>
                </c:pt>
                <c:pt idx="1">
                  <c:v>0.94694229009511677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4305154944912088"/>
          <c:y val="0.5039339614421009"/>
          <c:w val="9.9167765242614336E-2"/>
          <c:h val="0.13937918628156296"/>
        </c:manualLayout>
      </c:layout>
      <c:overlay val="0"/>
      <c:txPr>
        <a:bodyPr/>
        <a:lstStyle/>
        <a:p>
          <a:pPr>
            <a:defRPr sz="18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276900581750784"/>
          <c:y val="1.7893807708983741E-2"/>
          <c:w val="0.52361735643280116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29F-40E4-93FF-DF81014AFD99}"/>
              </c:ext>
            </c:extLst>
          </c:dPt>
          <c:dPt>
            <c:idx val="7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2-2D6B-4A89-8BB1-81E6F5BA9000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A57-4430-8138-0242C11BC395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523-4F40-A943-FF1777D34558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523-4F40-A943-FF1777D34558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17C-45D7-9B6D-46CE759756C8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17C-45D7-9B6D-46CE759756C8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17C-45D7-9B6D-46CE759756C8}"/>
              </c:ext>
            </c:extLst>
          </c:dPt>
          <c:dLbls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C06-4DAF-B7E3-6D9C041F8B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Mobility issues</c:v>
                </c:pt>
                <c:pt idx="1">
                  <c:v>Chronic illness/injury</c:v>
                </c:pt>
                <c:pt idx="2">
                  <c:v>Problems with vision</c:v>
                </c:pt>
                <c:pt idx="3">
                  <c:v>Difficulty remembering</c:v>
                </c:pt>
                <c:pt idx="4">
                  <c:v>Diagnosed mental health condition</c:v>
                </c:pt>
                <c:pt idx="5">
                  <c:v>Difficulty hearing</c:v>
                </c:pt>
                <c:pt idx="6">
                  <c:v>Other</c:v>
                </c:pt>
                <c:pt idx="7">
                  <c:v>You do not have health related issues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0.53051332500861159</c:v>
                </c:pt>
                <c:pt idx="1">
                  <c:v>0.17793691859329797</c:v>
                </c:pt>
                <c:pt idx="2">
                  <c:v>3.8422813537841417E-2</c:v>
                </c:pt>
                <c:pt idx="3">
                  <c:v>1.704743648881106E-2</c:v>
                </c:pt>
                <c:pt idx="4">
                  <c:v>1.320550346447058E-2</c:v>
                </c:pt>
                <c:pt idx="5">
                  <c:v>4.4443670379014097E-3</c:v>
                </c:pt>
                <c:pt idx="6">
                  <c:v>0.27446159351220584</c:v>
                </c:pt>
                <c:pt idx="7">
                  <c:v>1.94525281504727E-2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  <c:max val="0.8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When you visited your bank, there were not enough employees to assist you</c:v>
                </c:pt>
                <c:pt idx="1">
                  <c:v>You could not make it to your bank during their normal business hours</c:v>
                </c:pt>
                <c:pt idx="2">
                  <c:v>You lived far from a bank branch</c:v>
                </c:pt>
                <c:pt idx="3">
                  <c:v>You were not able to access a bank branch via public or personal transport</c:v>
                </c:pt>
                <c:pt idx="4">
                  <c:v>Your bank did not present information in your language of choice</c:v>
                </c:pt>
                <c:pt idx="5">
                  <c:v>You were not treated with respect</c:v>
                </c:pt>
                <c:pt idx="7">
                  <c:v>Issues with physical access to the branch</c:v>
                </c:pt>
                <c:pt idx="8">
                  <c:v>Issues with customer service / support</c:v>
                </c:pt>
                <c:pt idx="9">
                  <c:v>Issues with policies / practices</c:v>
                </c:pt>
                <c:pt idx="10">
                  <c:v>Issues with phone access</c:v>
                </c:pt>
                <c:pt idx="11">
                  <c:v>Other</c:v>
                </c:pt>
                <c:pt idx="12">
                  <c:v>Don't know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0.19515743504318298</c:v>
                </c:pt>
                <c:pt idx="1">
                  <c:v>0.13262674616393527</c:v>
                </c:pt>
                <c:pt idx="2">
                  <c:v>0.11737176338194429</c:v>
                </c:pt>
                <c:pt idx="3">
                  <c:v>6.5745504486277223E-2</c:v>
                </c:pt>
                <c:pt idx="4">
                  <c:v>4.4468406810125198E-2</c:v>
                </c:pt>
                <c:pt idx="5">
                  <c:v>4.3998318867258773E-2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38-467E-B86B-D81AA6C562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3B6ABF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rgbClr val="8FAAD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238-467E-B86B-D81AA6C56265}"/>
              </c:ext>
            </c:extLst>
          </c:dPt>
          <c:dPt>
            <c:idx val="1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55F-4F23-ACE3-A285ABE213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When you visited your bank, there were not enough employees to assist you</c:v>
                </c:pt>
                <c:pt idx="1">
                  <c:v>You could not make it to your bank during their normal business hours</c:v>
                </c:pt>
                <c:pt idx="2">
                  <c:v>You lived far from a bank branch</c:v>
                </c:pt>
                <c:pt idx="3">
                  <c:v>You were not able to access a bank branch via public or personal transport</c:v>
                </c:pt>
                <c:pt idx="4">
                  <c:v>Your bank did not present information in your language of choice</c:v>
                </c:pt>
                <c:pt idx="5">
                  <c:v>You were not treated with respect</c:v>
                </c:pt>
                <c:pt idx="7">
                  <c:v>Issues with physical access to the branch</c:v>
                </c:pt>
                <c:pt idx="8">
                  <c:v>Issues with customer service / support</c:v>
                </c:pt>
                <c:pt idx="9">
                  <c:v>Issues with policies / practices</c:v>
                </c:pt>
                <c:pt idx="10">
                  <c:v>Issues with phone access</c:v>
                </c:pt>
                <c:pt idx="11">
                  <c:v>Other</c:v>
                </c:pt>
                <c:pt idx="12">
                  <c:v>Don't know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7" formatCode="0%">
                  <c:v>0.354264120046834</c:v>
                </c:pt>
                <c:pt idx="8" formatCode="0%">
                  <c:v>0.20062130646550883</c:v>
                </c:pt>
                <c:pt idx="9" formatCode="0%">
                  <c:v>0.18744681676081296</c:v>
                </c:pt>
                <c:pt idx="10" formatCode="0%">
                  <c:v>0.1207003910143412</c:v>
                </c:pt>
                <c:pt idx="11" formatCode="0%">
                  <c:v>3.9034693095851829E-2</c:v>
                </c:pt>
                <c:pt idx="12" formatCode="0%">
                  <c:v>5.3579995456949747E-2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38-467E-B86B-D81AA6C5626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0"/>
        <c:axId val="283105392"/>
        <c:axId val="283108344"/>
      </c:barChart>
      <c:catAx>
        <c:axId val="283105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en-US"/>
          </a:p>
        </c:txPr>
        <c:crossAx val="283108344"/>
        <c:crosses val="autoZero"/>
        <c:auto val="1"/>
        <c:lblAlgn val="ctr"/>
        <c:lblOffset val="100"/>
        <c:noMultiLvlLbl val="0"/>
      </c:catAx>
      <c:valAx>
        <c:axId val="283108344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3105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628747684357631E-2"/>
          <c:y val="9.5291308665553298E-2"/>
          <c:w val="0.61173672669732526"/>
          <c:h val="0.8675143830570504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03A3E"/>
            </a:solidFill>
          </c:spPr>
          <c:dPt>
            <c:idx val="0"/>
            <c:bubble3D val="0"/>
            <c:spPr>
              <a:solidFill>
                <a:srgbClr val="E03A3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4-F9A3-4794-8B5C-B2A91A416646}"/>
              </c:ext>
            </c:extLst>
          </c:dPt>
          <c:dLbls>
            <c:dLbl>
              <c:idx val="0"/>
              <c:layout>
                <c:manualLayout>
                  <c:x val="1.6123167798758492E-3"/>
                  <c:y val="-6.31205382637209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F1-464C-A030-426656AA1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0.12994839453369006</c:v>
                </c:pt>
                <c:pt idx="1">
                  <c:v>0.86989423924565079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4466386622899661"/>
          <c:y val="0.51079332398587651"/>
          <c:w val="8.9493864563359241E-2"/>
          <c:h val="0.1302333695565287"/>
        </c:manualLayout>
      </c:layout>
      <c:overlay val="0"/>
      <c:txPr>
        <a:bodyPr/>
        <a:lstStyle/>
        <a:p>
          <a:pPr>
            <a:defRPr sz="18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5973986080525961"/>
          <c:y val="2.2680094942123443E-2"/>
          <c:w val="0.44026013919474039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F5597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2F559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rgbClr val="2F5597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6"/>
            <c:invertIfNegative val="0"/>
            <c:bubble3D val="0"/>
            <c:spPr>
              <a:solidFill>
                <a:srgbClr val="8FAADC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329F-40E4-93FF-DF81014AFD99}"/>
              </c:ext>
            </c:extLst>
          </c:dPt>
          <c:dPt>
            <c:idx val="7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D0C4-4E54-9F1C-7A0DBFA7C4CA}"/>
              </c:ext>
            </c:extLst>
          </c:dPt>
          <c:dPt>
            <c:idx val="11"/>
            <c:invertIfNegative val="0"/>
            <c:bubble3D val="0"/>
            <c:spPr>
              <a:solidFill>
                <a:srgbClr val="8FAADC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5A57-4430-8138-0242C11BC395}"/>
              </c:ext>
            </c:extLst>
          </c:dPt>
          <c:dPt>
            <c:idx val="1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3523-4F40-A943-FF1777D34558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523-4F40-A943-FF1777D34558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17C-45D7-9B6D-46CE759756C8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17C-45D7-9B6D-46CE759756C8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17C-45D7-9B6D-46CE759756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A lot because there are few or no other branches or banks nearby</c:v>
                </c:pt>
                <c:pt idx="1">
                  <c:v>A little since you had to change where you did your banking</c:v>
                </c:pt>
                <c:pt idx="2">
                  <c:v>Not much since the new location was still easy to get to</c:v>
                </c:pt>
                <c:pt idx="3">
                  <c:v>Not at all since you do most of your banking online</c:v>
                </c:pt>
                <c:pt idx="4">
                  <c:v>A lot because you experienced issues with the new branch location</c:v>
                </c:pt>
                <c:pt idx="5">
                  <c:v>A little since you experienced inconvenience (general)</c:v>
                </c:pt>
                <c:pt idx="6">
                  <c:v>Other</c:v>
                </c:pt>
                <c:pt idx="7">
                  <c:v>Don't know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0.38611959900721132</c:v>
                </c:pt>
                <c:pt idx="1">
                  <c:v>0.27841206579980954</c:v>
                </c:pt>
                <c:pt idx="2">
                  <c:v>0.16228553394847886</c:v>
                </c:pt>
                <c:pt idx="3">
                  <c:v>9.8946090720606228E-2</c:v>
                </c:pt>
                <c:pt idx="4">
                  <c:v>7.0650331460766574E-2</c:v>
                </c:pt>
                <c:pt idx="5">
                  <c:v>5.7673633405746737E-2</c:v>
                </c:pt>
                <c:pt idx="6">
                  <c:v>2.0784782058614799E-2</c:v>
                </c:pt>
                <c:pt idx="7">
                  <c:v>1.306271829012659E-2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  <c:max val="0.8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259244288082152E-2"/>
          <c:y val="6.3280950127933402E-2"/>
          <c:w val="0.61173672669732526"/>
          <c:h val="0.8675143830570504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34F77"/>
            </a:solidFill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bubble3D val="0"/>
            <c:spPr>
              <a:solidFill>
                <a:srgbClr val="E03A3E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F9A3-4794-8B5C-B2A91A416646}"/>
              </c:ext>
            </c:extLst>
          </c:dPt>
          <c:dLbls>
            <c:dLbl>
              <c:idx val="0"/>
              <c:layout>
                <c:manualLayout>
                  <c:x val="1.6123167798758492E-3"/>
                  <c:y val="-6.31205382637209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F1-464C-A030-426656AA1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Yes, would give bank permission to contact someone trusted</c:v>
                </c:pt>
                <c:pt idx="1">
                  <c:v>No, would not give bank permission to contact someone trusted</c:v>
                </c:pt>
                <c:pt idx="2">
                  <c:v>Don't know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0.61434526740362128</c:v>
                </c:pt>
                <c:pt idx="1">
                  <c:v>0.34687682471794395</c:v>
                </c:pt>
                <c:pt idx="2">
                  <c:v>3.4779136565062117E-2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4953717621632168"/>
          <c:y val="0.33930926039148418"/>
          <c:w val="0.34907686612337091"/>
          <c:h val="0.5806648432644661"/>
        </c:manualLayout>
      </c:layout>
      <c:overlay val="0"/>
      <c:txPr>
        <a:bodyPr/>
        <a:lstStyle/>
        <a:p>
          <a:pPr>
            <a:defRPr sz="16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64361678127648"/>
          <c:y val="1.7893807708983741E-2"/>
          <c:w val="0.67356387571919651"/>
          <c:h val="0.967562829904209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5"/>
            <c:invertIfNegative val="0"/>
            <c:bubble3D val="0"/>
            <c:spPr>
              <a:solidFill>
                <a:srgbClr val="8FAADC"/>
              </a:solidFill>
            </c:spPr>
            <c:extLst>
              <c:ext xmlns:c16="http://schemas.microsoft.com/office/drawing/2014/chart" uri="{C3380CC4-5D6E-409C-BE32-E72D297353CC}">
                <c16:uniqueId val="{00000001-705E-415B-9828-8EAA842FC329}"/>
              </c:ext>
            </c:extLst>
          </c:dPt>
          <c:dPt>
            <c:idx val="26"/>
            <c:invertIfNegative val="0"/>
            <c:bubble3D val="0"/>
            <c:spPr>
              <a:solidFill>
                <a:srgbClr val="CE2029"/>
              </a:solidFill>
            </c:spPr>
            <c:extLst>
              <c:ext xmlns:c16="http://schemas.microsoft.com/office/drawing/2014/chart" uri="{C3380CC4-5D6E-409C-BE32-E72D297353CC}">
                <c16:uniqueId val="{00000002-705E-415B-9828-8EAA842FC329}"/>
              </c:ext>
            </c:extLst>
          </c:dPt>
          <c:dLbls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05E-415B-9828-8EAA842FC3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Good</c:v>
                </c:pt>
                <c:pt idx="1">
                  <c:v>Very good</c:v>
                </c:pt>
                <c:pt idx="2">
                  <c:v>Fine</c:v>
                </c:pt>
                <c:pt idx="3">
                  <c:v>No problems / no issues</c:v>
                </c:pt>
                <c:pt idx="4">
                  <c:v>Satisfied with customer service</c:v>
                </c:pt>
                <c:pt idx="5">
                  <c:v>Okay</c:v>
                </c:pt>
                <c:pt idx="6">
                  <c:v>Great</c:v>
                </c:pt>
                <c:pt idx="7">
                  <c:v>Satisfied</c:v>
                </c:pt>
                <c:pt idx="8">
                  <c:v>Comfortable</c:v>
                </c:pt>
                <c:pt idx="9">
                  <c:v>Positive</c:v>
                </c:pt>
                <c:pt idx="10">
                  <c:v>Trustworthy / I trust my bank</c:v>
                </c:pt>
                <c:pt idx="11">
                  <c:v>Not satisfied with customer service</c:v>
                </c:pt>
                <c:pt idx="12">
                  <c:v>Happy</c:v>
                </c:pt>
                <c:pt idx="13">
                  <c:v>Pretty good</c:v>
                </c:pt>
                <c:pt idx="14">
                  <c:v>Neutral / indifferent</c:v>
                </c:pt>
                <c:pt idx="15">
                  <c:v>Excellent</c:v>
                </c:pt>
                <c:pt idx="16">
                  <c:v>Confident</c:v>
                </c:pt>
                <c:pt idx="17">
                  <c:v>I like my bank</c:v>
                </c:pt>
                <c:pt idx="18">
                  <c:v>Pleased</c:v>
                </c:pt>
                <c:pt idx="19">
                  <c:v>Correct</c:v>
                </c:pt>
                <c:pt idx="20">
                  <c:v>Fees / high cost of service</c:v>
                </c:pt>
                <c:pt idx="21">
                  <c:v>Always room for improvement</c:v>
                </c:pt>
                <c:pt idx="22">
                  <c:v>Inconvenient location</c:v>
                </c:pt>
                <c:pt idx="23">
                  <c:v>I love my bank</c:v>
                </c:pt>
                <c:pt idx="24">
                  <c:v>Inconvenient hours</c:v>
                </c:pt>
                <c:pt idx="25">
                  <c:v>Other</c:v>
                </c:pt>
                <c:pt idx="26">
                  <c:v>Don't Know</c:v>
                </c:pt>
              </c:strCache>
            </c:strRef>
          </c:cat>
          <c:val>
            <c:numRef>
              <c:f>Sheet1!$B$2:$B$28</c:f>
              <c:numCache>
                <c:formatCode>0%</c:formatCode>
                <c:ptCount val="27"/>
                <c:pt idx="0">
                  <c:v>0.25212365178645718</c:v>
                </c:pt>
                <c:pt idx="1">
                  <c:v>0.11501217764065841</c:v>
                </c:pt>
                <c:pt idx="2">
                  <c:v>9.7515096361577638E-2</c:v>
                </c:pt>
                <c:pt idx="3">
                  <c:v>8.7857762580919832E-2</c:v>
                </c:pt>
                <c:pt idx="4">
                  <c:v>8.3198199827197283E-2</c:v>
                </c:pt>
                <c:pt idx="5">
                  <c:v>6.2685625766918038E-2</c:v>
                </c:pt>
                <c:pt idx="6">
                  <c:v>4.8684734671793711E-2</c:v>
                </c:pt>
                <c:pt idx="7">
                  <c:v>4.6402140429024331E-2</c:v>
                </c:pt>
                <c:pt idx="8">
                  <c:v>4.3310068758478773E-2</c:v>
                </c:pt>
                <c:pt idx="9">
                  <c:v>4.2915169186323932E-2</c:v>
                </c:pt>
                <c:pt idx="10">
                  <c:v>3.9820889499141802E-2</c:v>
                </c:pt>
                <c:pt idx="11">
                  <c:v>3.7249219213492418E-2</c:v>
                </c:pt>
                <c:pt idx="12">
                  <c:v>3.6143240493416599E-2</c:v>
                </c:pt>
                <c:pt idx="13">
                  <c:v>3.065288016992665E-2</c:v>
                </c:pt>
                <c:pt idx="14">
                  <c:v>2.920734640658413E-2</c:v>
                </c:pt>
                <c:pt idx="15">
                  <c:v>2.7025244370868791E-2</c:v>
                </c:pt>
                <c:pt idx="16">
                  <c:v>2.3543119784732711E-2</c:v>
                </c:pt>
                <c:pt idx="17">
                  <c:v>2.168318916480157E-2</c:v>
                </c:pt>
                <c:pt idx="18">
                  <c:v>2.0324188379792461E-2</c:v>
                </c:pt>
                <c:pt idx="19">
                  <c:v>1.9650135114577041E-2</c:v>
                </c:pt>
                <c:pt idx="20">
                  <c:v>1.427490819004206E-2</c:v>
                </c:pt>
                <c:pt idx="21">
                  <c:v>1.2125500927475949E-2</c:v>
                </c:pt>
                <c:pt idx="22">
                  <c:v>9.6955897705337801E-3</c:v>
                </c:pt>
                <c:pt idx="23">
                  <c:v>7.33992853434191E-3</c:v>
                </c:pt>
                <c:pt idx="24">
                  <c:v>1.58685797968197E-3</c:v>
                </c:pt>
                <c:pt idx="25">
                  <c:v>1.1282195552511341E-2</c:v>
                </c:pt>
                <c:pt idx="26">
                  <c:v>2.1343099702589789E-2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259244288082152E-2"/>
          <c:y val="0.12044230465939754"/>
          <c:w val="0.57142880720042899"/>
          <c:h val="0.8103530285255863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34F77"/>
            </a:solidFill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bubble3D val="0"/>
            <c:spPr>
              <a:solidFill>
                <a:srgbClr val="E03A3E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"/>
            <c:bubble3D val="0"/>
            <c:spPr>
              <a:solidFill>
                <a:srgbClr val="2F5597"/>
              </a:solidFill>
            </c:spPr>
            <c:extLst>
              <c:ext xmlns:c16="http://schemas.microsoft.com/office/drawing/2014/chart" uri="{C3380CC4-5D6E-409C-BE32-E72D297353CC}">
                <c16:uniqueId val="{00000004-F9A3-4794-8B5C-B2A91A416646}"/>
              </c:ext>
            </c:extLst>
          </c:dPt>
          <c:dLbls>
            <c:dLbl>
              <c:idx val="0"/>
              <c:layout>
                <c:manualLayout>
                  <c:x val="1.6123167798758492E-3"/>
                  <c:y val="-3.8322412363992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F1-464C-A030-426656AA1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Yes, act as proxy</c:v>
                </c:pt>
                <c:pt idx="1">
                  <c:v>No, do not act as proxy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0.20470930815044683</c:v>
                </c:pt>
                <c:pt idx="1">
                  <c:v>0.79327501027521252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8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7053365400240486"/>
          <c:y val="0.52222559489216946"/>
          <c:w val="0.42808038833728745"/>
          <c:h val="0.11651464446897732"/>
        </c:manualLayout>
      </c:layout>
      <c:overlay val="0"/>
      <c:txPr>
        <a:bodyPr/>
        <a:lstStyle/>
        <a:p>
          <a:pPr>
            <a:defRPr sz="1800"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92003542169618"/>
          <c:y val="1.7893807708983741E-2"/>
          <c:w val="0.53503049072238151"/>
          <c:h val="0.967562829904209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F5597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F559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rgbClr val="2F5597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26"/>
            <c:invertIfNegative val="0"/>
            <c:bubble3D val="0"/>
            <c:spPr>
              <a:solidFill>
                <a:srgbClr val="8FAADC"/>
              </a:solidFill>
            </c:spPr>
            <c:extLst>
              <c:ext xmlns:c16="http://schemas.microsoft.com/office/drawing/2014/chart" uri="{C3380CC4-5D6E-409C-BE32-E72D297353CC}">
                <c16:uniqueId val="{00000002-705E-415B-9828-8EAA842FC329}"/>
              </c:ext>
            </c:extLst>
          </c:dPt>
          <c:dPt>
            <c:idx val="27"/>
            <c:invertIfNegative val="0"/>
            <c:bubble3D val="0"/>
            <c:spPr>
              <a:solidFill>
                <a:srgbClr val="CE2029"/>
              </a:solidFill>
            </c:spPr>
            <c:extLst>
              <c:ext xmlns:c16="http://schemas.microsoft.com/office/drawing/2014/chart" uri="{C3380CC4-5D6E-409C-BE32-E72D297353CC}">
                <c16:uniqueId val="{00000000-D963-4B14-AA01-15D8CFD6FCFE}"/>
              </c:ext>
            </c:extLst>
          </c:dPt>
          <c:dLbls>
            <c:dLbl>
              <c:idx val="25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5E-415B-9828-8EAA842FC3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Sheet1!$A$2:$A$29</c:f>
              <c:strCache>
                <c:ptCount val="28"/>
                <c:pt idx="0">
                  <c:v>No issues / problems</c:v>
                </c:pt>
                <c:pt idx="1">
                  <c:v>Good customer service (general)</c:v>
                </c:pt>
                <c:pt idx="2">
                  <c:v>Good experience with bank / been with them for a long time</c:v>
                </c:pt>
                <c:pt idx="3">
                  <c:v>Good customer service - personal / attentive</c:v>
                </c:pt>
                <c:pt idx="4">
                  <c:v>Good customer service - friendly / courteous</c:v>
                </c:pt>
                <c:pt idx="5">
                  <c:v>Informative service / answer my questions</c:v>
                </c:pt>
                <c:pt idx="6">
                  <c:v>They meet my needs / do what I ask</c:v>
                </c:pt>
                <c:pt idx="7">
                  <c:v>They are trustworthy / I am confident in them</c:v>
                </c:pt>
                <c:pt idx="8">
                  <c:v>Good customer service - helpful</c:v>
                </c:pt>
                <c:pt idx="9">
                  <c:v>Fast service / efficient / no line</c:v>
                </c:pt>
                <c:pt idx="10">
                  <c:v>They have treated me with respect / well</c:v>
                </c:pt>
                <c:pt idx="11">
                  <c:v>Poor customer service (general)</c:v>
                </c:pt>
                <c:pt idx="12">
                  <c:v>Satisfied with financial products / services (general)</c:v>
                </c:pt>
                <c:pt idx="13">
                  <c:v>Responsive service / good problem resolution</c:v>
                </c:pt>
                <c:pt idx="14">
                  <c:v>Good customer service - knowledgeable</c:v>
                </c:pt>
                <c:pt idx="15">
                  <c:v>Average service / necessary service</c:v>
                </c:pt>
                <c:pt idx="16">
                  <c:v>Not satisfied with fees</c:v>
                </c:pt>
                <c:pt idx="17">
                  <c:v>Local bank / neighbourhood bank</c:v>
                </c:pt>
                <c:pt idx="18">
                  <c:v>Satisfied with online banking / app</c:v>
                </c:pt>
                <c:pt idx="19">
                  <c:v>Convenient location / proximity</c:v>
                </c:pt>
                <c:pt idx="20">
                  <c:v>Convenient hours</c:v>
                </c:pt>
                <c:pt idx="21">
                  <c:v>Not satisfied with financial products / don't meet my needs</c:v>
                </c:pt>
                <c:pt idx="22">
                  <c:v>Poor customer service - not knowledgeable</c:v>
                </c:pt>
                <c:pt idx="23">
                  <c:v>Always room for improvement</c:v>
                </c:pt>
                <c:pt idx="24">
                  <c:v>Not satisfied with interest rates</c:v>
                </c:pt>
                <c:pt idx="25">
                  <c:v>Satisfied with interest rates</c:v>
                </c:pt>
                <c:pt idx="26">
                  <c:v>Other</c:v>
                </c:pt>
                <c:pt idx="27">
                  <c:v>Don't Know</c:v>
                </c:pt>
              </c:strCache>
            </c:strRef>
          </c:cat>
          <c:val>
            <c:numRef>
              <c:f>Sheet1!$B$2:$B$29</c:f>
              <c:numCache>
                <c:formatCode>0%</c:formatCode>
                <c:ptCount val="28"/>
                <c:pt idx="0">
                  <c:v>0.21360594822348059</c:v>
                </c:pt>
                <c:pt idx="1">
                  <c:v>0.17969482502178033</c:v>
                </c:pt>
                <c:pt idx="2">
                  <c:v>0.14098701258493829</c:v>
                </c:pt>
                <c:pt idx="3">
                  <c:v>0.10084135234355167</c:v>
                </c:pt>
                <c:pt idx="4">
                  <c:v>8.9781398469817281E-2</c:v>
                </c:pt>
                <c:pt idx="5">
                  <c:v>7.789249597121306E-2</c:v>
                </c:pt>
                <c:pt idx="6">
                  <c:v>7.7070041324640168E-2</c:v>
                </c:pt>
                <c:pt idx="7">
                  <c:v>7.4962936004107E-2</c:v>
                </c:pt>
                <c:pt idx="8">
                  <c:v>7.3046987868988889E-2</c:v>
                </c:pt>
                <c:pt idx="9">
                  <c:v>7.2389666945514589E-2</c:v>
                </c:pt>
                <c:pt idx="10">
                  <c:v>7.1782553499803822E-2</c:v>
                </c:pt>
                <c:pt idx="11">
                  <c:v>6.6983701659821759E-2</c:v>
                </c:pt>
                <c:pt idx="12">
                  <c:v>6.1147073344272197E-2</c:v>
                </c:pt>
                <c:pt idx="13">
                  <c:v>5.1647368419639253E-2</c:v>
                </c:pt>
                <c:pt idx="14">
                  <c:v>3.3707598839989757E-2</c:v>
                </c:pt>
                <c:pt idx="15">
                  <c:v>3.1237540449615051E-2</c:v>
                </c:pt>
                <c:pt idx="16">
                  <c:v>2.8920275902765739E-2</c:v>
                </c:pt>
                <c:pt idx="17">
                  <c:v>2.38804450758754E-2</c:v>
                </c:pt>
                <c:pt idx="18">
                  <c:v>1.9714256413707259E-2</c:v>
                </c:pt>
                <c:pt idx="19">
                  <c:v>1.859157304305498E-2</c:v>
                </c:pt>
                <c:pt idx="20">
                  <c:v>1.526790740161064E-2</c:v>
                </c:pt>
                <c:pt idx="21">
                  <c:v>1.371337403394976E-2</c:v>
                </c:pt>
                <c:pt idx="22">
                  <c:v>9.6368788792082303E-3</c:v>
                </c:pt>
                <c:pt idx="23">
                  <c:v>8.9075095779465995E-3</c:v>
                </c:pt>
                <c:pt idx="24">
                  <c:v>8.3530453458390795E-3</c:v>
                </c:pt>
                <c:pt idx="25">
                  <c:v>2.7223311760131998E-3</c:v>
                </c:pt>
                <c:pt idx="26">
                  <c:v>1.494956422037568E-2</c:v>
                </c:pt>
                <c:pt idx="27">
                  <c:v>3.9822126280211423E-2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561344636146686"/>
          <c:y val="1.7893807708983741E-2"/>
          <c:w val="0.57438655363853308"/>
          <c:h val="0.967562829904209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F5597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F559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rgbClr val="2F5597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17"/>
            <c:invertIfNegative val="0"/>
            <c:bubble3D val="0"/>
            <c:spPr>
              <a:solidFill>
                <a:srgbClr val="8FAADC"/>
              </a:solidFill>
            </c:spPr>
            <c:extLst>
              <c:ext xmlns:c16="http://schemas.microsoft.com/office/drawing/2014/chart" uri="{C3380CC4-5D6E-409C-BE32-E72D297353CC}">
                <c16:uniqueId val="{00000000-0D5D-434B-85E5-C77360BFB932}"/>
              </c:ext>
            </c:extLst>
          </c:dPt>
          <c:dPt>
            <c:idx val="18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0D5D-434B-85E5-C77360BFB932}"/>
              </c:ext>
            </c:extLst>
          </c:dPt>
          <c:dPt>
            <c:idx val="26"/>
            <c:invertIfNegative val="0"/>
            <c:bubble3D val="0"/>
            <c:spPr>
              <a:solidFill>
                <a:srgbClr val="8FAADC"/>
              </a:solidFill>
            </c:spPr>
            <c:extLst>
              <c:ext xmlns:c16="http://schemas.microsoft.com/office/drawing/2014/chart" uri="{C3380CC4-5D6E-409C-BE32-E72D297353CC}">
                <c16:uniqueId val="{00000002-705E-415B-9828-8EAA842FC329}"/>
              </c:ext>
            </c:extLst>
          </c:dPt>
          <c:dPt>
            <c:idx val="27"/>
            <c:invertIfNegative val="0"/>
            <c:bubble3D val="0"/>
            <c:spPr>
              <a:solidFill>
                <a:srgbClr val="CE2029"/>
              </a:solidFill>
            </c:spPr>
            <c:extLst>
              <c:ext xmlns:c16="http://schemas.microsoft.com/office/drawing/2014/chart" uri="{C3380CC4-5D6E-409C-BE32-E72D297353CC}">
                <c16:uniqueId val="{00000000-D963-4B14-AA01-15D8CFD6FCFE}"/>
              </c:ext>
            </c:extLst>
          </c:dPt>
          <c:dLbls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5D-434B-85E5-C77360BFB932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5D-434B-85E5-C77360BFB932}"/>
                </c:ext>
              </c:extLst>
            </c:dLbl>
            <c:dLbl>
              <c:idx val="25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5E-415B-9828-8EAA842FC3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Sheet1!$A$2:$A$20</c:f>
              <c:strCache>
                <c:ptCount val="19"/>
                <c:pt idx="0">
                  <c:v>I am satisfied and have no suggestions</c:v>
                </c:pt>
                <c:pt idx="1">
                  <c:v>Improve policies / practices (general)</c:v>
                </c:pt>
                <c:pt idx="2">
                  <c:v>Lower fees</c:v>
                </c:pt>
                <c:pt idx="3">
                  <c:v>More personal / flexible customer service</c:v>
                </c:pt>
                <c:pt idx="4">
                  <c:v>Provide information in plain language</c:v>
                </c:pt>
                <c:pt idx="5">
                  <c:v>More employees / hire more staff</c:v>
                </c:pt>
                <c:pt idx="6">
                  <c:v>Better interest rates</c:v>
                </c:pt>
                <c:pt idx="7">
                  <c:v>Better train bank employees</c:v>
                </c:pt>
                <c:pt idx="8">
                  <c:v>Stop closing branches</c:v>
                </c:pt>
                <c:pt idx="9">
                  <c:v>Spend more time with clients</c:v>
                </c:pt>
                <c:pt idx="10">
                  <c:v>Provide more advertising</c:v>
                </c:pt>
                <c:pt idx="11">
                  <c:v>Longer hours</c:v>
                </c:pt>
                <c:pt idx="12">
                  <c:v>Improve online / mobile banking</c:v>
                </c:pt>
                <c:pt idx="13">
                  <c:v>Provide information in different languages</c:v>
                </c:pt>
                <c:pt idx="14">
                  <c:v>Open more branches / more locations</c:v>
                </c:pt>
                <c:pt idx="15">
                  <c:v>Open a Kiosk</c:v>
                </c:pt>
                <c:pt idx="16">
                  <c:v>Improve products (general)</c:v>
                </c:pt>
                <c:pt idx="17">
                  <c:v>Other</c:v>
                </c:pt>
                <c:pt idx="18">
                  <c:v>Don't know</c:v>
                </c:pt>
              </c:strCache>
            </c:strRef>
          </c:cat>
          <c:val>
            <c:numRef>
              <c:f>Sheet1!$B$2:$B$20</c:f>
              <c:numCache>
                <c:formatCode>0%</c:formatCode>
                <c:ptCount val="19"/>
                <c:pt idx="0">
                  <c:v>0.37064810965304962</c:v>
                </c:pt>
                <c:pt idx="1">
                  <c:v>9.8897929829653466E-2</c:v>
                </c:pt>
                <c:pt idx="2">
                  <c:v>8.3893262705257626E-2</c:v>
                </c:pt>
                <c:pt idx="3">
                  <c:v>6.9713330969754808E-2</c:v>
                </c:pt>
                <c:pt idx="4">
                  <c:v>6.4103074656647066E-2</c:v>
                </c:pt>
                <c:pt idx="5">
                  <c:v>4.8236996249303769E-2</c:v>
                </c:pt>
                <c:pt idx="6">
                  <c:v>4.7991729692688737E-2</c:v>
                </c:pt>
                <c:pt idx="7">
                  <c:v>4.1126559905636767E-2</c:v>
                </c:pt>
                <c:pt idx="8">
                  <c:v>3.3926540192354457E-2</c:v>
                </c:pt>
                <c:pt idx="9">
                  <c:v>3.3016129640449157E-2</c:v>
                </c:pt>
                <c:pt idx="10">
                  <c:v>2.8267609722295649E-2</c:v>
                </c:pt>
                <c:pt idx="11">
                  <c:v>2.8110283818956031E-2</c:v>
                </c:pt>
                <c:pt idx="12">
                  <c:v>1.5260177711575651E-2</c:v>
                </c:pt>
                <c:pt idx="13">
                  <c:v>1.13401821525885E-2</c:v>
                </c:pt>
                <c:pt idx="14">
                  <c:v>9.1194561242243493E-3</c:v>
                </c:pt>
                <c:pt idx="15">
                  <c:v>8.4149401213252598E-3</c:v>
                </c:pt>
                <c:pt idx="16">
                  <c:v>3.3762041237299601E-3</c:v>
                </c:pt>
                <c:pt idx="17">
                  <c:v>3.9074002566271001E-4</c:v>
                </c:pt>
                <c:pt idx="18">
                  <c:v>0.19467247772954027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  <c:max val="0.45"/>
          <c:min val="0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601830886174437"/>
          <c:y val="8.4902008965081113E-2"/>
          <c:w val="0.72036800082669494"/>
          <c:h val="0.910153779708043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Non-seniors 55 (n=753)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Online</c:v>
                </c:pt>
                <c:pt idx="1">
                  <c:v>In person</c:v>
                </c:pt>
                <c:pt idx="2">
                  <c:v>ATM</c:v>
                </c:pt>
                <c:pt idx="3">
                  <c:v>Mobile app</c:v>
                </c:pt>
                <c:pt idx="4">
                  <c:v>Phone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0.45</c:v>
                </c:pt>
                <c:pt idx="1">
                  <c:v>0.11</c:v>
                </c:pt>
                <c:pt idx="2">
                  <c:v>0.06</c:v>
                </c:pt>
                <c:pt idx="3">
                  <c:v>0.35</c:v>
                </c:pt>
                <c:pt idx="4">
                  <c:v>0.02</c:v>
                </c:pt>
                <c:pt idx="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Seniors (n=2,254)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D31-4E94-9B6E-0118279CC39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D31-4E94-9B6E-0118279CC39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CD31-4E94-9B6E-0118279CC3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Online</c:v>
                </c:pt>
                <c:pt idx="1">
                  <c:v>In person</c:v>
                </c:pt>
                <c:pt idx="2">
                  <c:v>ATM</c:v>
                </c:pt>
                <c:pt idx="3">
                  <c:v>Mobile app</c:v>
                </c:pt>
                <c:pt idx="4">
                  <c:v>Phone</c:v>
                </c:pt>
                <c:pt idx="5">
                  <c:v>Other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0.41972965682516461</c:v>
                </c:pt>
                <c:pt idx="1">
                  <c:v>0.32495503679501847</c:v>
                </c:pt>
                <c:pt idx="2">
                  <c:v>0.1476489504647561</c:v>
                </c:pt>
                <c:pt idx="3">
                  <c:v>5.2938745502703811E-2</c:v>
                </c:pt>
                <c:pt idx="4">
                  <c:v>4.3222619633382371E-2</c:v>
                </c:pt>
                <c:pt idx="5">
                  <c:v>6.1688347688704098E-3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B7-46C3-B7BA-0FC08EF9F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9766403968135768"/>
          <c:y val="1.1965752696722627E-2"/>
          <c:w val="0.59177061646521045"/>
          <c:h val="5.7336683492839012E-2"/>
        </c:manualLayout>
      </c:layout>
      <c:overlay val="0"/>
      <c:txPr>
        <a:bodyPr/>
        <a:lstStyle/>
        <a:p>
          <a:pPr>
            <a:defRPr sz="1600" b="0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223352636997259"/>
          <c:y val="2.2155666472106223E-2"/>
          <c:w val="0.63689337270341206"/>
          <c:h val="0.972900064784373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 to 34 (n=374)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61F-4FFB-868C-E0640FDFF8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Online</c:v>
                </c:pt>
                <c:pt idx="1">
                  <c:v>In person</c:v>
                </c:pt>
                <c:pt idx="2">
                  <c:v>ATM</c:v>
                </c:pt>
                <c:pt idx="3">
                  <c:v>Mobile app</c:v>
                </c:pt>
                <c:pt idx="4">
                  <c:v>Phone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0.37</c:v>
                </c:pt>
                <c:pt idx="1">
                  <c:v>0.12</c:v>
                </c:pt>
                <c:pt idx="2">
                  <c:v>0.04</c:v>
                </c:pt>
                <c:pt idx="3">
                  <c:v>0.44</c:v>
                </c:pt>
                <c:pt idx="4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 to 44 (n=204)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6-9F9F-4D92-91EE-47937CA8EC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Online</c:v>
                </c:pt>
                <c:pt idx="1">
                  <c:v>In person</c:v>
                </c:pt>
                <c:pt idx="2">
                  <c:v>ATM</c:v>
                </c:pt>
                <c:pt idx="3">
                  <c:v>Mobile app</c:v>
                </c:pt>
                <c:pt idx="4">
                  <c:v>Phone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0.45</c:v>
                </c:pt>
                <c:pt idx="1">
                  <c:v>0.08</c:v>
                </c:pt>
                <c:pt idx="2">
                  <c:v>0.03</c:v>
                </c:pt>
                <c:pt idx="3">
                  <c:v>0.39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06-4AAA-8887-313157B9AB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45 to 54 (n=175)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Online</c:v>
                </c:pt>
                <c:pt idx="1">
                  <c:v>In person</c:v>
                </c:pt>
                <c:pt idx="2">
                  <c:v>ATM</c:v>
                </c:pt>
                <c:pt idx="3">
                  <c:v>Mobile app</c:v>
                </c:pt>
                <c:pt idx="4">
                  <c:v>Phone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0.56999999999999995</c:v>
                </c:pt>
                <c:pt idx="1">
                  <c:v>0.13</c:v>
                </c:pt>
                <c:pt idx="2">
                  <c:v>0.1</c:v>
                </c:pt>
                <c:pt idx="3">
                  <c:v>0.19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06-4AAA-8887-313157B9AB3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55 to 64 (n=850)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Online</c:v>
                </c:pt>
                <c:pt idx="1">
                  <c:v>In person</c:v>
                </c:pt>
                <c:pt idx="2">
                  <c:v>ATM</c:v>
                </c:pt>
                <c:pt idx="3">
                  <c:v>Mobile app</c:v>
                </c:pt>
                <c:pt idx="4">
                  <c:v>Phone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0.5</c:v>
                </c:pt>
                <c:pt idx="1">
                  <c:v>0.23</c:v>
                </c:pt>
                <c:pt idx="2">
                  <c:v>0.13</c:v>
                </c:pt>
                <c:pt idx="3">
                  <c:v>0.08</c:v>
                </c:pt>
                <c:pt idx="4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06-4AAA-8887-313157B9AB3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65 to 74 (n=701)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Online</c:v>
                </c:pt>
                <c:pt idx="1">
                  <c:v>In person</c:v>
                </c:pt>
                <c:pt idx="2">
                  <c:v>ATM</c:v>
                </c:pt>
                <c:pt idx="3">
                  <c:v>Mobile app</c:v>
                </c:pt>
                <c:pt idx="4">
                  <c:v>Phone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0.45</c:v>
                </c:pt>
                <c:pt idx="1">
                  <c:v>0.3</c:v>
                </c:pt>
                <c:pt idx="2">
                  <c:v>0.17</c:v>
                </c:pt>
                <c:pt idx="3">
                  <c:v>0.04</c:v>
                </c:pt>
                <c:pt idx="4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06-4AAA-8887-313157B9AB3F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75+ (n=703)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9F9F-4D92-91EE-47937CA8EC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Online</c:v>
                </c:pt>
                <c:pt idx="1">
                  <c:v>In person</c:v>
                </c:pt>
                <c:pt idx="2">
                  <c:v>ATM</c:v>
                </c:pt>
                <c:pt idx="3">
                  <c:v>Mobile app</c:v>
                </c:pt>
                <c:pt idx="4">
                  <c:v>Phone</c:v>
                </c:pt>
              </c:strCache>
            </c:strRef>
          </c:cat>
          <c:val>
            <c:numRef>
              <c:f>Sheet1!$G$2:$G$6</c:f>
              <c:numCache>
                <c:formatCode>0%</c:formatCode>
                <c:ptCount val="5"/>
                <c:pt idx="0">
                  <c:v>0.23</c:v>
                </c:pt>
                <c:pt idx="1">
                  <c:v>0.54</c:v>
                </c:pt>
                <c:pt idx="2">
                  <c:v>0.15</c:v>
                </c:pt>
                <c:pt idx="3">
                  <c:v>0.01</c:v>
                </c:pt>
                <c:pt idx="4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B1-4D79-8AD6-3BD715AA3D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575962379702537"/>
          <c:y val="0.64107558427877387"/>
          <c:w val="0.1720181539807524"/>
          <c:h val="0.34354672020516253"/>
        </c:manualLayout>
      </c:layout>
      <c:overlay val="0"/>
      <c:spPr>
        <a:ln>
          <a:solidFill>
            <a:schemeClr val="accent1"/>
          </a:solidFill>
        </a:ln>
      </c:spPr>
      <c:txPr>
        <a:bodyPr/>
        <a:lstStyle/>
        <a:p>
          <a:pPr>
            <a:defRPr sz="1400" b="0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387809561775509"/>
          <c:y val="1.7893807708983741E-2"/>
          <c:w val="0.56139917683230678"/>
          <c:h val="0.966648488843404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Lbls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43-4744-8D64-E26DD670A98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0C4-4E54-9F1C-7A0DBFA7C4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At least once a week</c:v>
                </c:pt>
                <c:pt idx="1">
                  <c:v>Several times a month</c:v>
                </c:pt>
                <c:pt idx="2">
                  <c:v>Once a month</c:v>
                </c:pt>
                <c:pt idx="3">
                  <c:v>Once every few months</c:v>
                </c:pt>
                <c:pt idx="4">
                  <c:v>Once a year</c:v>
                </c:pt>
                <c:pt idx="5">
                  <c:v>Never</c:v>
                </c:pt>
                <c:pt idx="6">
                  <c:v>Never; my bank does not have physical branch locations</c:v>
                </c:pt>
                <c:pt idx="7">
                  <c:v>Never; I do it all online or by telephone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0.13928660471639945</c:v>
                </c:pt>
                <c:pt idx="1">
                  <c:v>0.17266800155655077</c:v>
                </c:pt>
                <c:pt idx="2">
                  <c:v>0.26529768525758401</c:v>
                </c:pt>
                <c:pt idx="3">
                  <c:v>0.25957514435020262</c:v>
                </c:pt>
                <c:pt idx="4">
                  <c:v>9.9928359896582816E-2</c:v>
                </c:pt>
                <c:pt idx="5">
                  <c:v>5.7118858117145198E-2</c:v>
                </c:pt>
                <c:pt idx="6">
                  <c:v>4.1534817377972001E-4</c:v>
                </c:pt>
                <c:pt idx="7">
                  <c:v>6.9820248213563999E-4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18964242372929"/>
          <c:y val="8.4902008965081113E-2"/>
          <c:w val="0.69312787514463914"/>
          <c:h val="0.910153779708043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Non-seniors (n=753)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At least once a week</c:v>
                </c:pt>
                <c:pt idx="1">
                  <c:v>Several times a month</c:v>
                </c:pt>
                <c:pt idx="2">
                  <c:v>Once a month</c:v>
                </c:pt>
                <c:pt idx="3">
                  <c:v>Once every few months</c:v>
                </c:pt>
                <c:pt idx="4">
                  <c:v>Once a year</c:v>
                </c:pt>
                <c:pt idx="5">
                  <c:v>Never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</c:v>
                </c:pt>
                <c:pt idx="2">
                  <c:v>0.22</c:v>
                </c:pt>
                <c:pt idx="3">
                  <c:v>0.35</c:v>
                </c:pt>
                <c:pt idx="4">
                  <c:v>0.18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Seniors (n=2,254)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49F-4A93-B851-5676C23449B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49F-4A93-B851-5676C23449B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149F-4A93-B851-5676C23449B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At least once a week</c:v>
                </c:pt>
                <c:pt idx="1">
                  <c:v>Several times a month</c:v>
                </c:pt>
                <c:pt idx="2">
                  <c:v>Once a month</c:v>
                </c:pt>
                <c:pt idx="3">
                  <c:v>Once every few months</c:v>
                </c:pt>
                <c:pt idx="4">
                  <c:v>Once a year</c:v>
                </c:pt>
                <c:pt idx="5">
                  <c:v>Never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0.14000000000000001</c:v>
                </c:pt>
                <c:pt idx="1">
                  <c:v>0.17</c:v>
                </c:pt>
                <c:pt idx="2">
                  <c:v>0.27</c:v>
                </c:pt>
                <c:pt idx="3">
                  <c:v>0.26</c:v>
                </c:pt>
                <c:pt idx="4">
                  <c:v>0.1</c:v>
                </c:pt>
                <c:pt idx="5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B7-46C3-B7BA-0FC08EF9F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9766403968135768"/>
          <c:y val="1.1965752696722627E-2"/>
          <c:w val="0.51032743487709198"/>
          <c:h val="5.7336683492839012E-2"/>
        </c:manualLayout>
      </c:layout>
      <c:overlay val="0"/>
      <c:txPr>
        <a:bodyPr/>
        <a:lstStyle/>
        <a:p>
          <a:pPr>
            <a:defRPr sz="1600" b="0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29477901849574"/>
          <c:y val="1.7893807708983741E-2"/>
          <c:w val="0.58343857206535166"/>
          <c:h val="0.962220255776914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1-464C-A030-426656AA1D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1-464C-A030-426656AA1D54}"/>
              </c:ext>
            </c:extLst>
          </c:dPt>
          <c:dLbls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ACF-44AD-A12B-A007128186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Sheet1!$A$2:$A$12</c:f>
              <c:strCache>
                <c:ptCount val="11"/>
                <c:pt idx="0">
                  <c:v>Chequing or savings bank account</c:v>
                </c:pt>
                <c:pt idx="1">
                  <c:v>Credit card</c:v>
                </c:pt>
                <c:pt idx="2">
                  <c:v>Registered account</c:v>
                </c:pt>
                <c:pt idx="3">
                  <c:v>Personal Line of Credit or other loan</c:v>
                </c:pt>
                <c:pt idx="4">
                  <c:v>Other savings (e.g. GIC)</c:v>
                </c:pt>
                <c:pt idx="5">
                  <c:v>Mortgage</c:v>
                </c:pt>
                <c:pt idx="6">
                  <c:v>Home Equity Line of Credit</c:v>
                </c:pt>
                <c:pt idx="7">
                  <c:v>Reverse mortgage</c:v>
                </c:pt>
                <c:pt idx="8">
                  <c:v>Other investments (e.g. Mutual Funds)</c:v>
                </c:pt>
                <c:pt idx="9">
                  <c:v>Stocks and bonds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0.96665603221575536</c:v>
                </c:pt>
                <c:pt idx="1">
                  <c:v>0.86536349032962379</c:v>
                </c:pt>
                <c:pt idx="2">
                  <c:v>0.63677699222234163</c:v>
                </c:pt>
                <c:pt idx="3">
                  <c:v>0.53836298775450064</c:v>
                </c:pt>
                <c:pt idx="4">
                  <c:v>0.29323715231164493</c:v>
                </c:pt>
                <c:pt idx="5">
                  <c:v>0.26383930999888444</c:v>
                </c:pt>
                <c:pt idx="6">
                  <c:v>0.2434608133311118</c:v>
                </c:pt>
                <c:pt idx="7">
                  <c:v>1.5864453705125112E-2</c:v>
                </c:pt>
                <c:pt idx="8">
                  <c:v>1.220888400795023E-2</c:v>
                </c:pt>
                <c:pt idx="9">
                  <c:v>5.4330565444083703E-3</c:v>
                </c:pt>
                <c:pt idx="10">
                  <c:v>1.2726619302828361E-2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F1-464C-A030-426656AA1D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6995616"/>
        <c:axId val="446996600"/>
      </c:barChart>
      <c:catAx>
        <c:axId val="446995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1"/>
                </a:solidFill>
              </a:defRPr>
            </a:pPr>
            <a:endParaRPr lang="en-US"/>
          </a:p>
        </c:txPr>
        <c:crossAx val="446996600"/>
        <c:crosses val="autoZero"/>
        <c:auto val="1"/>
        <c:lblAlgn val="ctr"/>
        <c:lblOffset val="100"/>
        <c:noMultiLvlLbl val="0"/>
      </c:catAx>
      <c:valAx>
        <c:axId val="44699660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one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4699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Franklin Gothic Book" panose="020B05030201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9-03-21T19:25:12.574" idx="32">
    <p:pos x="222" y="144"/>
    <p:text>Combine 24 + 25</p:text>
    <p:extLst>
      <p:ext uri="{C676402C-5697-4E1C-873F-D02D1690AC5C}">
        <p15:threadingInfo xmlns:p15="http://schemas.microsoft.com/office/powerpoint/2012/main" timeZoneBias="240"/>
      </p:ext>
    </p:extLst>
  </p:cm>
  <p:cm authorId="3" dt="2019-03-28T17:03:55.646" idx="11">
    <p:pos x="222" y="280"/>
    <p:text>done</p:text>
    <p:extLst>
      <p:ext uri="{C676402C-5697-4E1C-873F-D02D1690AC5C}">
        <p15:threadingInfo xmlns:p15="http://schemas.microsoft.com/office/powerpoint/2012/main" timeZoneBias="240">
          <p15:parentCm authorId="2" idx="32"/>
        </p15:threadingInfo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0.38977</cdr:x>
      <cdr:y>0.01205</cdr:y>
    </cdr:from>
    <cdr:to>
      <cdr:x>0.564</cdr:x>
      <cdr:y>0.20205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B972DEB-0DA6-46A5-8101-48FBFEA56B9C}"/>
            </a:ext>
          </a:extLst>
        </cdr:cNvPr>
        <cdr:cNvSpPr txBox="1"/>
      </cdr:nvSpPr>
      <cdr:spPr>
        <a:xfrm xmlns:a="http://schemas.openxmlformats.org/drawingml/2006/main">
          <a:off x="1681248" y="56852"/>
          <a:ext cx="751535" cy="896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CA" sz="1600" b="1" dirty="0">
              <a:solidFill>
                <a:schemeClr val="tx1">
                  <a:lumMod val="65000"/>
                  <a:lumOff val="35000"/>
                </a:schemeClr>
              </a:solidFill>
            </a:rPr>
            <a:t>Seniors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0.3571</cdr:x>
      <cdr:y>0</cdr:y>
    </cdr:from>
    <cdr:to>
      <cdr:x>0.53133</cdr:x>
      <cdr:y>0.20463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D2E5BD6-E9B7-496D-91D0-860206FEFF87}"/>
            </a:ext>
          </a:extLst>
        </cdr:cNvPr>
        <cdr:cNvSpPr txBox="1"/>
      </cdr:nvSpPr>
      <cdr:spPr>
        <a:xfrm xmlns:a="http://schemas.openxmlformats.org/drawingml/2006/main">
          <a:off x="1874157" y="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CA" sz="1600" b="1" dirty="0">
              <a:solidFill>
                <a:schemeClr val="tx1">
                  <a:lumMod val="65000"/>
                  <a:lumOff val="35000"/>
                </a:schemeClr>
              </a:solidFill>
            </a:rPr>
            <a:t>Non-seniors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0.36391</cdr:x>
      <cdr:y>0.08603</cdr:y>
    </cdr:from>
    <cdr:to>
      <cdr:x>0.82768</cdr:x>
      <cdr:y>0.13058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151F1F4-F43D-4CE3-8FF9-BCB3F5F8515A}"/>
            </a:ext>
          </a:extLst>
        </cdr:cNvPr>
        <cdr:cNvSpPr txBox="1"/>
      </cdr:nvSpPr>
      <cdr:spPr>
        <a:xfrm xmlns:a="http://schemas.openxmlformats.org/drawingml/2006/main">
          <a:off x="3273421" y="543276"/>
          <a:ext cx="4171724" cy="2813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CA" sz="1200" b="1" dirty="0">
              <a:solidFill>
                <a:schemeClr val="tx1">
                  <a:lumMod val="65000"/>
                  <a:lumOff val="35000"/>
                </a:schemeClr>
              </a:solidFill>
            </a:rPr>
            <a:t>% moderately or strongly agreeing with each statement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0.34797</cdr:x>
      <cdr:y>0.01699</cdr:y>
    </cdr:from>
    <cdr:to>
      <cdr:x>0.81174</cdr:x>
      <cdr:y>0.06153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151F1F4-F43D-4CE3-8FF9-BCB3F5F8515A}"/>
            </a:ext>
          </a:extLst>
        </cdr:cNvPr>
        <cdr:cNvSpPr txBox="1"/>
      </cdr:nvSpPr>
      <cdr:spPr>
        <a:xfrm xmlns:a="http://schemas.openxmlformats.org/drawingml/2006/main">
          <a:off x="3130093" y="116488"/>
          <a:ext cx="4171724" cy="3055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CA" sz="1200" b="1" dirty="0">
              <a:solidFill>
                <a:schemeClr val="tx1">
                  <a:lumMod val="65000"/>
                  <a:lumOff val="35000"/>
                </a:schemeClr>
              </a:solidFill>
            </a:rPr>
            <a:t>% moderately or strongly agreeing with each statement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0.23439</cdr:x>
      <cdr:y>0.47108</cdr:y>
    </cdr:from>
    <cdr:to>
      <cdr:x>0.5</cdr:x>
      <cdr:y>0.52892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FAEC7FD-346E-46E2-828E-3337BCB395BE}"/>
            </a:ext>
          </a:extLst>
        </cdr:cNvPr>
        <cdr:cNvSpPr txBox="1"/>
      </cdr:nvSpPr>
      <cdr:spPr>
        <a:xfrm xmlns:a="http://schemas.openxmlformats.org/drawingml/2006/main">
          <a:off x="2108683" y="2599811"/>
          <a:ext cx="2389517" cy="319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i="1" dirty="0">
              <a:latin typeface="Franklin Gothic Book" panose="020B0503020102020204" pitchFamily="34" charset="0"/>
            </a:rPr>
            <a:t>Other Difficulties:</a:t>
          </a:r>
        </a:p>
      </cdr:txBody>
    </cdr:sp>
  </cdr:relSizeAnchor>
</c:userShape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4-25T20:58:42.7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9,'0'-4,"0"-1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A50C624-8676-4E4B-8C13-9EAC95EEAC4E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03E1F71-86C8-479F-A7CD-A6B0320A8FE2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7234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CE82A2-B12D-4A55-8A7E-F88D7DE8B890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8625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0684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017740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507063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29672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497684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24268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505274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711486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23887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26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8855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47173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27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509239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28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36353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29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19545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72728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230131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43783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10696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408903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439293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9175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86000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145952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39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572515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40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700880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41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9773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07288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7004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78599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37423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96589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E1F71-86C8-479F-A7CD-A6B0320A8FE2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00940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3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532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8629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708275"/>
            <a:ext cx="6629400" cy="1676400"/>
          </a:xfrm>
        </p:spPr>
        <p:txBody>
          <a:bodyPr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en-CA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809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488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404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8388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677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999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678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6448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6326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52864-C574-47B0-BC2E-A80AAF93148A}" type="datetimeFigureOut">
              <a:rPr lang="en-CA" smtClean="0"/>
              <a:t>2019-04-23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1226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2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01332" y="5936566"/>
            <a:ext cx="2336249" cy="92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defTabSz="342900"/>
            <a:r>
              <a:rPr lang="en-CA" sz="1050" b="1" dirty="0">
                <a:solidFill>
                  <a:prstClr val="black">
                    <a:lumMod val="65000"/>
                    <a:lumOff val="35000"/>
                  </a:prstClr>
                </a:solidFill>
                <a:latin typeface="Franklin Gothic Book" panose="020B0503020102020204" pitchFamily="34" charset="0"/>
                <a:cs typeface="Arial" pitchFamily="34" charset="0"/>
              </a:rPr>
              <a:t>1678 Bank Street, Suite 2</a:t>
            </a:r>
          </a:p>
          <a:p>
            <a:pPr algn="r" defTabSz="342900"/>
            <a:r>
              <a:rPr lang="en-CA" sz="1050" b="1" dirty="0">
                <a:solidFill>
                  <a:prstClr val="black">
                    <a:lumMod val="65000"/>
                    <a:lumOff val="35000"/>
                  </a:prstClr>
                </a:solidFill>
                <a:latin typeface="Franklin Gothic Book" panose="020B0503020102020204" pitchFamily="34" charset="0"/>
                <a:cs typeface="Arial" pitchFamily="34" charset="0"/>
              </a:rPr>
              <a:t>Ottawa, ON, K1V 7Y6   </a:t>
            </a:r>
          </a:p>
          <a:p>
            <a:pPr algn="r" defTabSz="342900"/>
            <a:r>
              <a:rPr lang="en-CA" sz="1050" b="1" dirty="0">
                <a:solidFill>
                  <a:prstClr val="black">
                    <a:lumMod val="65000"/>
                    <a:lumOff val="35000"/>
                  </a:prstClr>
                </a:solidFill>
                <a:latin typeface="Franklin Gothic Book" panose="020B0503020102020204" pitchFamily="34" charset="0"/>
                <a:cs typeface="Arial" pitchFamily="34" charset="0"/>
              </a:rPr>
              <a:t> T 613-260-1700    </a:t>
            </a:r>
          </a:p>
          <a:p>
            <a:pPr algn="r" defTabSz="342900"/>
            <a:r>
              <a:rPr lang="en-CA" sz="1050" b="1" dirty="0">
                <a:solidFill>
                  <a:prstClr val="black">
                    <a:lumMod val="65000"/>
                    <a:lumOff val="35000"/>
                  </a:prstClr>
                </a:solidFill>
                <a:latin typeface="Franklin Gothic Book" panose="020B0503020102020204" pitchFamily="34" charset="0"/>
                <a:cs typeface="Arial" pitchFamily="34" charset="0"/>
              </a:rPr>
              <a:t>E info@phoenixspi.ca</a:t>
            </a:r>
          </a:p>
          <a:p>
            <a:pPr algn="r" defTabSz="342900">
              <a:spcAft>
                <a:spcPts val="563"/>
              </a:spcAft>
            </a:pPr>
            <a:r>
              <a:rPr lang="en-CA" sz="1050" b="1" dirty="0">
                <a:solidFill>
                  <a:prstClr val="black">
                    <a:lumMod val="65000"/>
                    <a:lumOff val="35000"/>
                  </a:prstClr>
                </a:solidFill>
                <a:latin typeface="Franklin Gothic Book" panose="020B0503020102020204" pitchFamily="34" charset="0"/>
                <a:cs typeface="Arial" pitchFamily="34" charset="0"/>
              </a:rPr>
              <a:t>www.phoenixspi.ca</a:t>
            </a:r>
            <a:endParaRPr lang="en-CA" sz="1050" dirty="0">
              <a:solidFill>
                <a:prstClr val="black">
                  <a:lumMod val="65000"/>
                  <a:lumOff val="35000"/>
                </a:prstClr>
              </a:solidFill>
              <a:latin typeface="Franklin Gothic Book" panose="020B0503020102020204" pitchFamily="34" charset="0"/>
              <a:cs typeface="Arial" pitchFamily="34" charset="0"/>
            </a:endParaRPr>
          </a:p>
          <a:p>
            <a:pPr algn="r" defTabSz="342900"/>
            <a:endParaRPr lang="en-US" sz="1050" dirty="0">
              <a:solidFill>
                <a:prstClr val="black">
                  <a:lumMod val="65000"/>
                  <a:lumOff val="35000"/>
                </a:prst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787791"/>
            <a:ext cx="9144001" cy="2546255"/>
          </a:xfrm>
          <a:prstGeom prst="rect">
            <a:avLst/>
          </a:prstGeom>
          <a:solidFill>
            <a:srgbClr val="E03A3E"/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CA" sz="42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Seniors Code of Conduct:</a:t>
            </a:r>
            <a:br>
              <a:rPr lang="en-CA" sz="42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</a:br>
            <a:r>
              <a:rPr lang="en-CA" sz="42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Survey on Banking of Canadians</a:t>
            </a:r>
            <a:endParaRPr lang="en-CA" sz="2500" b="1" dirty="0">
              <a:solidFill>
                <a:schemeClr val="bg1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AC6E5F-FE85-4517-9D72-F201871840C8}"/>
              </a:ext>
            </a:extLst>
          </p:cNvPr>
          <p:cNvSpPr txBox="1"/>
          <p:nvPr/>
        </p:nvSpPr>
        <p:spPr>
          <a:xfrm>
            <a:off x="0" y="5829035"/>
            <a:ext cx="120930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342900"/>
            <a:r>
              <a:rPr lang="en-CA" sz="1500" b="1" dirty="0">
                <a:solidFill>
                  <a:prstClr val="black">
                    <a:lumMod val="65000"/>
                    <a:lumOff val="35000"/>
                  </a:prstClr>
                </a:solidFill>
                <a:latin typeface="Franklin Gothic Book" panose="020B0503020102020204" pitchFamily="34" charset="0"/>
              </a:rPr>
              <a:t>Prepared by: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F535EC-773B-40AF-8BE2-52B6812207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9" y="6219597"/>
            <a:ext cx="1685386" cy="647821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997B9D5-8EF5-4190-AD81-766272AED3A9}"/>
              </a:ext>
            </a:extLst>
          </p:cNvPr>
          <p:cNvSpPr txBox="1">
            <a:spLocks/>
          </p:cNvSpPr>
          <p:nvPr/>
        </p:nvSpPr>
        <p:spPr>
          <a:xfrm>
            <a:off x="0" y="3329062"/>
            <a:ext cx="9144001" cy="11816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en-CA" sz="21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Prepared for: FCAC</a:t>
            </a:r>
          </a:p>
        </p:txBody>
      </p:sp>
    </p:spTree>
    <p:extLst>
      <p:ext uri="{BB962C8B-B14F-4D97-AF65-F5344CB8AC3E}">
        <p14:creationId xmlns:p14="http://schemas.microsoft.com/office/powerpoint/2010/main" val="277502852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5373547"/>
              </p:ext>
            </p:extLst>
          </p:nvPr>
        </p:nvGraphicFramePr>
        <p:xfrm>
          <a:off x="633568" y="759657"/>
          <a:ext cx="7876864" cy="5554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Q4. Over the past 12 months, did you experience any issues when using these banking products or services?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n=2,219; those 55 plus who use banking products [DK=&lt;1%]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Issues Using Banking Products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C80FAAD-CFA3-4ABD-B507-0DA0BF803280}"/>
              </a:ext>
            </a:extLst>
          </p:cNvPr>
          <p:cNvSpPr/>
          <p:nvPr/>
        </p:nvSpPr>
        <p:spPr>
          <a:xfrm>
            <a:off x="316784" y="658838"/>
            <a:ext cx="851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Did you experience any issues when using these banking products or services?</a:t>
            </a:r>
            <a:b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endParaRPr lang="en-CA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50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9636459"/>
              </p:ext>
            </p:extLst>
          </p:nvPr>
        </p:nvGraphicFramePr>
        <p:xfrm>
          <a:off x="114300" y="908821"/>
          <a:ext cx="8829675" cy="5306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Q4a. With what product or service did you experience an issue?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n=170; those 55 plus who experienced issues with banking products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Banking Products with Issues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83854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2047632"/>
              </p:ext>
            </p:extLst>
          </p:nvPr>
        </p:nvGraphicFramePr>
        <p:xfrm>
          <a:off x="0" y="908821"/>
          <a:ext cx="9077325" cy="5306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Q4b. Over the past 12 months, what issues did you encounter with…?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n=149; those 55 plus who experienced issues with banking products [Refusal=3%]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Issues Encountered with Banking Products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60761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2538472"/>
              </p:ext>
            </p:extLst>
          </p:nvPr>
        </p:nvGraphicFramePr>
        <p:xfrm>
          <a:off x="423175" y="908821"/>
          <a:ext cx="8067372" cy="5306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Q5. How do you prefer to receive information about your banking products and services?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n=2,246; those 55 plus [DK/Refusal=1%]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Preferred Method of Receiving Banking Information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54775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1038230"/>
              </p:ext>
            </p:extLst>
          </p:nvPr>
        </p:nvGraphicFramePr>
        <p:xfrm>
          <a:off x="195944" y="566936"/>
          <a:ext cx="8858250" cy="5648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Q5. How do you prefer to receive information about your banking products and services?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all respondents [DK/Refusal=1%]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Preferred Method of Receiving Banking Information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0619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6204602"/>
              </p:ext>
            </p:extLst>
          </p:nvPr>
        </p:nvGraphicFramePr>
        <p:xfrm>
          <a:off x="0" y="73479"/>
          <a:ext cx="9029700" cy="6621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Q5. How do you prefer to receive information about your banking products and services?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all respondents [DK/Refusal=1%]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02752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3276183"/>
              </p:ext>
            </p:extLst>
          </p:nvPr>
        </p:nvGraphicFramePr>
        <p:xfrm>
          <a:off x="633568" y="1095375"/>
          <a:ext cx="7119782" cy="5218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Q6. Over the past 12 months, have there been times when you’ve received information from your bank that was difficult to understand?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[DK=1%]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Clarity of Information Received from Bank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A954B6B-F5B7-4C78-92CD-5DC40BDF0575}"/>
              </a:ext>
            </a:extLst>
          </p:cNvPr>
          <p:cNvSpPr/>
          <p:nvPr/>
        </p:nvSpPr>
        <p:spPr>
          <a:xfrm>
            <a:off x="114301" y="661181"/>
            <a:ext cx="89439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Have there been times when you’ve received information from your bank that was difficult to understand?</a:t>
            </a:r>
            <a:b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endParaRPr lang="en-CA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668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7085762"/>
              </p:ext>
            </p:extLst>
          </p:nvPr>
        </p:nvGraphicFramePr>
        <p:xfrm>
          <a:off x="0" y="1383737"/>
          <a:ext cx="8791575" cy="4831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Q6a. How often would you say this tended to happen?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n=262; those 55 plus who received difficult information [DK/Refusal=1%]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28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Frequency of Receiving Difficult to Understand Information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3924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8745618"/>
              </p:ext>
            </p:extLst>
          </p:nvPr>
        </p:nvGraphicFramePr>
        <p:xfrm>
          <a:off x="0" y="733425"/>
          <a:ext cx="8943975" cy="548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Q6b. What could your bank do to provide you with information that is easier to understand?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n=262; those 55 plus who received difficult information [Refusal=4%]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Suggestions to Improve Clarity of Information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657732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35EC7B-6F32-4656-8777-57076365DFC2}"/>
              </a:ext>
            </a:extLst>
          </p:cNvPr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TR. Thinking about the interactions you’ve had during the past 12 months, please tell me how much you agree or disagree with the following statements….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[DK/Refusal=&lt;1%-1%]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5476567-CDA8-4508-BD24-A6D37DB9FD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419183"/>
              </p:ext>
            </p:extLst>
          </p:nvPr>
        </p:nvGraphicFramePr>
        <p:xfrm>
          <a:off x="0" y="739858"/>
          <a:ext cx="8995226" cy="5519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3F5A5BBA-CD01-48DB-95C1-50F11F5EB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6118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Perceptions of Bank Employees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69A1519-B559-4F8B-AE5F-0E490DBBF1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886458"/>
              </p:ext>
            </p:extLst>
          </p:nvPr>
        </p:nvGraphicFramePr>
        <p:xfrm>
          <a:off x="8164737" y="1476544"/>
          <a:ext cx="904876" cy="49494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4876">
                  <a:extLst>
                    <a:ext uri="{9D8B030D-6E8A-4147-A177-3AD203B41FA5}">
                      <a16:colId xmlns:a16="http://schemas.microsoft.com/office/drawing/2014/main" val="3291181777"/>
                    </a:ext>
                  </a:extLst>
                </a:gridCol>
              </a:tblGrid>
              <a:tr h="950799">
                <a:tc>
                  <a:txBody>
                    <a:bodyPr/>
                    <a:lstStyle/>
                    <a:p>
                      <a:r>
                        <a:rPr lang="en-CA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92%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574603"/>
                  </a:ext>
                </a:extLst>
              </a:tr>
              <a:tr h="950799">
                <a:tc>
                  <a:txBody>
                    <a:bodyPr/>
                    <a:lstStyle/>
                    <a:p>
                      <a:r>
                        <a:rPr lang="en-CA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82%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288032"/>
                  </a:ext>
                </a:extLst>
              </a:tr>
              <a:tr h="1146233">
                <a:tc>
                  <a:txBody>
                    <a:bodyPr/>
                    <a:lstStyle/>
                    <a:p>
                      <a:r>
                        <a:rPr lang="en-CA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81%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209776"/>
                  </a:ext>
                </a:extLst>
              </a:tr>
              <a:tr h="950799">
                <a:tc>
                  <a:txBody>
                    <a:bodyPr/>
                    <a:lstStyle/>
                    <a:p>
                      <a:r>
                        <a:rPr lang="en-CA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79%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295853"/>
                  </a:ext>
                </a:extLst>
              </a:tr>
              <a:tr h="950799">
                <a:tc>
                  <a:txBody>
                    <a:bodyPr/>
                    <a:lstStyle/>
                    <a:p>
                      <a:r>
                        <a:rPr lang="en-CA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59%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97942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249BE4C-B7D0-4197-BD64-D17868811315}"/>
              </a:ext>
            </a:extLst>
          </p:cNvPr>
          <p:cNvSpPr txBox="1"/>
          <p:nvPr/>
        </p:nvSpPr>
        <p:spPr>
          <a:xfrm>
            <a:off x="8164737" y="985008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NET</a:t>
            </a:r>
          </a:p>
        </p:txBody>
      </p:sp>
    </p:spTree>
    <p:extLst>
      <p:ext uri="{BB962C8B-B14F-4D97-AF65-F5344CB8AC3E}">
        <p14:creationId xmlns:p14="http://schemas.microsoft.com/office/powerpoint/2010/main" val="36889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/>
          </p:nvPr>
        </p:nvGraphicFramePr>
        <p:xfrm>
          <a:off x="633568" y="1227465"/>
          <a:ext cx="7357907" cy="508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Intro1. To start, who does the majority of your banking?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years [Refusal=&lt;1%]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Banking Responsibility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59C2F4-9A4A-4F68-9498-CA7F77284645}"/>
              </a:ext>
            </a:extLst>
          </p:cNvPr>
          <p:cNvSpPr/>
          <p:nvPr/>
        </p:nvSpPr>
        <p:spPr>
          <a:xfrm>
            <a:off x="2175153" y="775907"/>
            <a:ext cx="44725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Who does the majority of your banking?</a:t>
            </a:r>
            <a:endParaRPr lang="en-CA" sz="20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4452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35EC7B-6F32-4656-8777-57076365DFC2}"/>
              </a:ext>
            </a:extLst>
          </p:cNvPr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TR. Thinking about the interactions you’ve had during the past 12 months, please tell me how much you agree or disagree with the following statements….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[DK/Refusal=&lt;1%-1%]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5476567-CDA8-4508-BD24-A6D37DB9FD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5579100"/>
              </p:ext>
            </p:extLst>
          </p:nvPr>
        </p:nvGraphicFramePr>
        <p:xfrm>
          <a:off x="278495" y="84606"/>
          <a:ext cx="8995226" cy="6314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B668F16-1B73-41D5-B146-5E36482B448C}"/>
              </a:ext>
            </a:extLst>
          </p:cNvPr>
          <p:cNvSpPr/>
          <p:nvPr/>
        </p:nvSpPr>
        <p:spPr>
          <a:xfrm>
            <a:off x="5429476" y="324196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en-CA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en-CA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en-CA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en-CA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en-CA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06C6FE-EB68-4CF0-BD29-970606AAB143}"/>
              </a:ext>
            </a:extLst>
          </p:cNvPr>
          <p:cNvSpPr/>
          <p:nvPr/>
        </p:nvSpPr>
        <p:spPr>
          <a:xfrm>
            <a:off x="1624692" y="458670"/>
            <a:ext cx="702128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You are treated with respect and professionalism when you do your banking.	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C0EB01-40CF-419B-9432-AD56F2CF3C3F}"/>
              </a:ext>
            </a:extLst>
          </p:cNvPr>
          <p:cNvSpPr/>
          <p:nvPr/>
        </p:nvSpPr>
        <p:spPr>
          <a:xfrm>
            <a:off x="1624692" y="1696430"/>
            <a:ext cx="64661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Bank employees make an effort to understand your needs.</a:t>
            </a:r>
            <a:endParaRPr lang="en-CA" sz="14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C699D9-5D30-40F8-AB3C-15B4E83A28CC}"/>
              </a:ext>
            </a:extLst>
          </p:cNvPr>
          <p:cNvSpPr/>
          <p:nvPr/>
        </p:nvSpPr>
        <p:spPr>
          <a:xfrm>
            <a:off x="1543050" y="2839205"/>
            <a:ext cx="64661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Bank employees ensure that you understand your banking products and services.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C1F7A1-BE61-42DE-8201-95D2196B0482}"/>
              </a:ext>
            </a:extLst>
          </p:cNvPr>
          <p:cNvSpPr/>
          <p:nvPr/>
        </p:nvSpPr>
        <p:spPr>
          <a:xfrm>
            <a:off x="1624691" y="4076966"/>
            <a:ext cx="61885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Bank employees know how to address your needs.</a:t>
            </a:r>
            <a:endParaRPr lang="en-CA" sz="14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6D8A1C-7C7E-4CE2-B649-CA7BD1C79310}"/>
              </a:ext>
            </a:extLst>
          </p:cNvPr>
          <p:cNvSpPr/>
          <p:nvPr/>
        </p:nvSpPr>
        <p:spPr>
          <a:xfrm>
            <a:off x="1624691" y="5004297"/>
            <a:ext cx="58211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You rely on the advice of your bank when you make decisions about your banking products and services.	</a:t>
            </a:r>
          </a:p>
        </p:txBody>
      </p:sp>
    </p:spTree>
    <p:extLst>
      <p:ext uri="{BB962C8B-B14F-4D97-AF65-F5344CB8AC3E}">
        <p14:creationId xmlns:p14="http://schemas.microsoft.com/office/powerpoint/2010/main" val="1895085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35EC7B-6F32-4656-8777-57076365DFC2}"/>
              </a:ext>
            </a:extLst>
          </p:cNvPr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TR. Thinking about the interactions you’ve had during the past 12 months, please tell me how much you agree or disagree with the following statements….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all respondents use banking products [DK/Refusal=1% or less]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5476567-CDA8-4508-BD24-A6D37DB9FD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1192561"/>
              </p:ext>
            </p:extLst>
          </p:nvPr>
        </p:nvGraphicFramePr>
        <p:xfrm>
          <a:off x="270331" y="0"/>
          <a:ext cx="8995226" cy="6314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3723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5476567-CDA8-4508-BD24-A6D37DB9FD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9057154"/>
              </p:ext>
            </p:extLst>
          </p:nvPr>
        </p:nvGraphicFramePr>
        <p:xfrm>
          <a:off x="221345" y="89807"/>
          <a:ext cx="899522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8740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35EC7B-6F32-4656-8777-57076365DFC2}"/>
              </a:ext>
            </a:extLst>
          </p:cNvPr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FR1. Thinking about the interactions you’ve had during the past 12 months, please tell me how much you agree or disagree with he following statements….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[DK/Refusal=4%]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F5A5BBA-CD01-48DB-95C1-50F11F5EB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6118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Perceptions of Bank Employees’ Skills + Knowledge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87FC78F-B32B-46D7-923D-D99BB786CC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0165538"/>
              </p:ext>
            </p:extLst>
          </p:nvPr>
        </p:nvGraphicFramePr>
        <p:xfrm>
          <a:off x="226503" y="1396999"/>
          <a:ext cx="8724550" cy="4643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BA37E96-E177-4BC1-8E4F-8967E64A3EEE}"/>
              </a:ext>
            </a:extLst>
          </p:cNvPr>
          <p:cNvSpPr txBox="1"/>
          <p:nvPr/>
        </p:nvSpPr>
        <p:spPr>
          <a:xfrm>
            <a:off x="1752600" y="897622"/>
            <a:ext cx="56578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panose="020B0503020102020204" pitchFamily="34" charset="0"/>
              </a:rPr>
              <a:t>Bank employees have the skills and knowledge to help you if your bank identified questionable transactions in your accounts that might be signs of financial abuse, fraud, or scams</a:t>
            </a:r>
          </a:p>
        </p:txBody>
      </p:sp>
    </p:spTree>
    <p:extLst>
      <p:ext uri="{BB962C8B-B14F-4D97-AF65-F5344CB8AC3E}">
        <p14:creationId xmlns:p14="http://schemas.microsoft.com/office/powerpoint/2010/main" val="2159711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35EC7B-6F32-4656-8777-57076365DFC2}"/>
              </a:ext>
            </a:extLst>
          </p:cNvPr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FR1. Thinking about the interactions you’ve had during the past 12 months, please tell me how much you agree or disagree with he following statements….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all respondents who use banking products [DK/Refusal=4%]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A37E96-E177-4BC1-8E4F-8967E64A3EEE}"/>
              </a:ext>
            </a:extLst>
          </p:cNvPr>
          <p:cNvSpPr txBox="1"/>
          <p:nvPr/>
        </p:nvSpPr>
        <p:spPr>
          <a:xfrm>
            <a:off x="1759853" y="392036"/>
            <a:ext cx="56578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panose="020B0503020102020204" pitchFamily="34" charset="0"/>
              </a:rPr>
              <a:t>Bank employees have the skills and knowledge to help you if your bank identified questionable transactions in your accounts that might be signs of financial abuse, fraud, or scams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2C7E396-10EC-41B5-BE12-E5A4E4BD72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2711150"/>
              </p:ext>
            </p:extLst>
          </p:nvPr>
        </p:nvGraphicFramePr>
        <p:xfrm>
          <a:off x="391887" y="1397000"/>
          <a:ext cx="7878534" cy="4505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3817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35EC7B-6F32-4656-8777-57076365DFC2}"/>
              </a:ext>
            </a:extLst>
          </p:cNvPr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FR1. Thinking about the interactions you’ve had during the past 12 months, please tell me how much you agree or disagree with he following statements….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all respondents who use banking products [DK/Refusal=4%]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A37E96-E177-4BC1-8E4F-8967E64A3EEE}"/>
              </a:ext>
            </a:extLst>
          </p:cNvPr>
          <p:cNvSpPr txBox="1"/>
          <p:nvPr/>
        </p:nvSpPr>
        <p:spPr>
          <a:xfrm>
            <a:off x="1743075" y="124224"/>
            <a:ext cx="56578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panose="020B0503020102020204" pitchFamily="34" charset="0"/>
              </a:rPr>
              <a:t>Bank employees have the skills and knowledge to help you if your bank identified questionable transactions in your accounts that might be signs of financial abuse, fraud, or scams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2C7E396-10EC-41B5-BE12-E5A4E4BD72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481295"/>
              </p:ext>
            </p:extLst>
          </p:nvPr>
        </p:nvGraphicFramePr>
        <p:xfrm>
          <a:off x="391887" y="1397000"/>
          <a:ext cx="8262256" cy="481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1">
            <a:extLst>
              <a:ext uri="{FF2B5EF4-FFF2-40B4-BE49-F238E27FC236}">
                <a16:creationId xmlns:a16="http://schemas.microsoft.com/office/drawing/2014/main" id="{8760FC05-524D-4371-81DE-1EEE7E3B159E}"/>
              </a:ext>
            </a:extLst>
          </p:cNvPr>
          <p:cNvSpPr txBox="1"/>
          <p:nvPr/>
        </p:nvSpPr>
        <p:spPr>
          <a:xfrm>
            <a:off x="2363673" y="1115683"/>
            <a:ext cx="4171724" cy="28131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% strongly agreeing with the statement</a:t>
            </a:r>
          </a:p>
        </p:txBody>
      </p:sp>
    </p:spTree>
    <p:extLst>
      <p:ext uri="{BB962C8B-B14F-4D97-AF65-F5344CB8AC3E}">
        <p14:creationId xmlns:p14="http://schemas.microsoft.com/office/powerpoint/2010/main" val="2453698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866932"/>
              </p:ext>
            </p:extLst>
          </p:nvPr>
        </p:nvGraphicFramePr>
        <p:xfrm>
          <a:off x="519268" y="1762124"/>
          <a:ext cx="7691282" cy="482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FR2. Has your bank ever provided you with information about protecting yourself from financial abuse, fraud, or scams?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[Refusal=&lt;1%]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Financial Abuse, Fraud, or Scams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D7A692-62BA-4DE1-911A-C921185E0AAB}"/>
              </a:ext>
            </a:extLst>
          </p:cNvPr>
          <p:cNvSpPr/>
          <p:nvPr/>
        </p:nvSpPr>
        <p:spPr>
          <a:xfrm>
            <a:off x="-1" y="752386"/>
            <a:ext cx="89249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Has your bank ever provided you with information about protecting yourself from financial abuse, fraud, or scams?</a:t>
            </a:r>
            <a:b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endParaRPr lang="en-CA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8848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FR2. Has your bank ever provided you with information about protecting yourself from financial abuse, fraud, or scams?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all respondents who use banking products [Refusal=&lt;1%]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Financial Abuse, Fraud, or Scams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D7A692-62BA-4DE1-911A-C921185E0AAB}"/>
              </a:ext>
            </a:extLst>
          </p:cNvPr>
          <p:cNvSpPr/>
          <p:nvPr/>
        </p:nvSpPr>
        <p:spPr>
          <a:xfrm>
            <a:off x="-1" y="752386"/>
            <a:ext cx="89249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Has your bank ever provided you with information about protecting yourself from financial abuse, fraud, or scams?</a:t>
            </a:r>
            <a:b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endParaRPr lang="en-CA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DCC67F0-0A4B-4077-A426-1B40AA4277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2570742"/>
              </p:ext>
            </p:extLst>
          </p:nvPr>
        </p:nvGraphicFramePr>
        <p:xfrm>
          <a:off x="331333" y="1628691"/>
          <a:ext cx="8262256" cy="481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>
            <a:extLst>
              <a:ext uri="{FF2B5EF4-FFF2-40B4-BE49-F238E27FC236}">
                <a16:creationId xmlns:a16="http://schemas.microsoft.com/office/drawing/2014/main" id="{D025DE29-21E9-484A-A90F-FAC0DBA211CF}"/>
              </a:ext>
            </a:extLst>
          </p:cNvPr>
          <p:cNvSpPr txBox="1"/>
          <p:nvPr/>
        </p:nvSpPr>
        <p:spPr>
          <a:xfrm>
            <a:off x="2673916" y="1409647"/>
            <a:ext cx="4171724" cy="28131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% who have </a:t>
            </a:r>
            <a:r>
              <a:rPr lang="en-CA" sz="1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not</a:t>
            </a:r>
            <a:r>
              <a:rPr lang="en-CA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been provided with information</a:t>
            </a:r>
          </a:p>
        </p:txBody>
      </p:sp>
    </p:spTree>
    <p:extLst>
      <p:ext uri="{BB962C8B-B14F-4D97-AF65-F5344CB8AC3E}">
        <p14:creationId xmlns:p14="http://schemas.microsoft.com/office/powerpoint/2010/main" val="39920722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9819850"/>
              </p:ext>
            </p:extLst>
          </p:nvPr>
        </p:nvGraphicFramePr>
        <p:xfrm>
          <a:off x="114660" y="661181"/>
          <a:ext cx="8647619" cy="5735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FR3. What do you think your bank could do to help protect you from financial abuse, fraud or scams?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[Refusal=1%]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18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Suggestions for how Banks could Protect Clients from Financial Abuse, Fraud or Scams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373267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9047732"/>
              </p:ext>
            </p:extLst>
          </p:nvPr>
        </p:nvGraphicFramePr>
        <p:xfrm>
          <a:off x="423175" y="661181"/>
          <a:ext cx="8405060" cy="5554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TE1. How often do you use online banking? This includes banking on your computer, tablet or other mobile device.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[DK/Refusal=1%]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Frequency of Online Banking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28923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2032081"/>
              </p:ext>
            </p:extLst>
          </p:nvPr>
        </p:nvGraphicFramePr>
        <p:xfrm>
          <a:off x="4642756" y="1356141"/>
          <a:ext cx="4313465" cy="471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197679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Intro1. To start, who does the majority of your banking?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[LEFT] Base: n=753; those under 55 [Refusal=&lt;1%]                                               [RIGHT] Base: n=2,254; those 55 plus years [Refusal=&lt;1%]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Banking Responsibility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59C2F4-9A4A-4F68-9498-CA7F77284645}"/>
              </a:ext>
            </a:extLst>
          </p:cNvPr>
          <p:cNvSpPr/>
          <p:nvPr/>
        </p:nvSpPr>
        <p:spPr>
          <a:xfrm>
            <a:off x="2224139" y="782167"/>
            <a:ext cx="4040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Who does the majority of your banking?</a:t>
            </a:r>
            <a:endParaRPr lang="en-CA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30546E4-BFA9-4014-B04C-3A8C5D6D02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6625265"/>
              </p:ext>
            </p:extLst>
          </p:nvPr>
        </p:nvGraphicFramePr>
        <p:xfrm>
          <a:off x="-352455" y="1437200"/>
          <a:ext cx="4763861" cy="4720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28813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8554496"/>
              </p:ext>
            </p:extLst>
          </p:nvPr>
        </p:nvGraphicFramePr>
        <p:xfrm>
          <a:off x="-285750" y="661181"/>
          <a:ext cx="9343305" cy="5554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TE2a. What are the main reasons you do not frequently bank online?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n=63; those 55 plus who use banking products and don’t bank online frequently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Reason for Not Banking Online More than Once/Month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973031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5784876"/>
              </p:ext>
            </p:extLst>
          </p:nvPr>
        </p:nvGraphicFramePr>
        <p:xfrm>
          <a:off x="0" y="775593"/>
          <a:ext cx="9258300" cy="5620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TE2b. What are the main reasons you do not bank online?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n=805; those 55 plus who use banking products and don’t bank online [Refusal=&lt;1%]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Reason for Not Banking Online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194119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3597427"/>
              </p:ext>
            </p:extLst>
          </p:nvPr>
        </p:nvGraphicFramePr>
        <p:xfrm>
          <a:off x="119062" y="785001"/>
          <a:ext cx="8905875" cy="5487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TE3. Over the past 12 months, what issues, if any, did you encounter when using online banking?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n=1,402; those 55 plus who use banking products and bank online [Refusal=&lt;1%]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Issues with Online Banking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183812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2876038"/>
              </p:ext>
            </p:extLst>
          </p:nvPr>
        </p:nvGraphicFramePr>
        <p:xfrm>
          <a:off x="400051" y="930264"/>
          <a:ext cx="7876864" cy="5554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TE4. Over the past 12 months, have you had any health issues that made it difficult to access products or services from your bank?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[DK/Refusal=&lt;1%]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Health Issues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952015-2776-403F-A475-CE84323AB2FD}"/>
              </a:ext>
            </a:extLst>
          </p:cNvPr>
          <p:cNvSpPr/>
          <p:nvPr/>
        </p:nvSpPr>
        <p:spPr>
          <a:xfrm>
            <a:off x="228910" y="649313"/>
            <a:ext cx="85150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Any health issues that made it difficult to access products or services from your bank?</a:t>
            </a:r>
          </a:p>
        </p:txBody>
      </p:sp>
    </p:spTree>
    <p:extLst>
      <p:ext uri="{BB962C8B-B14F-4D97-AF65-F5344CB8AC3E}">
        <p14:creationId xmlns:p14="http://schemas.microsoft.com/office/powerpoint/2010/main" val="32418180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7881518"/>
              </p:ext>
            </p:extLst>
          </p:nvPr>
        </p:nvGraphicFramePr>
        <p:xfrm>
          <a:off x="423175" y="908821"/>
          <a:ext cx="8067372" cy="5306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TE4a. Over the past 12 months, What health issues made it difficult for you to access products or services from your bank?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n=110; those 55 plus who use banking products and have had health issues [Refusal=2%]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Type of Health Issues Making it Difficult to Access Bank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437750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35EC7B-6F32-4656-8777-57076365DFC2}"/>
              </a:ext>
            </a:extLst>
          </p:cNvPr>
          <p:cNvSpPr/>
          <p:nvPr/>
        </p:nvSpPr>
        <p:spPr>
          <a:xfrm>
            <a:off x="0" y="6088559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1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TE4B. Over the past 12 months, did any of the following make it difficult to access services at your bank?</a:t>
            </a:r>
            <a:br>
              <a:rPr lang="en-CA" sz="11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1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[DK/Refusal=&lt;1%-1%]</a:t>
            </a:r>
          </a:p>
          <a:p>
            <a:r>
              <a:rPr lang="en-CA" sz="11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TE4B. What other issue made it difficult to access services at your bank?</a:t>
            </a:r>
          </a:p>
          <a:p>
            <a:r>
              <a:rPr lang="en-CA" sz="11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n=56; those 55 plus who use banking products and had difficulties accessing bank services [Refusal=4%]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F5A5BBA-CD01-48DB-95C1-50F11F5EB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6118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Difficulties Experienced Accessing Bank Services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2A9C592-94C0-4AC9-A038-DC28C6421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093347"/>
              </p:ext>
            </p:extLst>
          </p:nvPr>
        </p:nvGraphicFramePr>
        <p:xfrm>
          <a:off x="0" y="669600"/>
          <a:ext cx="8996400" cy="551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13692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6409533"/>
              </p:ext>
            </p:extLst>
          </p:nvPr>
        </p:nvGraphicFramePr>
        <p:xfrm>
          <a:off x="633568" y="759657"/>
          <a:ext cx="7876864" cy="5554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TE5. Over the past 5 years, have you been affected by the closure of your local bank branch?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[DK=&lt;1%]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Bank Closures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FCBB47-8776-4870-86CE-D732F96BFBDE}"/>
              </a:ext>
            </a:extLst>
          </p:cNvPr>
          <p:cNvSpPr/>
          <p:nvPr/>
        </p:nvSpPr>
        <p:spPr>
          <a:xfrm>
            <a:off x="1200150" y="743407"/>
            <a:ext cx="7486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Have you been affected by the closure of your local bank branch?</a:t>
            </a:r>
          </a:p>
        </p:txBody>
      </p:sp>
    </p:spTree>
    <p:extLst>
      <p:ext uri="{BB962C8B-B14F-4D97-AF65-F5344CB8AC3E}">
        <p14:creationId xmlns:p14="http://schemas.microsoft.com/office/powerpoint/2010/main" val="28476445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2105905"/>
              </p:ext>
            </p:extLst>
          </p:nvPr>
        </p:nvGraphicFramePr>
        <p:xfrm>
          <a:off x="-619125" y="908820"/>
          <a:ext cx="9639301" cy="5306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TE5A. How did this branch closure or relocation affect your ability to conduct your regular banking activities?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n=283; those 55 plus who use banking products and were affected by bank closure [Refusal=&lt;1%]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Affect of Bank Closure on Banking Activities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47362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0276483"/>
              </p:ext>
            </p:extLst>
          </p:nvPr>
        </p:nvGraphicFramePr>
        <p:xfrm>
          <a:off x="633568" y="1322365"/>
          <a:ext cx="7129307" cy="4991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GE1. If given the opportunity, would you give your bank permission to contact someone you trust if your bank had concerns about your well-being or about questionable transactions in your accounts?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[Refusal=&lt;1%]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Trusted Contact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35BF8A-FBFC-44DA-9AEE-7AD7A45FA09E}"/>
              </a:ext>
            </a:extLst>
          </p:cNvPr>
          <p:cNvSpPr/>
          <p:nvPr/>
        </p:nvSpPr>
        <p:spPr>
          <a:xfrm>
            <a:off x="295275" y="661181"/>
            <a:ext cx="86772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Would you give your bank permission to contact someone you trust if your bank had concerns about your well-being or about questionable transactions in your accounts?</a:t>
            </a:r>
          </a:p>
        </p:txBody>
      </p:sp>
    </p:spTree>
    <p:extLst>
      <p:ext uri="{BB962C8B-B14F-4D97-AF65-F5344CB8AC3E}">
        <p14:creationId xmlns:p14="http://schemas.microsoft.com/office/powerpoint/2010/main" val="27863049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7958292"/>
              </p:ext>
            </p:extLst>
          </p:nvPr>
        </p:nvGraphicFramePr>
        <p:xfrm>
          <a:off x="115740" y="498875"/>
          <a:ext cx="8709615" cy="6001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GE2. In general, how do you feel about dealing with your bank?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[Refusal=&lt;1%]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Feelings about Dealing with Banks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54931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3032018"/>
              </p:ext>
            </p:extLst>
          </p:nvPr>
        </p:nvGraphicFramePr>
        <p:xfrm>
          <a:off x="633568" y="759657"/>
          <a:ext cx="7876864" cy="5554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Intro2. Do you currently act on behalf of someone else with regards to banking?</a:t>
            </a:r>
            <a:b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[DK/Refusal=&lt;1%]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Banking Proxies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BF8ABD4-B335-4FD1-BE2F-04B6F072D648}"/>
              </a:ext>
            </a:extLst>
          </p:cNvPr>
          <p:cNvSpPr/>
          <p:nvPr/>
        </p:nvSpPr>
        <p:spPr>
          <a:xfrm>
            <a:off x="876299" y="743407"/>
            <a:ext cx="7876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Do you currently act on behalf of someone else with regards to banking?</a:t>
            </a:r>
            <a:br>
              <a:rPr lang="en-CA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</a:br>
            <a:endParaRPr lang="en-CA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5289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2311618"/>
              </p:ext>
            </p:extLst>
          </p:nvPr>
        </p:nvGraphicFramePr>
        <p:xfrm>
          <a:off x="76560" y="661181"/>
          <a:ext cx="8837760" cy="5731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GE2a. Please briefly describe why you feel this way?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n=2,196; those 55 plus who use banking products [Refusal=4%]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Reasons for Perceptions of Banks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071633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154905"/>
              </p:ext>
            </p:extLst>
          </p:nvPr>
        </p:nvGraphicFramePr>
        <p:xfrm>
          <a:off x="0" y="800100"/>
          <a:ext cx="9144000" cy="5524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GE3. What do you think banks could do to improve how they provide their products and services?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who use banking products [Refusal=&lt;1%]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24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Suggestions for how Banks could Improve Products and Services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51513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9595569"/>
              </p:ext>
            </p:extLst>
          </p:nvPr>
        </p:nvGraphicFramePr>
        <p:xfrm>
          <a:off x="423174" y="908821"/>
          <a:ext cx="8225525" cy="5306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Q1. Over the past 12 months, what is the most common way you did your banking?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all respondents [DK/Refusal=&lt;1%]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Most Common Method of Banking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2724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2931787"/>
              </p:ext>
            </p:extLst>
          </p:nvPr>
        </p:nvGraphicFramePr>
        <p:xfrm>
          <a:off x="0" y="106136"/>
          <a:ext cx="9144000" cy="610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Q1. Over the past 12 months, what is the most common way you did your banking?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all respondents [DK/Refusal=&lt;1%]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3015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7472052"/>
              </p:ext>
            </p:extLst>
          </p:nvPr>
        </p:nvGraphicFramePr>
        <p:xfrm>
          <a:off x="423175" y="1066801"/>
          <a:ext cx="8273150" cy="5148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Q2. Over the past 12 months, how often did you do your banking…?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[DK/Refusal=&lt;1%]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Frequency of Banking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53719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0793460"/>
              </p:ext>
            </p:extLst>
          </p:nvPr>
        </p:nvGraphicFramePr>
        <p:xfrm>
          <a:off x="195944" y="908821"/>
          <a:ext cx="8858250" cy="5306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Q2. Over the past 12 months, how often did you do your banking…?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all respondents [DK/Refusal=&lt;1%]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Frequency of Banking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51986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457EF2-5EFB-4BF2-A69A-7026E40D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9957149"/>
              </p:ext>
            </p:extLst>
          </p:nvPr>
        </p:nvGraphicFramePr>
        <p:xfrm>
          <a:off x="0" y="646087"/>
          <a:ext cx="9804269" cy="5717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12BBB8D-D9CE-4249-9BF9-25483AC59AF2}"/>
              </a:ext>
            </a:extLst>
          </p:cNvPr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Q3. Which of the following banking products and services do you have? [multiple responses accepted]</a:t>
            </a:r>
          </a:p>
          <a:p>
            <a:r>
              <a:rPr lang="en-CA" sz="1200" dirty="0">
                <a:latin typeface="Franklin Gothic Book" panose="020B0503020102020204" pitchFamily="34" charset="0"/>
                <a:ea typeface="Microsoft JhengHei" panose="020B0604030504040204" pitchFamily="34" charset="-120"/>
                <a:cs typeface="Arial" panose="020B0604020202020204" pitchFamily="34" charset="0"/>
              </a:rPr>
              <a:t>Base: n=2,254; those 55 plus [DK/Refusal=1%] [Multiple responses accepted]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A6F18F-FCAD-4B8B-AFCC-924D3B9C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000" b="1" dirty="0">
                <a:solidFill>
                  <a:srgbClr val="595958"/>
                </a:solidFill>
                <a:latin typeface="Franklin Gothic Book" panose="020B0503020102020204" pitchFamily="34" charset="0"/>
              </a:rPr>
              <a:t>Banking Products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14:cNvPr>
              <p14:cNvContentPartPr/>
              <p14:nvPr/>
            </p14:nvContentPartPr>
            <p14:xfrm>
              <a:off x="1618267" y="247635"/>
              <a:ext cx="360" cy="3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9889B7-9583-476E-AC91-7243122DBF9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09267" y="238635"/>
                <a:ext cx="1800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16755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26287</TotalTime>
  <Words>1915</Words>
  <Application>Microsoft Office PowerPoint</Application>
  <PresentationFormat>On-screen Show (4:3)</PresentationFormat>
  <Paragraphs>193</Paragraphs>
  <Slides>41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Calibri</vt:lpstr>
      <vt:lpstr>Calibri Light</vt:lpstr>
      <vt:lpstr>Franklin Gothic Book</vt:lpstr>
      <vt:lpstr>Office Theme</vt:lpstr>
      <vt:lpstr>PowerPoint Presentation</vt:lpstr>
      <vt:lpstr>Banking Responsibility</vt:lpstr>
      <vt:lpstr>Banking Responsibility</vt:lpstr>
      <vt:lpstr>Banking Proxies</vt:lpstr>
      <vt:lpstr>Most Common Method of Banking</vt:lpstr>
      <vt:lpstr>PowerPoint Presentation</vt:lpstr>
      <vt:lpstr>Frequency of Banking</vt:lpstr>
      <vt:lpstr>Frequency of Banking</vt:lpstr>
      <vt:lpstr>Banking Products</vt:lpstr>
      <vt:lpstr>Issues Using Banking Products</vt:lpstr>
      <vt:lpstr>Banking Products with Issues</vt:lpstr>
      <vt:lpstr>Issues Encountered with Banking Products</vt:lpstr>
      <vt:lpstr>Preferred Method of Receiving Banking Information</vt:lpstr>
      <vt:lpstr>Preferred Method of Receiving Banking Information</vt:lpstr>
      <vt:lpstr>PowerPoint Presentation</vt:lpstr>
      <vt:lpstr>Clarity of Information Received from Bank</vt:lpstr>
      <vt:lpstr>Frequency of Receiving Difficult to Understand Information</vt:lpstr>
      <vt:lpstr>Suggestions to Improve Clarity of Information</vt:lpstr>
      <vt:lpstr>Perceptions of Bank Employees</vt:lpstr>
      <vt:lpstr>PowerPoint Presentation</vt:lpstr>
      <vt:lpstr>PowerPoint Presentation</vt:lpstr>
      <vt:lpstr>PowerPoint Presentation</vt:lpstr>
      <vt:lpstr>Perceptions of Bank Employees’ Skills + Knowledge</vt:lpstr>
      <vt:lpstr>PowerPoint Presentation</vt:lpstr>
      <vt:lpstr>PowerPoint Presentation</vt:lpstr>
      <vt:lpstr>Financial Abuse, Fraud, or Scams</vt:lpstr>
      <vt:lpstr>Financial Abuse, Fraud, or Scams</vt:lpstr>
      <vt:lpstr>Suggestions for how Banks could Protect Clients from Financial Abuse, Fraud or Scams</vt:lpstr>
      <vt:lpstr>Frequency of Online Banking</vt:lpstr>
      <vt:lpstr>Reason for Not Banking Online More than Once/Month</vt:lpstr>
      <vt:lpstr>Reason for Not Banking Online</vt:lpstr>
      <vt:lpstr>Issues with Online Banking</vt:lpstr>
      <vt:lpstr>Health Issues</vt:lpstr>
      <vt:lpstr>Type of Health Issues Making it Difficult to Access Bank</vt:lpstr>
      <vt:lpstr>Difficulties Experienced Accessing Bank Services</vt:lpstr>
      <vt:lpstr>Bank Closures</vt:lpstr>
      <vt:lpstr>Affect of Bank Closure on Banking Activities</vt:lpstr>
      <vt:lpstr>Trusted Contact</vt:lpstr>
      <vt:lpstr>Feelings about Dealing with Banks</vt:lpstr>
      <vt:lpstr>Reasons for Perceptions of Banks</vt:lpstr>
      <vt:lpstr>Suggestions for how Banks could Improve Products and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Alethea Woods</dc:creator>
  <cp:lastModifiedBy>Alethea Woods</cp:lastModifiedBy>
  <cp:revision>371</cp:revision>
  <cp:lastPrinted>2018-01-02T14:07:10Z</cp:lastPrinted>
  <dcterms:created xsi:type="dcterms:W3CDTF">2016-12-01T16:56:59Z</dcterms:created>
  <dcterms:modified xsi:type="dcterms:W3CDTF">2019-04-23T20:57:01Z</dcterms:modified>
</cp:coreProperties>
</file>