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3.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4.xml" ContentType="application/vnd.openxmlformats-officedocument.presentationml.notesSlide+xml"/>
  <Override PartName="/ppt/charts/chart7.xml" ContentType="application/vnd.openxmlformats-officedocument.drawingml.chart+xml"/>
  <Override PartName="/ppt/ink/ink1.xml" ContentType="application/inkml+xml"/>
  <Override PartName="/ppt/notesSlides/notesSlide5.xml" ContentType="application/vnd.openxmlformats-officedocument.presentationml.notesSlide+xml"/>
  <Override PartName="/ppt/charts/chart8.xml" ContentType="application/vnd.openxmlformats-officedocument.drawingml.chart+xml"/>
  <Override PartName="/ppt/ink/ink2.xml" ContentType="application/inkml+xml"/>
  <Override PartName="/ppt/notesSlides/notesSlide6.xml" ContentType="application/vnd.openxmlformats-officedocument.presentationml.notesSlide+xml"/>
  <Override PartName="/ppt/charts/chart9.xml" ContentType="application/vnd.openxmlformats-officedocument.drawingml.chart+xml"/>
  <Override PartName="/ppt/ink/ink3.xml" ContentType="application/inkml+xml"/>
  <Override PartName="/ppt/notesSlides/notesSlide7.xml" ContentType="application/vnd.openxmlformats-officedocument.presentationml.notesSlide+xml"/>
  <Override PartName="/ppt/charts/chart10.xml" ContentType="application/vnd.openxmlformats-officedocument.drawingml.chart+xml"/>
  <Override PartName="/ppt/ink/ink4.xml" ContentType="application/inkml+xml"/>
  <Override PartName="/ppt/notesSlides/notesSlide8.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notesSlides/notesSlide9.xml" ContentType="application/vnd.openxmlformats-officedocument.presentationml.notesSlide+xml"/>
  <Override PartName="/ppt/charts/chart13.xml" ContentType="application/vnd.openxmlformats-officedocument.drawingml.chart+xml"/>
  <Override PartName="/ppt/ink/ink5.xml" ContentType="application/inkml+xml"/>
  <Override PartName="/ppt/notesSlides/notesSlide10.xml" ContentType="application/vnd.openxmlformats-officedocument.presentationml.notesSlide+xml"/>
  <Override PartName="/ppt/charts/chart14.xml" ContentType="application/vnd.openxmlformats-officedocument.drawingml.chart+xml"/>
  <Override PartName="/ppt/ink/ink6.xml" ContentType="application/inkml+xml"/>
  <Override PartName="/ppt/notesSlides/notesSlide11.xml" ContentType="application/vnd.openxmlformats-officedocument.presentationml.notesSlide+xml"/>
  <Override PartName="/ppt/charts/chart15.xml" ContentType="application/vnd.openxmlformats-officedocument.drawingml.chart+xml"/>
  <Override PartName="/ppt/ink/ink7.xml" ContentType="application/inkml+xml"/>
  <Override PartName="/ppt/notesSlides/notesSlide12.xml" ContentType="application/vnd.openxmlformats-officedocument.presentationml.notesSlide+xml"/>
  <Override PartName="/ppt/charts/chart16.xml" ContentType="application/vnd.openxmlformats-officedocument.drawingml.chart+xml"/>
  <Override PartName="/ppt/charts/chart17.xml" ContentType="application/vnd.openxmlformats-officedocument.drawingml.chart+xml"/>
  <Override PartName="/ppt/notesSlides/notesSlide13.xml" ContentType="application/vnd.openxmlformats-officedocument.presentationml.notesSlide+xml"/>
  <Override PartName="/ppt/charts/chart18.xml" ContentType="application/vnd.openxmlformats-officedocument.drawingml.chart+xml"/>
  <Override PartName="/ppt/ink/ink8.xml" ContentType="application/inkml+xml"/>
  <Override PartName="/ppt/charts/chart19.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3.xml" ContentType="application/vnd.openxmlformats-officedocument.drawingml.chartshapes+xml"/>
  <Override PartName="/ppt/charts/chart20.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4.xml" ContentType="application/vnd.openxmlformats-officedocument.drawingml.chartshapes+xml"/>
  <Override PartName="/ppt/charts/chart21.xml" ContentType="application/vnd.openxmlformats-officedocument.drawingml.chart+xml"/>
  <Override PartName="/ppt/charts/style3.xml" ContentType="application/vnd.ms-office.chartstyle+xml"/>
  <Override PartName="/ppt/charts/colors3.xml" ContentType="application/vnd.ms-office.chartcolorstyle+xml"/>
  <Override PartName="/ppt/charts/chart22.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4.xml" ContentType="application/vnd.openxmlformats-officedocument.presentationml.notesSlide+xml"/>
  <Override PartName="/ppt/charts/chart23.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5.xml" ContentType="application/vnd.openxmlformats-officedocument.presentationml.notesSlide+xml"/>
  <Override PartName="/ppt/charts/chart24.xml" ContentType="application/vnd.openxmlformats-officedocument.drawingml.chart+xml"/>
  <Override PartName="/ppt/ink/ink9.xml" ContentType="application/inkml+xml"/>
  <Override PartName="/ppt/notesSlides/notesSlide16.xml" ContentType="application/vnd.openxmlformats-officedocument.presentationml.notesSlide+xml"/>
  <Override PartName="/ppt/charts/chart25.xml" ContentType="application/vnd.openxmlformats-officedocument.drawingml.chart+xml"/>
  <Override PartName="/ppt/ink/ink10.xml" ContentType="application/inkml+xml"/>
  <Override PartName="/ppt/notesSlides/notesSlide17.xml" ContentType="application/vnd.openxmlformats-officedocument.presentationml.notesSlide+xml"/>
  <Override PartName="/ppt/charts/chart26.xml" ContentType="application/vnd.openxmlformats-officedocument.drawingml.chart+xml"/>
  <Override PartName="/ppt/charts/chart27.xml" ContentType="application/vnd.openxmlformats-officedocument.drawingml.chart+xml"/>
  <Override PartName="/ppt/notesSlides/notesSlide18.xml" ContentType="application/vnd.openxmlformats-officedocument.presentationml.notesSlide+xml"/>
  <Override PartName="/ppt/charts/chart28.xml" ContentType="application/vnd.openxmlformats-officedocument.drawingml.chart+xml"/>
  <Override PartName="/ppt/charts/chart2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4"/>
  </p:notesMasterIdLst>
  <p:sldIdLst>
    <p:sldId id="421" r:id="rId2"/>
    <p:sldId id="393" r:id="rId3"/>
    <p:sldId id="416" r:id="rId4"/>
    <p:sldId id="358" r:id="rId5"/>
    <p:sldId id="423" r:id="rId6"/>
    <p:sldId id="425" r:id="rId7"/>
    <p:sldId id="395" r:id="rId8"/>
    <p:sldId id="396" r:id="rId9"/>
    <p:sldId id="397" r:id="rId10"/>
    <p:sldId id="427" r:id="rId11"/>
    <p:sldId id="428" r:id="rId12"/>
    <p:sldId id="400" r:id="rId13"/>
    <p:sldId id="401" r:id="rId14"/>
    <p:sldId id="430" r:id="rId15"/>
    <p:sldId id="431" r:id="rId16"/>
    <p:sldId id="433" r:id="rId17"/>
    <p:sldId id="434" r:id="rId18"/>
    <p:sldId id="435" r:id="rId19"/>
    <p:sldId id="406" r:id="rId20"/>
    <p:sldId id="409" r:id="rId21"/>
    <p:sldId id="410" r:id="rId22"/>
    <p:sldId id="414" r:id="rId2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thea Woods" initials="AW" lastIdx="4" clrIdx="0">
    <p:extLst>
      <p:ext uri="{19B8F6BF-5375-455C-9EA6-DF929625EA0E}">
        <p15:presenceInfo xmlns:p15="http://schemas.microsoft.com/office/powerpoint/2012/main" userId="c2eef5f54d267dde" providerId="Windows Live"/>
      </p:ext>
    </p:extLst>
  </p:cmAuthor>
  <p:cmAuthor id="2" name="Alethea Woods" initials="AW [2]" lastIdx="32" clrIdx="1">
    <p:extLst>
      <p:ext uri="{19B8F6BF-5375-455C-9EA6-DF929625EA0E}">
        <p15:presenceInfo xmlns:p15="http://schemas.microsoft.com/office/powerpoint/2012/main" userId="7d5758fa8924bf5b" providerId="Windows Live"/>
      </p:ext>
    </p:extLst>
  </p:cmAuthor>
  <p:cmAuthor id="3" name="Emma Blackburn" initials="EB" lastIdx="11" clrIdx="2">
    <p:extLst>
      <p:ext uri="{19B8F6BF-5375-455C-9EA6-DF929625EA0E}">
        <p15:presenceInfo xmlns:p15="http://schemas.microsoft.com/office/powerpoint/2012/main" userId="e6108884eb6c82f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E191B"/>
    <a:srgbClr val="C00000"/>
    <a:srgbClr val="FF2400"/>
    <a:srgbClr val="B22222"/>
    <a:srgbClr val="CE2029"/>
    <a:srgbClr val="8FAADC"/>
    <a:srgbClr val="3B6ABF"/>
    <a:srgbClr val="2F5597"/>
    <a:srgbClr val="E03A3E"/>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48" autoAdjust="0"/>
    <p:restoredTop sz="94249" autoAdjust="0"/>
  </p:normalViewPr>
  <p:slideViewPr>
    <p:cSldViewPr snapToGrid="0">
      <p:cViewPr varScale="1">
        <p:scale>
          <a:sx n="67" d="100"/>
          <a:sy n="67" d="100"/>
        </p:scale>
        <p:origin x="1368" y="64"/>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3.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4.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3.xml"/><Relationship Id="rId1" Type="http://schemas.microsoft.com/office/2011/relationships/chartStyle" Target="style3.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4.xml"/><Relationship Id="rId1" Type="http://schemas.microsoft.com/office/2011/relationships/chartStyle" Target="style4.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5.xml"/><Relationship Id="rId1" Type="http://schemas.microsoft.com/office/2011/relationships/chartStyle" Target="style5.xml"/></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236330884799106E-2"/>
          <c:y val="0.10504787248380161"/>
          <c:w val="0.91676366911520091"/>
          <c:h val="0.73582196510945941"/>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chemeClr val="accent1">
                  <a:lumMod val="75000"/>
                </a:schemeClr>
              </a:solidFill>
              <a:ln>
                <a:noFill/>
              </a:ln>
              <a:effectLst/>
            </c:spPr>
            <c:extLst>
              <c:ext xmlns:c16="http://schemas.microsoft.com/office/drawing/2014/chart" uri="{C3380CC4-5D6E-409C-BE32-E72D297353CC}">
                <c16:uniqueId val="{00000001-86F1-464C-A030-426656AA1D54}"/>
              </c:ext>
            </c:extLst>
          </c:dPt>
          <c:dPt>
            <c:idx val="1"/>
            <c:bubble3D val="0"/>
            <c:spPr>
              <a:solidFill>
                <a:srgbClr val="E03A3E"/>
              </a:solidFill>
              <a:ln w="28575">
                <a:noFill/>
              </a:ln>
              <a:effectLst/>
            </c:spPr>
            <c:extLst>
              <c:ext xmlns:c16="http://schemas.microsoft.com/office/drawing/2014/chart" uri="{C3380CC4-5D6E-409C-BE32-E72D297353CC}">
                <c16:uniqueId val="{00000003-86F1-464C-A030-426656AA1D54}"/>
              </c:ext>
            </c:extLst>
          </c:dPt>
          <c:dPt>
            <c:idx val="2"/>
            <c:bubble3D val="0"/>
            <c:spPr>
              <a:solidFill>
                <a:schemeClr val="bg2">
                  <a:lumMod val="75000"/>
                </a:schemeClr>
              </a:solidFill>
            </c:spPr>
            <c:extLst>
              <c:ext xmlns:c16="http://schemas.microsoft.com/office/drawing/2014/chart" uri="{C3380CC4-5D6E-409C-BE32-E72D297353CC}">
                <c16:uniqueId val="{00000004-F9A3-4794-8B5C-B2A91A416646}"/>
              </c:ext>
            </c:extLst>
          </c:dPt>
          <c:dLbls>
            <c:dLbl>
              <c:idx val="0"/>
              <c:layout>
                <c:manualLayout>
                  <c:x val="3.789892869561904E-2"/>
                  <c:y val="-0.1438517554391123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6F1-464C-A030-426656AA1D54}"/>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Sheet1!$A$2:$A$4</c:f>
              <c:strCache>
                <c:ptCount val="3"/>
                <c:pt idx="0">
                  <c:v>Vous</c:v>
                </c:pt>
                <c:pt idx="1">
                  <c:v>Vous partagez les responsabilités</c:v>
                </c:pt>
                <c:pt idx="2">
                  <c:v>Quelqu’un d’autre</c:v>
                </c:pt>
              </c:strCache>
            </c:strRef>
          </c:cat>
          <c:val>
            <c:numRef>
              <c:f>Sheet1!$B$2:$B$4</c:f>
              <c:numCache>
                <c:formatCode>0%</c:formatCode>
                <c:ptCount val="3"/>
                <c:pt idx="0">
                  <c:v>0.7011251155505116</c:v>
                </c:pt>
                <c:pt idx="1">
                  <c:v>0.22392569066352958</c:v>
                </c:pt>
                <c:pt idx="2">
                  <c:v>7.3415567536029305E-2</c:v>
                </c:pt>
              </c:numCache>
            </c:numRef>
          </c:val>
          <c:extLst>
            <c:ext xmlns:c16="http://schemas.microsoft.com/office/drawing/2014/chart" uri="{C3380CC4-5D6E-409C-BE32-E72D297353CC}">
              <c16:uniqueId val="{00000004-86F1-464C-A030-426656AA1D54}"/>
            </c:ext>
          </c:extLst>
        </c:ser>
        <c:dLbls>
          <c:showLegendKey val="0"/>
          <c:showVal val="0"/>
          <c:showCatName val="0"/>
          <c:showSerName val="0"/>
          <c:showPercent val="0"/>
          <c:showBubbleSize val="0"/>
          <c:showLeaderLines val="1"/>
        </c:dLbls>
        <c:firstSliceAng val="0"/>
        <c:holeSize val="58"/>
      </c:doughnutChart>
      <c:spPr>
        <a:noFill/>
        <a:ln>
          <a:noFill/>
        </a:ln>
        <a:effectLst/>
      </c:spPr>
    </c:plotArea>
    <c:legend>
      <c:legendPos val="b"/>
      <c:layout>
        <c:manualLayout>
          <c:xMode val="edge"/>
          <c:yMode val="edge"/>
          <c:x val="2.0186442211964882E-2"/>
          <c:y val="0.84429531573717864"/>
          <c:w val="0.95935008166288582"/>
          <c:h val="0.13992354158785511"/>
        </c:manualLayout>
      </c:layout>
      <c:overlay val="0"/>
      <c:txPr>
        <a:bodyPr/>
        <a:lstStyle/>
        <a:p>
          <a:pPr>
            <a:defRPr sz="14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253409509673787"/>
          <c:y val="2.63315513208629E-2"/>
          <c:w val="0.52385231372170638"/>
          <c:h val="0.96222025577691461"/>
        </c:manualLayout>
      </c:layout>
      <c:barChart>
        <c:barDir val="bar"/>
        <c:grouping val="clustered"/>
        <c:varyColors val="0"/>
        <c:ser>
          <c:idx val="0"/>
          <c:order val="0"/>
          <c:tx>
            <c:strRef>
              <c:f>Sheet1!$B$1</c:f>
              <c:strCache>
                <c:ptCount val="1"/>
                <c:pt idx="0">
                  <c:v>Series 1</c:v>
                </c:pt>
              </c:strCache>
            </c:strRef>
          </c:tx>
          <c:spPr>
            <a:solidFill>
              <a:schemeClr val="accent1">
                <a:lumMod val="75000"/>
              </a:schemeClr>
            </a:solidFill>
            <a:ln>
              <a:noFill/>
            </a:ln>
          </c:spPr>
          <c:invertIfNegative val="0"/>
          <c:dPt>
            <c:idx val="0"/>
            <c:invertIfNegative val="0"/>
            <c:bubble3D val="0"/>
            <c:spPr>
              <a:solidFill>
                <a:schemeClr val="accent1">
                  <a:lumMod val="75000"/>
                </a:schemeClr>
              </a:solidFill>
              <a:ln>
                <a:noFill/>
              </a:ln>
              <a:effectLst/>
            </c:spPr>
            <c:extLst>
              <c:ext xmlns:c16="http://schemas.microsoft.com/office/drawing/2014/chart" uri="{C3380CC4-5D6E-409C-BE32-E72D297353CC}">
                <c16:uniqueId val="{00000001-86F1-464C-A030-426656AA1D54}"/>
              </c:ext>
            </c:extLst>
          </c:dPt>
          <c:dPt>
            <c:idx val="1"/>
            <c:invertIfNegative val="0"/>
            <c:bubble3D val="0"/>
            <c:spPr>
              <a:solidFill>
                <a:schemeClr val="accent1">
                  <a:lumMod val="75000"/>
                </a:schemeClr>
              </a:solidFill>
              <a:ln w="28575">
                <a:noFill/>
              </a:ln>
              <a:effectLst/>
            </c:spPr>
            <c:extLst>
              <c:ext xmlns:c16="http://schemas.microsoft.com/office/drawing/2014/chart" uri="{C3380CC4-5D6E-409C-BE32-E72D297353CC}">
                <c16:uniqueId val="{00000003-86F1-464C-A030-426656AA1D54}"/>
              </c:ext>
            </c:extLst>
          </c:dPt>
          <c:dLbls>
            <c:dLbl>
              <c:idx val="9"/>
              <c:tx>
                <c:rich>
                  <a:bodyPr/>
                  <a:lstStyle/>
                  <a:p>
                    <a:r>
                      <a:rPr lang="en-US"/>
                      <a:t>&lt;1%</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ACF-44AD-A12B-A00712818669}"/>
                </c:ext>
              </c:extLst>
            </c:dLbl>
            <c:numFmt formatCode="0\ %" sourceLinked="0"/>
            <c:spPr>
              <a:noFill/>
              <a:ln>
                <a:noFill/>
              </a:ln>
              <a:effectLst/>
            </c:spPr>
            <c:txPr>
              <a:bodyPr wrap="square" lIns="38100" tIns="19050" rIns="38100" bIns="19050" anchor="ctr">
                <a:spAutoFit/>
              </a:bodyPr>
              <a:lstStyle/>
              <a:p>
                <a:pPr>
                  <a:defRPr sz="1800" b="0">
                    <a:solidFill>
                      <a:schemeClr val="tx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Compte chèques ou d’épargne</c:v>
                </c:pt>
                <c:pt idx="1">
                  <c:v>Carte de crédit</c:v>
                </c:pt>
                <c:pt idx="2">
                  <c:v>Compte enregistré</c:v>
                </c:pt>
                <c:pt idx="3">
                  <c:v>Marge de crédit personnelle ou autre prêt</c:v>
                </c:pt>
                <c:pt idx="4">
                  <c:v>Autres épargnes (p.ex., CPG)</c:v>
                </c:pt>
                <c:pt idx="5">
                  <c:v>Hypothèque</c:v>
                </c:pt>
                <c:pt idx="6">
                  <c:v>Marge de crédit hypothécaire</c:v>
                </c:pt>
                <c:pt idx="7">
                  <c:v>Prêt hypothécaire inversé</c:v>
                </c:pt>
                <c:pt idx="8">
                  <c:v>Autres investissements (p.ex., Fonds mutuels)</c:v>
                </c:pt>
                <c:pt idx="9">
                  <c:v>Actions et obligations</c:v>
                </c:pt>
                <c:pt idx="10">
                  <c:v>Autre</c:v>
                </c:pt>
              </c:strCache>
            </c:strRef>
          </c:cat>
          <c:val>
            <c:numRef>
              <c:f>Sheet1!$B$2:$B$12</c:f>
              <c:numCache>
                <c:formatCode>0%</c:formatCode>
                <c:ptCount val="11"/>
                <c:pt idx="0">
                  <c:v>0.96665603221575536</c:v>
                </c:pt>
                <c:pt idx="1">
                  <c:v>0.86536349032962379</c:v>
                </c:pt>
                <c:pt idx="2">
                  <c:v>0.63677699222234163</c:v>
                </c:pt>
                <c:pt idx="3">
                  <c:v>0.53836298775450064</c:v>
                </c:pt>
                <c:pt idx="4">
                  <c:v>0.29323715231164493</c:v>
                </c:pt>
                <c:pt idx="5">
                  <c:v>0.26383930999888444</c:v>
                </c:pt>
                <c:pt idx="6">
                  <c:v>0.2434608133311118</c:v>
                </c:pt>
                <c:pt idx="7">
                  <c:v>1.5864453705125112E-2</c:v>
                </c:pt>
                <c:pt idx="8">
                  <c:v>1.220888400795023E-2</c:v>
                </c:pt>
                <c:pt idx="9">
                  <c:v>5.4330565444083703E-3</c:v>
                </c:pt>
                <c:pt idx="10">
                  <c:v>1.2726619302828361E-2</c:v>
                </c:pt>
              </c:numCache>
            </c:numRef>
          </c:val>
          <c:extLst>
            <c:ext xmlns:c16="http://schemas.microsoft.com/office/drawing/2014/chart" uri="{C3380CC4-5D6E-409C-BE32-E72D297353CC}">
              <c16:uniqueId val="{00000004-86F1-464C-A030-426656AA1D54}"/>
            </c:ext>
          </c:extLst>
        </c:ser>
        <c:dLbls>
          <c:dLblPos val="outEnd"/>
          <c:showLegendKey val="0"/>
          <c:showVal val="1"/>
          <c:showCatName val="0"/>
          <c:showSerName val="0"/>
          <c:showPercent val="0"/>
          <c:showBubbleSize val="0"/>
        </c:dLbls>
        <c:gapWidth val="100"/>
        <c:axId val="446995616"/>
        <c:axId val="446996600"/>
      </c:barChart>
      <c:catAx>
        <c:axId val="446995616"/>
        <c:scaling>
          <c:orientation val="maxMin"/>
        </c:scaling>
        <c:delete val="0"/>
        <c:axPos val="l"/>
        <c:numFmt formatCode="General" sourceLinked="1"/>
        <c:majorTickMark val="out"/>
        <c:minorTickMark val="none"/>
        <c:tickLblPos val="nextTo"/>
        <c:txPr>
          <a:bodyPr/>
          <a:lstStyle/>
          <a:p>
            <a:pPr>
              <a:defRPr sz="1600" b="0">
                <a:solidFill>
                  <a:schemeClr val="tx1"/>
                </a:solidFill>
              </a:defRPr>
            </a:pPr>
            <a:endParaRPr lang="en-US"/>
          </a:p>
        </c:txPr>
        <c:crossAx val="446996600"/>
        <c:crosses val="autoZero"/>
        <c:auto val="1"/>
        <c:lblAlgn val="ctr"/>
        <c:lblOffset val="100"/>
        <c:noMultiLvlLbl val="0"/>
      </c:catAx>
      <c:valAx>
        <c:axId val="446996600"/>
        <c:scaling>
          <c:orientation val="minMax"/>
        </c:scaling>
        <c:delete val="0"/>
        <c:axPos val="t"/>
        <c:numFmt formatCode="0%" sourceLinked="1"/>
        <c:majorTickMark val="none"/>
        <c:minorTickMark val="none"/>
        <c:tickLblPos val="none"/>
        <c:spPr>
          <a:noFill/>
          <a:ln>
            <a:noFill/>
          </a:ln>
        </c:spPr>
        <c:txPr>
          <a:bodyPr/>
          <a:lstStyle/>
          <a:p>
            <a:pPr>
              <a:defRPr sz="1600"/>
            </a:pPr>
            <a:endParaRPr lang="en-US"/>
          </a:p>
        </c:txPr>
        <c:crossAx val="446995616"/>
        <c:crosses val="autoZero"/>
        <c:crossBetween val="between"/>
      </c:valAx>
      <c:spPr>
        <a:noFill/>
        <a:ln>
          <a:noFill/>
        </a:ln>
        <a:effectLst/>
      </c:spPr>
    </c:plotArea>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159771189080507"/>
          <c:y val="0.10605998146011954"/>
          <c:w val="0.77819227472795727"/>
          <c:h val="0.77821040685215626"/>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rgbClr val="E03A3E"/>
              </a:solidFill>
              <a:ln>
                <a:noFill/>
              </a:ln>
              <a:effectLst/>
            </c:spPr>
            <c:extLst>
              <c:ext xmlns:c16="http://schemas.microsoft.com/office/drawing/2014/chart" uri="{C3380CC4-5D6E-409C-BE32-E72D297353CC}">
                <c16:uniqueId val="{00000001-86F1-464C-A030-426656AA1D54}"/>
              </c:ext>
            </c:extLst>
          </c:dPt>
          <c:dPt>
            <c:idx val="1"/>
            <c:bubble3D val="0"/>
            <c:spPr>
              <a:solidFill>
                <a:schemeClr val="accent1">
                  <a:lumMod val="75000"/>
                </a:schemeClr>
              </a:solidFill>
              <a:ln w="28575">
                <a:noFill/>
              </a:ln>
              <a:effectLst/>
            </c:spPr>
            <c:extLst>
              <c:ext xmlns:c16="http://schemas.microsoft.com/office/drawing/2014/chart" uri="{C3380CC4-5D6E-409C-BE32-E72D297353CC}">
                <c16:uniqueId val="{00000003-86F1-464C-A030-426656AA1D54}"/>
              </c:ext>
            </c:extLst>
          </c:dPt>
          <c:dPt>
            <c:idx val="2"/>
            <c:bubble3D val="0"/>
            <c:spPr>
              <a:solidFill>
                <a:srgbClr val="2F5597"/>
              </a:solidFill>
            </c:spPr>
            <c:extLst>
              <c:ext xmlns:c16="http://schemas.microsoft.com/office/drawing/2014/chart" uri="{C3380CC4-5D6E-409C-BE32-E72D297353CC}">
                <c16:uniqueId val="{00000004-F9A3-4794-8B5C-B2A91A416646}"/>
              </c:ext>
            </c:extLst>
          </c:dPt>
          <c:dLbls>
            <c:dLbl>
              <c:idx val="0"/>
              <c:layout>
                <c:manualLayout>
                  <c:x val="0"/>
                  <c:y val="-1.77443247326648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6F1-464C-A030-426656AA1D54}"/>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Yes</c:v>
                </c:pt>
                <c:pt idx="1">
                  <c:v>No</c:v>
                </c:pt>
              </c:strCache>
            </c:strRef>
          </c:cat>
          <c:val>
            <c:numRef>
              <c:f>Sheet1!$B$2:$B$3</c:f>
              <c:numCache>
                <c:formatCode>0%</c:formatCode>
                <c:ptCount val="2"/>
                <c:pt idx="0">
                  <c:v>7.9132093706108575E-2</c:v>
                </c:pt>
                <c:pt idx="1">
                  <c:v>0.9179280412216636</c:v>
                </c:pt>
              </c:numCache>
            </c:numRef>
          </c:val>
          <c:extLst>
            <c:ext xmlns:c16="http://schemas.microsoft.com/office/drawing/2014/chart" uri="{C3380CC4-5D6E-409C-BE32-E72D297353CC}">
              <c16:uniqueId val="{00000004-86F1-464C-A030-426656AA1D54}"/>
            </c:ext>
          </c:extLst>
        </c:ser>
        <c:dLbls>
          <c:showLegendKey val="0"/>
          <c:showVal val="0"/>
          <c:showCatName val="0"/>
          <c:showSerName val="0"/>
          <c:showPercent val="0"/>
          <c:showBubbleSize val="0"/>
          <c:showLeaderLines val="1"/>
        </c:dLbls>
        <c:firstSliceAng val="0"/>
        <c:holeSize val="50"/>
      </c:doughnutChart>
      <c:spPr>
        <a:noFill/>
        <a:ln>
          <a:noFill/>
        </a:ln>
        <a:effectLst/>
      </c:spPr>
    </c:plotArea>
    <c:legend>
      <c:legendPos val="b"/>
      <c:layout>
        <c:manualLayout>
          <c:xMode val="edge"/>
          <c:yMode val="edge"/>
          <c:x val="0.45105184127335768"/>
          <c:y val="0.91268601715906805"/>
          <c:w val="0.23166514142781713"/>
          <c:h val="5.9640020905758477E-2"/>
        </c:manualLayout>
      </c:layout>
      <c:overlay val="0"/>
      <c:txPr>
        <a:bodyPr/>
        <a:lstStyle/>
        <a:p>
          <a:pPr>
            <a:defRPr sz="18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159771189080507"/>
          <c:y val="0.10605998146011954"/>
          <c:w val="0.77819227472795727"/>
          <c:h val="0.77821040685215626"/>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rgbClr val="E03A3E"/>
              </a:solidFill>
              <a:ln>
                <a:noFill/>
              </a:ln>
              <a:effectLst/>
            </c:spPr>
            <c:extLst>
              <c:ext xmlns:c16="http://schemas.microsoft.com/office/drawing/2014/chart" uri="{C3380CC4-5D6E-409C-BE32-E72D297353CC}">
                <c16:uniqueId val="{00000001-7ED6-4410-8BC4-2C92460709E4}"/>
              </c:ext>
            </c:extLst>
          </c:dPt>
          <c:dPt>
            <c:idx val="1"/>
            <c:bubble3D val="0"/>
            <c:spPr>
              <a:solidFill>
                <a:schemeClr val="accent1">
                  <a:lumMod val="75000"/>
                </a:schemeClr>
              </a:solidFill>
              <a:ln w="28575">
                <a:noFill/>
              </a:ln>
              <a:effectLst/>
            </c:spPr>
            <c:extLst>
              <c:ext xmlns:c16="http://schemas.microsoft.com/office/drawing/2014/chart" uri="{C3380CC4-5D6E-409C-BE32-E72D297353CC}">
                <c16:uniqueId val="{00000003-7ED6-4410-8BC4-2C92460709E4}"/>
              </c:ext>
            </c:extLst>
          </c:dPt>
          <c:dPt>
            <c:idx val="2"/>
            <c:bubble3D val="0"/>
            <c:spPr>
              <a:solidFill>
                <a:srgbClr val="2F5597"/>
              </a:solidFill>
            </c:spPr>
            <c:extLst>
              <c:ext xmlns:c16="http://schemas.microsoft.com/office/drawing/2014/chart" uri="{C3380CC4-5D6E-409C-BE32-E72D297353CC}">
                <c16:uniqueId val="{00000005-7ED6-4410-8BC4-2C92460709E4}"/>
              </c:ext>
            </c:extLst>
          </c:dPt>
          <c:dLbls>
            <c:dLbl>
              <c:idx val="0"/>
              <c:layout>
                <c:manualLayout>
                  <c:x val="0"/>
                  <c:y val="-1.77443247326648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ED6-4410-8BC4-2C92460709E4}"/>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Yes</c:v>
                </c:pt>
                <c:pt idx="1">
                  <c:v>No</c:v>
                </c:pt>
              </c:strCache>
            </c:strRef>
          </c:cat>
          <c:val>
            <c:numRef>
              <c:f>Sheet1!$B$2:$B$3</c:f>
              <c:numCache>
                <c:formatCode>0%</c:formatCode>
                <c:ptCount val="2"/>
                <c:pt idx="0">
                  <c:v>0.11</c:v>
                </c:pt>
                <c:pt idx="1">
                  <c:v>0.88</c:v>
                </c:pt>
              </c:numCache>
            </c:numRef>
          </c:val>
          <c:extLst>
            <c:ext xmlns:c16="http://schemas.microsoft.com/office/drawing/2014/chart" uri="{C3380CC4-5D6E-409C-BE32-E72D297353CC}">
              <c16:uniqueId val="{00000006-7ED6-4410-8BC4-2C92460709E4}"/>
            </c:ext>
          </c:extLst>
        </c:ser>
        <c:dLbls>
          <c:showLegendKey val="0"/>
          <c:showVal val="0"/>
          <c:showCatName val="0"/>
          <c:showSerName val="0"/>
          <c:showPercent val="0"/>
          <c:showBubbleSize val="0"/>
          <c:showLeaderLines val="1"/>
        </c:dLbls>
        <c:firstSliceAng val="0"/>
        <c:holeSize val="50"/>
      </c:doughnutChart>
      <c:spPr>
        <a:noFill/>
        <a:ln>
          <a:noFill/>
        </a:ln>
        <a:effectLst/>
      </c:spPr>
    </c:plotArea>
    <c:legend>
      <c:legendPos val="b"/>
      <c:layout>
        <c:manualLayout>
          <c:xMode val="edge"/>
          <c:yMode val="edge"/>
          <c:x val="0.45105184127335768"/>
          <c:y val="0.91268601715906805"/>
          <c:w val="0.23166514142781713"/>
          <c:h val="5.9640020905758477E-2"/>
        </c:manualLayout>
      </c:layout>
      <c:overlay val="0"/>
      <c:txPr>
        <a:bodyPr/>
        <a:lstStyle/>
        <a:p>
          <a:pPr>
            <a:defRPr sz="18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092251126836995"/>
          <c:y val="0"/>
          <c:w val="0.53421210006976971"/>
          <c:h val="0.96222025577691461"/>
        </c:manualLayout>
      </c:layout>
      <c:barChart>
        <c:barDir val="bar"/>
        <c:grouping val="clustered"/>
        <c:varyColors val="0"/>
        <c:ser>
          <c:idx val="0"/>
          <c:order val="0"/>
          <c:tx>
            <c:strRef>
              <c:f>Sheet1!$B$1</c:f>
              <c:strCache>
                <c:ptCount val="1"/>
                <c:pt idx="0">
                  <c:v>Series 1</c:v>
                </c:pt>
              </c:strCache>
            </c:strRef>
          </c:tx>
          <c:spPr>
            <a:solidFill>
              <a:schemeClr val="accent1">
                <a:lumMod val="75000"/>
              </a:schemeClr>
            </a:solidFill>
            <a:ln>
              <a:noFill/>
            </a:ln>
          </c:spPr>
          <c:invertIfNegative val="0"/>
          <c:dPt>
            <c:idx val="0"/>
            <c:invertIfNegative val="0"/>
            <c:bubble3D val="0"/>
            <c:spPr>
              <a:solidFill>
                <a:schemeClr val="accent1">
                  <a:lumMod val="75000"/>
                </a:schemeClr>
              </a:solidFill>
              <a:ln>
                <a:noFill/>
              </a:ln>
              <a:effectLst/>
            </c:spPr>
            <c:extLst>
              <c:ext xmlns:c16="http://schemas.microsoft.com/office/drawing/2014/chart" uri="{C3380CC4-5D6E-409C-BE32-E72D297353CC}">
                <c16:uniqueId val="{00000001-86F1-464C-A030-426656AA1D54}"/>
              </c:ext>
            </c:extLst>
          </c:dPt>
          <c:dPt>
            <c:idx val="1"/>
            <c:invertIfNegative val="0"/>
            <c:bubble3D val="0"/>
            <c:spPr>
              <a:solidFill>
                <a:schemeClr val="accent1">
                  <a:lumMod val="75000"/>
                </a:schemeClr>
              </a:solidFill>
              <a:ln w="28575">
                <a:noFill/>
              </a:ln>
              <a:effectLst/>
            </c:spPr>
            <c:extLst>
              <c:ext xmlns:c16="http://schemas.microsoft.com/office/drawing/2014/chart" uri="{C3380CC4-5D6E-409C-BE32-E72D297353CC}">
                <c16:uniqueId val="{00000003-86F1-464C-A030-426656AA1D54}"/>
              </c:ext>
            </c:extLst>
          </c:dPt>
          <c:dPt>
            <c:idx val="7"/>
            <c:invertIfNegative val="0"/>
            <c:bubble3D val="0"/>
            <c:spPr>
              <a:solidFill>
                <a:schemeClr val="bg2">
                  <a:lumMod val="75000"/>
                </a:schemeClr>
              </a:solidFill>
              <a:ln>
                <a:noFill/>
              </a:ln>
            </c:spPr>
            <c:extLst>
              <c:ext xmlns:c16="http://schemas.microsoft.com/office/drawing/2014/chart" uri="{C3380CC4-5D6E-409C-BE32-E72D297353CC}">
                <c16:uniqueId val="{00000000-D0C4-4E54-9F1C-7A0DBFA7C4CA}"/>
              </c:ext>
            </c:extLst>
          </c:dPt>
          <c:dLbls>
            <c:numFmt formatCode="0\ %" sourceLinked="0"/>
            <c:spPr>
              <a:noFill/>
              <a:ln>
                <a:noFill/>
              </a:ln>
              <a:effectLst/>
            </c:spPr>
            <c:txPr>
              <a:bodyPr wrap="square" lIns="38100" tIns="19050" rIns="38100" bIns="19050" anchor="ctr">
                <a:spAutoFit/>
              </a:bodyPr>
              <a:lstStyle/>
              <a:p>
                <a:pPr>
                  <a:defRPr sz="1800" b="0">
                    <a:solidFill>
                      <a:schemeClr val="tx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Sheet1!$A$2:$A$9</c:f>
              <c:strCache>
                <c:ptCount val="8"/>
                <c:pt idx="0">
                  <c:v>Compte chèques ou d’épargne</c:v>
                </c:pt>
                <c:pt idx="1">
                  <c:v>Carte de crédit</c:v>
                </c:pt>
                <c:pt idx="2">
                  <c:v>Compte enregistré</c:v>
                </c:pt>
                <c:pt idx="3">
                  <c:v>Marge de crédit personnelle ou autre prêt</c:v>
                </c:pt>
                <c:pt idx="4">
                  <c:v>Autres épargnes (p.ex., CPG)</c:v>
                </c:pt>
                <c:pt idx="5">
                  <c:v>Hypothèque</c:v>
                </c:pt>
                <c:pt idx="6">
                  <c:v>Marge de crédit hypothécaire</c:v>
                </c:pt>
                <c:pt idx="7">
                  <c:v>Je ne me souviens pas</c:v>
                </c:pt>
              </c:strCache>
            </c:strRef>
          </c:cat>
          <c:val>
            <c:numRef>
              <c:f>Sheet1!$B$2:$B$9</c:f>
              <c:numCache>
                <c:formatCode>0%</c:formatCode>
                <c:ptCount val="8"/>
                <c:pt idx="0">
                  <c:v>0.44317897151585806</c:v>
                </c:pt>
                <c:pt idx="1">
                  <c:v>0.21429159329772879</c:v>
                </c:pt>
                <c:pt idx="2">
                  <c:v>8.2912028772422555E-2</c:v>
                </c:pt>
                <c:pt idx="3">
                  <c:v>6.2650744220341573E-2</c:v>
                </c:pt>
                <c:pt idx="4">
                  <c:v>4.563370730579399E-2</c:v>
                </c:pt>
                <c:pt idx="5">
                  <c:v>3.4775401677874747E-2</c:v>
                </c:pt>
                <c:pt idx="6">
                  <c:v>5.6919371037350902E-3</c:v>
                </c:pt>
                <c:pt idx="7">
                  <c:v>0.11086561610624511</c:v>
                </c:pt>
              </c:numCache>
            </c:numRef>
          </c:val>
          <c:extLst>
            <c:ext xmlns:c16="http://schemas.microsoft.com/office/drawing/2014/chart" uri="{C3380CC4-5D6E-409C-BE32-E72D297353CC}">
              <c16:uniqueId val="{00000004-86F1-464C-A030-426656AA1D54}"/>
            </c:ext>
          </c:extLst>
        </c:ser>
        <c:dLbls>
          <c:dLblPos val="outEnd"/>
          <c:showLegendKey val="0"/>
          <c:showVal val="1"/>
          <c:showCatName val="0"/>
          <c:showSerName val="0"/>
          <c:showPercent val="0"/>
          <c:showBubbleSize val="0"/>
        </c:dLbls>
        <c:gapWidth val="100"/>
        <c:axId val="446995616"/>
        <c:axId val="446996600"/>
      </c:barChart>
      <c:catAx>
        <c:axId val="446995616"/>
        <c:scaling>
          <c:orientation val="maxMin"/>
        </c:scaling>
        <c:delete val="0"/>
        <c:axPos val="l"/>
        <c:numFmt formatCode="General" sourceLinked="1"/>
        <c:majorTickMark val="out"/>
        <c:minorTickMark val="none"/>
        <c:tickLblPos val="nextTo"/>
        <c:txPr>
          <a:bodyPr/>
          <a:lstStyle/>
          <a:p>
            <a:pPr>
              <a:defRPr sz="1600" b="0">
                <a:solidFill>
                  <a:schemeClr val="tx1"/>
                </a:solidFill>
              </a:defRPr>
            </a:pPr>
            <a:endParaRPr lang="en-US"/>
          </a:p>
        </c:txPr>
        <c:crossAx val="446996600"/>
        <c:crosses val="autoZero"/>
        <c:auto val="1"/>
        <c:lblAlgn val="ctr"/>
        <c:lblOffset val="100"/>
        <c:noMultiLvlLbl val="0"/>
      </c:catAx>
      <c:valAx>
        <c:axId val="446996600"/>
        <c:scaling>
          <c:orientation val="minMax"/>
        </c:scaling>
        <c:delete val="0"/>
        <c:axPos val="t"/>
        <c:numFmt formatCode="0%" sourceLinked="1"/>
        <c:majorTickMark val="none"/>
        <c:minorTickMark val="none"/>
        <c:tickLblPos val="none"/>
        <c:spPr>
          <a:noFill/>
          <a:ln>
            <a:noFill/>
          </a:ln>
        </c:spPr>
        <c:txPr>
          <a:bodyPr/>
          <a:lstStyle/>
          <a:p>
            <a:pPr>
              <a:defRPr sz="1600"/>
            </a:pPr>
            <a:endParaRPr lang="en-US"/>
          </a:p>
        </c:txPr>
        <c:crossAx val="446995616"/>
        <c:crosses val="autoZero"/>
        <c:crossBetween val="between"/>
      </c:valAx>
      <c:spPr>
        <a:noFill/>
        <a:ln>
          <a:noFill/>
        </a:ln>
        <a:effectLst/>
      </c:spPr>
    </c:plotArea>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18964242372929"/>
          <c:y val="8.4902008965081113E-2"/>
          <c:w val="0.69312787514463914"/>
          <c:h val="0.91015377970804312"/>
        </c:manualLayout>
      </c:layout>
      <c:barChart>
        <c:barDir val="bar"/>
        <c:grouping val="clustered"/>
        <c:varyColors val="0"/>
        <c:ser>
          <c:idx val="0"/>
          <c:order val="0"/>
          <c:tx>
            <c:strRef>
              <c:f>Sheet1!$B$1</c:f>
              <c:strCache>
                <c:ptCount val="1"/>
                <c:pt idx="0">
                  <c:v>Non-aînés (n=753)</c:v>
                </c:pt>
              </c:strCache>
            </c:strRef>
          </c:tx>
          <c:spPr>
            <a:solidFill>
              <a:schemeClr val="bg1">
                <a:lumMod val="65000"/>
              </a:schemeClr>
            </a:solidFill>
          </c:spPr>
          <c:invertIfNegative val="0"/>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La poste</c:v>
                </c:pt>
                <c:pt idx="1">
                  <c:v>En personne à une succursale</c:v>
                </c:pt>
                <c:pt idx="2">
                  <c:v>Par compte bancaire en ligne, site Web bancaire, application mobile ou soutien par clavardage</c:v>
                </c:pt>
                <c:pt idx="3">
                  <c:v>Par courriel ou message texte</c:v>
                </c:pt>
                <c:pt idx="4">
                  <c:v>Par téléphone</c:v>
                </c:pt>
              </c:strCache>
            </c:strRef>
          </c:cat>
          <c:val>
            <c:numRef>
              <c:f>Sheet1!$B$2:$B$6</c:f>
              <c:numCache>
                <c:formatCode>0%</c:formatCode>
                <c:ptCount val="5"/>
                <c:pt idx="0">
                  <c:v>0.18</c:v>
                </c:pt>
                <c:pt idx="1">
                  <c:v>0.12</c:v>
                </c:pt>
                <c:pt idx="2">
                  <c:v>0.28999999999999998</c:v>
                </c:pt>
                <c:pt idx="3">
                  <c:v>0.37</c:v>
                </c:pt>
                <c:pt idx="4">
                  <c:v>0.04</c:v>
                </c:pt>
              </c:numCache>
            </c:numRef>
          </c:val>
          <c:extLst>
            <c:ext xmlns:c16="http://schemas.microsoft.com/office/drawing/2014/chart" uri="{C3380CC4-5D6E-409C-BE32-E72D297353CC}">
              <c16:uniqueId val="{00000004-86F1-464C-A030-426656AA1D54}"/>
            </c:ext>
          </c:extLst>
        </c:ser>
        <c:ser>
          <c:idx val="1"/>
          <c:order val="1"/>
          <c:tx>
            <c:strRef>
              <c:f>Sheet1!$C$1</c:f>
              <c:strCache>
                <c:ptCount val="1"/>
                <c:pt idx="0">
                  <c:v>Aînés (n=2 254)</c:v>
                </c:pt>
              </c:strCache>
            </c:strRef>
          </c:tx>
          <c:spPr>
            <a:solidFill>
              <a:schemeClr val="accent1"/>
            </a:solidFill>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4FDF-4E19-BE94-91A3AE273329}"/>
              </c:ext>
            </c:extLst>
          </c:dPt>
          <c:dPt>
            <c:idx val="1"/>
            <c:invertIfNegative val="0"/>
            <c:bubble3D val="0"/>
            <c:spPr>
              <a:solidFill>
                <a:schemeClr val="accent1"/>
              </a:solidFill>
              <a:ln w="28575">
                <a:noFill/>
              </a:ln>
              <a:effectLst/>
            </c:spPr>
            <c:extLst>
              <c:ext xmlns:c16="http://schemas.microsoft.com/office/drawing/2014/chart" uri="{C3380CC4-5D6E-409C-BE32-E72D297353CC}">
                <c16:uniqueId val="{00000003-4FDF-4E19-BE94-91A3AE273329}"/>
              </c:ext>
            </c:extLst>
          </c:dPt>
          <c:dPt>
            <c:idx val="5"/>
            <c:invertIfNegative val="0"/>
            <c:bubble3D val="0"/>
            <c:spPr>
              <a:solidFill>
                <a:schemeClr val="accent1"/>
              </a:solidFill>
            </c:spPr>
            <c:extLst>
              <c:ext xmlns:c16="http://schemas.microsoft.com/office/drawing/2014/chart" uri="{C3380CC4-5D6E-409C-BE32-E72D297353CC}">
                <c16:uniqueId val="{00000005-4FDF-4E19-BE94-91A3AE273329}"/>
              </c:ext>
            </c:extLst>
          </c:dPt>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La poste</c:v>
                </c:pt>
                <c:pt idx="1">
                  <c:v>En personne à une succursale</c:v>
                </c:pt>
                <c:pt idx="2">
                  <c:v>Par compte bancaire en ligne, site Web bancaire, application mobile ou soutien par clavardage</c:v>
                </c:pt>
                <c:pt idx="3">
                  <c:v>Par courriel ou message texte</c:v>
                </c:pt>
                <c:pt idx="4">
                  <c:v>Par téléphone</c:v>
                </c:pt>
              </c:strCache>
            </c:strRef>
          </c:cat>
          <c:val>
            <c:numRef>
              <c:f>Sheet1!$C$2:$C$6</c:f>
              <c:numCache>
                <c:formatCode>0%</c:formatCode>
                <c:ptCount val="5"/>
                <c:pt idx="0">
                  <c:v>0.37</c:v>
                </c:pt>
                <c:pt idx="1">
                  <c:v>0.25</c:v>
                </c:pt>
                <c:pt idx="2">
                  <c:v>0.18</c:v>
                </c:pt>
                <c:pt idx="3">
                  <c:v>0.17</c:v>
                </c:pt>
                <c:pt idx="4">
                  <c:v>0.03</c:v>
                </c:pt>
              </c:numCache>
            </c:numRef>
          </c:val>
          <c:extLst>
            <c:ext xmlns:c16="http://schemas.microsoft.com/office/drawing/2014/chart" uri="{C3380CC4-5D6E-409C-BE32-E72D297353CC}">
              <c16:uniqueId val="{00000006-02B7-46C3-B7BA-0FC08EF9FACB}"/>
            </c:ext>
          </c:extLst>
        </c:ser>
        <c:dLbls>
          <c:showLegendKey val="0"/>
          <c:showVal val="0"/>
          <c:showCatName val="0"/>
          <c:showSerName val="0"/>
          <c:showPercent val="0"/>
          <c:showBubbleSize val="0"/>
        </c:dLbls>
        <c:gapWidth val="100"/>
        <c:overlap val="-20"/>
        <c:axId val="446995616"/>
        <c:axId val="446996600"/>
      </c:barChart>
      <c:catAx>
        <c:axId val="446995616"/>
        <c:scaling>
          <c:orientation val="maxMin"/>
        </c:scaling>
        <c:delete val="0"/>
        <c:axPos val="l"/>
        <c:numFmt formatCode="General" sourceLinked="1"/>
        <c:majorTickMark val="out"/>
        <c:minorTickMark val="none"/>
        <c:tickLblPos val="nextTo"/>
        <c:txPr>
          <a:bodyPr/>
          <a:lstStyle/>
          <a:p>
            <a:pPr>
              <a:defRPr sz="1600" b="0">
                <a:solidFill>
                  <a:schemeClr val="tx1"/>
                </a:solidFill>
              </a:defRPr>
            </a:pPr>
            <a:endParaRPr lang="en-US"/>
          </a:p>
        </c:txPr>
        <c:crossAx val="446996600"/>
        <c:crosses val="autoZero"/>
        <c:auto val="1"/>
        <c:lblAlgn val="ctr"/>
        <c:lblOffset val="100"/>
        <c:noMultiLvlLbl val="0"/>
      </c:catAx>
      <c:valAx>
        <c:axId val="446996600"/>
        <c:scaling>
          <c:orientation val="minMax"/>
        </c:scaling>
        <c:delete val="0"/>
        <c:axPos val="t"/>
        <c:numFmt formatCode="0%" sourceLinked="1"/>
        <c:majorTickMark val="none"/>
        <c:minorTickMark val="none"/>
        <c:tickLblPos val="none"/>
        <c:spPr>
          <a:noFill/>
          <a:ln>
            <a:noFill/>
          </a:ln>
        </c:spPr>
        <c:txPr>
          <a:bodyPr/>
          <a:lstStyle/>
          <a:p>
            <a:pPr>
              <a:defRPr sz="1600"/>
            </a:pPr>
            <a:endParaRPr lang="en-US"/>
          </a:p>
        </c:txPr>
        <c:crossAx val="446995616"/>
        <c:crosses val="autoZero"/>
        <c:crossBetween val="between"/>
      </c:valAx>
      <c:spPr>
        <a:noFill/>
        <a:ln>
          <a:noFill/>
        </a:ln>
        <a:effectLst/>
      </c:spPr>
    </c:plotArea>
    <c:legend>
      <c:legendPos val="t"/>
      <c:layout>
        <c:manualLayout>
          <c:xMode val="edge"/>
          <c:yMode val="edge"/>
          <c:x val="0.29766403968135768"/>
          <c:y val="1.1965752696722627E-2"/>
          <c:w val="0.51032743487709198"/>
          <c:h val="5.3866404942591185E-2"/>
        </c:manualLayout>
      </c:layout>
      <c:overlay val="0"/>
      <c:txPr>
        <a:bodyPr/>
        <a:lstStyle/>
        <a:p>
          <a:pPr>
            <a:defRPr sz="1600" b="0">
              <a:solidFill>
                <a:schemeClr val="tx1"/>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195089537858399"/>
          <c:y val="1.3609243592773857E-3"/>
          <c:w val="0.58129991815539184"/>
          <c:h val="0.93423477644276343"/>
        </c:manualLayout>
      </c:layout>
      <c:barChart>
        <c:barDir val="bar"/>
        <c:grouping val="clustered"/>
        <c:varyColors val="0"/>
        <c:ser>
          <c:idx val="0"/>
          <c:order val="0"/>
          <c:tx>
            <c:strRef>
              <c:f>Sheet1!$B$1</c:f>
              <c:strCache>
                <c:ptCount val="1"/>
                <c:pt idx="0">
                  <c:v>18 à 34 (n=374)</c:v>
                </c:pt>
              </c:strCache>
            </c:strRef>
          </c:tx>
          <c:spPr>
            <a:solidFill>
              <a:schemeClr val="bg1">
                <a:lumMod val="50000"/>
              </a:schemeClr>
            </a:solidFill>
          </c:spPr>
          <c:invertIfNegative val="0"/>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La poste</c:v>
                </c:pt>
                <c:pt idx="1">
                  <c:v>En personne à une succursale</c:v>
                </c:pt>
                <c:pt idx="2">
                  <c:v>Par compte bancaire en ligne, site Web bancaire, application mobile ou soutien par clavardage</c:v>
                </c:pt>
                <c:pt idx="3">
                  <c:v>Par courriel ou message texte</c:v>
                </c:pt>
                <c:pt idx="4">
                  <c:v>Par téléphone</c:v>
                </c:pt>
              </c:strCache>
            </c:strRef>
          </c:cat>
          <c:val>
            <c:numRef>
              <c:f>Sheet1!$B$2:$B$6</c:f>
              <c:numCache>
                <c:formatCode>0%</c:formatCode>
                <c:ptCount val="5"/>
                <c:pt idx="0">
                  <c:v>0.1310916021109268</c:v>
                </c:pt>
                <c:pt idx="1">
                  <c:v>0.12142591713472209</c:v>
                </c:pt>
                <c:pt idx="2">
                  <c:v>0.28496834227660056</c:v>
                </c:pt>
                <c:pt idx="3">
                  <c:v>0.41549035173126947</c:v>
                </c:pt>
                <c:pt idx="4">
                  <c:v>4.4814118486923328E-2</c:v>
                </c:pt>
              </c:numCache>
            </c:numRef>
          </c:val>
          <c:extLst>
            <c:ext xmlns:c16="http://schemas.microsoft.com/office/drawing/2014/chart" uri="{C3380CC4-5D6E-409C-BE32-E72D297353CC}">
              <c16:uniqueId val="{00000004-86F1-464C-A030-426656AA1D54}"/>
            </c:ext>
          </c:extLst>
        </c:ser>
        <c:ser>
          <c:idx val="1"/>
          <c:order val="1"/>
          <c:tx>
            <c:strRef>
              <c:f>Sheet1!$C$1</c:f>
              <c:strCache>
                <c:ptCount val="1"/>
                <c:pt idx="0">
                  <c:v>35 à 44 (n=204)</c:v>
                </c:pt>
              </c:strCache>
            </c:strRef>
          </c:tx>
          <c:spPr>
            <a:solidFill>
              <a:schemeClr val="bg1">
                <a:lumMod val="65000"/>
              </a:schemeClr>
            </a:solidFill>
          </c:spPr>
          <c:invertIfNegative val="0"/>
          <c:dPt>
            <c:idx val="0"/>
            <c:invertIfNegative val="0"/>
            <c:bubble3D val="0"/>
            <c:spPr>
              <a:solidFill>
                <a:schemeClr val="bg1">
                  <a:lumMod val="65000"/>
                </a:schemeClr>
              </a:solidFill>
              <a:ln>
                <a:noFill/>
              </a:ln>
              <a:effectLst/>
            </c:spPr>
            <c:extLst>
              <c:ext xmlns:c16="http://schemas.microsoft.com/office/drawing/2014/chart" uri="{C3380CC4-5D6E-409C-BE32-E72D297353CC}">
                <c16:uniqueId val="{00000001-20FF-40A5-8674-ACFFA4CD3BA7}"/>
              </c:ext>
            </c:extLst>
          </c:dPt>
          <c:dPt>
            <c:idx val="1"/>
            <c:invertIfNegative val="0"/>
            <c:bubble3D val="0"/>
            <c:spPr>
              <a:solidFill>
                <a:schemeClr val="bg1">
                  <a:lumMod val="65000"/>
                </a:schemeClr>
              </a:solidFill>
              <a:ln w="28575">
                <a:noFill/>
              </a:ln>
              <a:effectLst/>
            </c:spPr>
            <c:extLst>
              <c:ext xmlns:c16="http://schemas.microsoft.com/office/drawing/2014/chart" uri="{C3380CC4-5D6E-409C-BE32-E72D297353CC}">
                <c16:uniqueId val="{00000003-20FF-40A5-8674-ACFFA4CD3BA7}"/>
              </c:ext>
            </c:extLst>
          </c:dPt>
          <c:dPt>
            <c:idx val="5"/>
            <c:invertIfNegative val="0"/>
            <c:bubble3D val="0"/>
            <c:extLst>
              <c:ext xmlns:c16="http://schemas.microsoft.com/office/drawing/2014/chart" uri="{C3380CC4-5D6E-409C-BE32-E72D297353CC}">
                <c16:uniqueId val="{00000005-20FF-40A5-8674-ACFFA4CD3BA7}"/>
              </c:ext>
            </c:extLst>
          </c:dPt>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La poste</c:v>
                </c:pt>
                <c:pt idx="1">
                  <c:v>En personne à une succursale</c:v>
                </c:pt>
                <c:pt idx="2">
                  <c:v>Par compte bancaire en ligne, site Web bancaire, application mobile ou soutien par clavardage</c:v>
                </c:pt>
                <c:pt idx="3">
                  <c:v>Par courriel ou message texte</c:v>
                </c:pt>
                <c:pt idx="4">
                  <c:v>Par téléphone</c:v>
                </c:pt>
              </c:strCache>
            </c:strRef>
          </c:cat>
          <c:val>
            <c:numRef>
              <c:f>Sheet1!$C$2:$C$6</c:f>
              <c:numCache>
                <c:formatCode>0%</c:formatCode>
                <c:ptCount val="5"/>
                <c:pt idx="0">
                  <c:v>0.1857630698600603</c:v>
                </c:pt>
                <c:pt idx="1">
                  <c:v>9.3072424999819089E-2</c:v>
                </c:pt>
                <c:pt idx="2">
                  <c:v>0.27848984528699816</c:v>
                </c:pt>
                <c:pt idx="3">
                  <c:v>0.41234392074116077</c:v>
                </c:pt>
                <c:pt idx="4">
                  <c:v>2.756957342772335E-2</c:v>
                </c:pt>
              </c:numCache>
            </c:numRef>
          </c:val>
          <c:extLst>
            <c:ext xmlns:c16="http://schemas.microsoft.com/office/drawing/2014/chart" uri="{C3380CC4-5D6E-409C-BE32-E72D297353CC}">
              <c16:uniqueId val="{00000006-02B7-46C3-B7BA-0FC08EF9FACB}"/>
            </c:ext>
          </c:extLst>
        </c:ser>
        <c:ser>
          <c:idx val="2"/>
          <c:order val="2"/>
          <c:tx>
            <c:strRef>
              <c:f>Sheet1!$D$1</c:f>
              <c:strCache>
                <c:ptCount val="1"/>
                <c:pt idx="0">
                  <c:v>45 à 54 (n=175)</c:v>
                </c:pt>
              </c:strCache>
            </c:strRef>
          </c:tx>
          <c:spPr>
            <a:solidFill>
              <a:schemeClr val="bg1">
                <a:lumMod val="85000"/>
              </a:schemeClr>
            </a:solidFill>
          </c:spPr>
          <c:invertIfNegative val="0"/>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La poste</c:v>
                </c:pt>
                <c:pt idx="1">
                  <c:v>En personne à une succursale</c:v>
                </c:pt>
                <c:pt idx="2">
                  <c:v>Par compte bancaire en ligne, site Web bancaire, application mobile ou soutien par clavardage</c:v>
                </c:pt>
                <c:pt idx="3">
                  <c:v>Par courriel ou message texte</c:v>
                </c:pt>
                <c:pt idx="4">
                  <c:v>Par téléphone</c:v>
                </c:pt>
              </c:strCache>
            </c:strRef>
          </c:cat>
          <c:val>
            <c:numRef>
              <c:f>Sheet1!$D$2:$D$6</c:f>
              <c:numCache>
                <c:formatCode>0%</c:formatCode>
                <c:ptCount val="5"/>
                <c:pt idx="0">
                  <c:v>0.2433435517479641</c:v>
                </c:pt>
                <c:pt idx="1">
                  <c:v>0.15772254500702207</c:v>
                </c:pt>
                <c:pt idx="2">
                  <c:v>0.30914823847318174</c:v>
                </c:pt>
                <c:pt idx="3">
                  <c:v>0.24544626188018775</c:v>
                </c:pt>
                <c:pt idx="4">
                  <c:v>4.0308038578527848E-2</c:v>
                </c:pt>
              </c:numCache>
            </c:numRef>
          </c:val>
          <c:extLst>
            <c:ext xmlns:c16="http://schemas.microsoft.com/office/drawing/2014/chart" uri="{C3380CC4-5D6E-409C-BE32-E72D297353CC}">
              <c16:uniqueId val="{00000000-CFA3-460A-925D-6459E94713C5}"/>
            </c:ext>
          </c:extLst>
        </c:ser>
        <c:ser>
          <c:idx val="3"/>
          <c:order val="3"/>
          <c:tx>
            <c:strRef>
              <c:f>Sheet1!$E$1</c:f>
              <c:strCache>
                <c:ptCount val="1"/>
                <c:pt idx="0">
                  <c:v>55 à 64 (n=850)</c:v>
                </c:pt>
              </c:strCache>
            </c:strRef>
          </c:tx>
          <c:spPr>
            <a:solidFill>
              <a:schemeClr val="accent5">
                <a:lumMod val="50000"/>
              </a:schemeClr>
            </a:solidFill>
          </c:spPr>
          <c:invertIfNegative val="0"/>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La poste</c:v>
                </c:pt>
                <c:pt idx="1">
                  <c:v>En personne à une succursale</c:v>
                </c:pt>
                <c:pt idx="2">
                  <c:v>Par compte bancaire en ligne, site Web bancaire, application mobile ou soutien par clavardage</c:v>
                </c:pt>
                <c:pt idx="3">
                  <c:v>Par courriel ou message texte</c:v>
                </c:pt>
                <c:pt idx="4">
                  <c:v>Par téléphone</c:v>
                </c:pt>
              </c:strCache>
            </c:strRef>
          </c:cat>
          <c:val>
            <c:numRef>
              <c:f>Sheet1!$E$2:$E$6</c:f>
              <c:numCache>
                <c:formatCode>0%</c:formatCode>
                <c:ptCount val="5"/>
                <c:pt idx="0">
                  <c:v>0.34084896085383803</c:v>
                </c:pt>
                <c:pt idx="1">
                  <c:v>0.19407173717583284</c:v>
                </c:pt>
                <c:pt idx="2">
                  <c:v>0.20632581783498008</c:v>
                </c:pt>
                <c:pt idx="3">
                  <c:v>0.21366990799638078</c:v>
                </c:pt>
                <c:pt idx="4">
                  <c:v>3.092049510097071E-2</c:v>
                </c:pt>
              </c:numCache>
            </c:numRef>
          </c:val>
          <c:extLst>
            <c:ext xmlns:c16="http://schemas.microsoft.com/office/drawing/2014/chart" uri="{C3380CC4-5D6E-409C-BE32-E72D297353CC}">
              <c16:uniqueId val="{00000001-CFA3-460A-925D-6459E94713C5}"/>
            </c:ext>
          </c:extLst>
        </c:ser>
        <c:ser>
          <c:idx val="4"/>
          <c:order val="4"/>
          <c:tx>
            <c:strRef>
              <c:f>Sheet1!$F$1</c:f>
              <c:strCache>
                <c:ptCount val="1"/>
                <c:pt idx="0">
                  <c:v>65 à 74 (n=701)</c:v>
                </c:pt>
              </c:strCache>
            </c:strRef>
          </c:tx>
          <c:spPr>
            <a:solidFill>
              <a:schemeClr val="accent5">
                <a:lumMod val="75000"/>
              </a:schemeClr>
            </a:solidFill>
          </c:spPr>
          <c:invertIfNegative val="0"/>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La poste</c:v>
                </c:pt>
                <c:pt idx="1">
                  <c:v>En personne à une succursale</c:v>
                </c:pt>
                <c:pt idx="2">
                  <c:v>Par compte bancaire en ligne, site Web bancaire, application mobile ou soutien par clavardage</c:v>
                </c:pt>
                <c:pt idx="3">
                  <c:v>Par courriel ou message texte</c:v>
                </c:pt>
                <c:pt idx="4">
                  <c:v>Par téléphone</c:v>
                </c:pt>
              </c:strCache>
            </c:strRef>
          </c:cat>
          <c:val>
            <c:numRef>
              <c:f>Sheet1!$F$2:$F$6</c:f>
              <c:numCache>
                <c:formatCode>0%</c:formatCode>
                <c:ptCount val="5"/>
                <c:pt idx="0">
                  <c:v>0.37343823852060348</c:v>
                </c:pt>
                <c:pt idx="1">
                  <c:v>0.238211883960705</c:v>
                </c:pt>
                <c:pt idx="2">
                  <c:v>0.19449214214249236</c:v>
                </c:pt>
                <c:pt idx="3">
                  <c:v>0.15914213193360532</c:v>
                </c:pt>
                <c:pt idx="4">
                  <c:v>3.090605683426886E-2</c:v>
                </c:pt>
              </c:numCache>
            </c:numRef>
          </c:val>
          <c:extLst>
            <c:ext xmlns:c16="http://schemas.microsoft.com/office/drawing/2014/chart" uri="{C3380CC4-5D6E-409C-BE32-E72D297353CC}">
              <c16:uniqueId val="{00000002-CFA3-460A-925D-6459E94713C5}"/>
            </c:ext>
          </c:extLst>
        </c:ser>
        <c:ser>
          <c:idx val="5"/>
          <c:order val="5"/>
          <c:tx>
            <c:strRef>
              <c:f>Sheet1!$G$1</c:f>
              <c:strCache>
                <c:ptCount val="1"/>
                <c:pt idx="0">
                  <c:v>75+ (n=703)</c:v>
                </c:pt>
              </c:strCache>
            </c:strRef>
          </c:tx>
          <c:spPr>
            <a:solidFill>
              <a:schemeClr val="accent5">
                <a:lumMod val="60000"/>
                <a:lumOff val="40000"/>
              </a:schemeClr>
            </a:solidFill>
          </c:spPr>
          <c:invertIfNegative val="0"/>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La poste</c:v>
                </c:pt>
                <c:pt idx="1">
                  <c:v>En personne à une succursale</c:v>
                </c:pt>
                <c:pt idx="2">
                  <c:v>Par compte bancaire en ligne, site Web bancaire, application mobile ou soutien par clavardage</c:v>
                </c:pt>
                <c:pt idx="3">
                  <c:v>Par courriel ou message texte</c:v>
                </c:pt>
                <c:pt idx="4">
                  <c:v>Par téléphone</c:v>
                </c:pt>
              </c:strCache>
            </c:strRef>
          </c:cat>
          <c:val>
            <c:numRef>
              <c:f>Sheet1!$G$2:$G$6</c:f>
              <c:numCache>
                <c:formatCode>0%</c:formatCode>
                <c:ptCount val="5"/>
                <c:pt idx="0">
                  <c:v>0.40304239154538729</c:v>
                </c:pt>
                <c:pt idx="1">
                  <c:v>0.35395855034552093</c:v>
                </c:pt>
                <c:pt idx="2">
                  <c:v>9.8191829476713413E-2</c:v>
                </c:pt>
                <c:pt idx="3">
                  <c:v>8.3039732305659447E-2</c:v>
                </c:pt>
                <c:pt idx="4">
                  <c:v>4.2248492306046749E-2</c:v>
                </c:pt>
              </c:numCache>
            </c:numRef>
          </c:val>
          <c:extLst>
            <c:ext xmlns:c16="http://schemas.microsoft.com/office/drawing/2014/chart" uri="{C3380CC4-5D6E-409C-BE32-E72D297353CC}">
              <c16:uniqueId val="{00000003-CFA3-460A-925D-6459E94713C5}"/>
            </c:ext>
          </c:extLst>
        </c:ser>
        <c:dLbls>
          <c:showLegendKey val="0"/>
          <c:showVal val="0"/>
          <c:showCatName val="0"/>
          <c:showSerName val="0"/>
          <c:showPercent val="0"/>
          <c:showBubbleSize val="0"/>
        </c:dLbls>
        <c:gapWidth val="100"/>
        <c:overlap val="-20"/>
        <c:axId val="446995616"/>
        <c:axId val="446996600"/>
      </c:barChart>
      <c:catAx>
        <c:axId val="446995616"/>
        <c:scaling>
          <c:orientation val="maxMin"/>
        </c:scaling>
        <c:delete val="0"/>
        <c:axPos val="l"/>
        <c:numFmt formatCode="General" sourceLinked="1"/>
        <c:majorTickMark val="out"/>
        <c:minorTickMark val="none"/>
        <c:tickLblPos val="nextTo"/>
        <c:txPr>
          <a:bodyPr/>
          <a:lstStyle/>
          <a:p>
            <a:pPr>
              <a:defRPr sz="1600" b="0">
                <a:solidFill>
                  <a:schemeClr val="tx1"/>
                </a:solidFill>
              </a:defRPr>
            </a:pPr>
            <a:endParaRPr lang="en-US"/>
          </a:p>
        </c:txPr>
        <c:crossAx val="446996600"/>
        <c:crosses val="autoZero"/>
        <c:auto val="1"/>
        <c:lblAlgn val="ctr"/>
        <c:lblOffset val="100"/>
        <c:noMultiLvlLbl val="0"/>
      </c:catAx>
      <c:valAx>
        <c:axId val="446996600"/>
        <c:scaling>
          <c:orientation val="minMax"/>
        </c:scaling>
        <c:delete val="0"/>
        <c:axPos val="t"/>
        <c:numFmt formatCode="0%" sourceLinked="1"/>
        <c:majorTickMark val="none"/>
        <c:minorTickMark val="none"/>
        <c:tickLblPos val="none"/>
        <c:spPr>
          <a:noFill/>
          <a:ln>
            <a:noFill/>
          </a:ln>
        </c:spPr>
        <c:txPr>
          <a:bodyPr/>
          <a:lstStyle/>
          <a:p>
            <a:pPr>
              <a:defRPr sz="1600"/>
            </a:pPr>
            <a:endParaRPr lang="en-US"/>
          </a:p>
        </c:txPr>
        <c:crossAx val="446995616"/>
        <c:crosses val="autoZero"/>
        <c:crossBetween val="between"/>
      </c:valAx>
      <c:spPr>
        <a:noFill/>
        <a:ln>
          <a:noFill/>
        </a:ln>
        <a:effectLst/>
      </c:spPr>
    </c:plotArea>
    <c:legend>
      <c:legendPos val="t"/>
      <c:layout>
        <c:manualLayout>
          <c:xMode val="edge"/>
          <c:yMode val="edge"/>
          <c:x val="0.80805829651040451"/>
          <c:y val="0.6448771263971147"/>
          <c:w val="0.18796342392684787"/>
          <c:h val="0.34655920946765623"/>
        </c:manualLayout>
      </c:layout>
      <c:overlay val="0"/>
      <c:spPr>
        <a:ln>
          <a:solidFill>
            <a:schemeClr val="accent1"/>
          </a:solidFill>
        </a:ln>
      </c:spPr>
      <c:txPr>
        <a:bodyPr/>
        <a:lstStyle/>
        <a:p>
          <a:pPr>
            <a:defRPr sz="1400" b="0">
              <a:solidFill>
                <a:schemeClr val="tx1"/>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228047321070465E-2"/>
          <c:y val="0.10575768545667769"/>
          <c:w val="0.83872659951544171"/>
          <c:h val="0.76144190703045234"/>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rgbClr val="E03A3E"/>
              </a:solidFill>
              <a:ln>
                <a:noFill/>
              </a:ln>
              <a:effectLst/>
            </c:spPr>
            <c:extLst>
              <c:ext xmlns:c16="http://schemas.microsoft.com/office/drawing/2014/chart" uri="{C3380CC4-5D6E-409C-BE32-E72D297353CC}">
                <c16:uniqueId val="{00000001-86F1-464C-A030-426656AA1D54}"/>
              </c:ext>
            </c:extLst>
          </c:dPt>
          <c:dPt>
            <c:idx val="1"/>
            <c:bubble3D val="0"/>
            <c:spPr>
              <a:solidFill>
                <a:schemeClr val="accent1">
                  <a:lumMod val="75000"/>
                </a:schemeClr>
              </a:solidFill>
              <a:ln w="28575">
                <a:noFill/>
              </a:ln>
              <a:effectLst/>
            </c:spPr>
            <c:extLst>
              <c:ext xmlns:c16="http://schemas.microsoft.com/office/drawing/2014/chart" uri="{C3380CC4-5D6E-409C-BE32-E72D297353CC}">
                <c16:uniqueId val="{00000003-86F1-464C-A030-426656AA1D54}"/>
              </c:ext>
            </c:extLst>
          </c:dPt>
          <c:dPt>
            <c:idx val="2"/>
            <c:bubble3D val="0"/>
            <c:spPr>
              <a:solidFill>
                <a:srgbClr val="2F5597"/>
              </a:solidFill>
            </c:spPr>
            <c:extLst>
              <c:ext xmlns:c16="http://schemas.microsoft.com/office/drawing/2014/chart" uri="{C3380CC4-5D6E-409C-BE32-E72D297353CC}">
                <c16:uniqueId val="{00000004-F9A3-4794-8B5C-B2A91A416646}"/>
              </c:ext>
            </c:extLst>
          </c:dPt>
          <c:dLbls>
            <c:dLbl>
              <c:idx val="0"/>
              <c:layout>
                <c:manualLayout>
                  <c:x val="1.6123167798758492E-3"/>
                  <c:y val="-1.739145463854919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6F1-464C-A030-426656AA1D54}"/>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Oui</c:v>
                </c:pt>
                <c:pt idx="1">
                  <c:v>Non</c:v>
                </c:pt>
              </c:strCache>
            </c:strRef>
          </c:cat>
          <c:val>
            <c:numRef>
              <c:f>Sheet1!$B$2:$B$3</c:f>
              <c:numCache>
                <c:formatCode>0%</c:formatCode>
                <c:ptCount val="2"/>
                <c:pt idx="0">
                  <c:v>0.12197588724709357</c:v>
                </c:pt>
                <c:pt idx="1">
                  <c:v>0.86908138803021562</c:v>
                </c:pt>
              </c:numCache>
            </c:numRef>
          </c:val>
          <c:extLst>
            <c:ext xmlns:c16="http://schemas.microsoft.com/office/drawing/2014/chart" uri="{C3380CC4-5D6E-409C-BE32-E72D297353CC}">
              <c16:uniqueId val="{00000004-86F1-464C-A030-426656AA1D54}"/>
            </c:ext>
          </c:extLst>
        </c:ser>
        <c:dLbls>
          <c:showLegendKey val="0"/>
          <c:showVal val="0"/>
          <c:showCatName val="0"/>
          <c:showSerName val="0"/>
          <c:showPercent val="0"/>
          <c:showBubbleSize val="0"/>
          <c:showLeaderLines val="1"/>
        </c:dLbls>
        <c:firstSliceAng val="0"/>
        <c:holeSize val="59"/>
      </c:doughnutChart>
      <c:spPr>
        <a:noFill/>
        <a:ln>
          <a:noFill/>
        </a:ln>
        <a:effectLst/>
      </c:spPr>
    </c:plotArea>
    <c:legend>
      <c:legendPos val="b"/>
      <c:layout>
        <c:manualLayout>
          <c:xMode val="edge"/>
          <c:yMode val="edge"/>
          <c:x val="0.41353376256639857"/>
          <c:y val="0.91979068816944476"/>
          <c:w val="0.28852296108859332"/>
          <c:h val="6.1566297405675256E-2"/>
        </c:manualLayout>
      </c:layout>
      <c:overlay val="0"/>
      <c:txPr>
        <a:bodyPr/>
        <a:lstStyle/>
        <a:p>
          <a:pPr>
            <a:defRPr sz="18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228047321070465E-2"/>
          <c:y val="0.10575768545667769"/>
          <c:w val="0.83872659951544171"/>
          <c:h val="0.76144190703045234"/>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rgbClr val="E03A3E"/>
              </a:solidFill>
              <a:ln>
                <a:noFill/>
              </a:ln>
              <a:effectLst/>
            </c:spPr>
            <c:extLst>
              <c:ext xmlns:c16="http://schemas.microsoft.com/office/drawing/2014/chart" uri="{C3380CC4-5D6E-409C-BE32-E72D297353CC}">
                <c16:uniqueId val="{00000001-514B-4050-A2EB-C0D268842216}"/>
              </c:ext>
            </c:extLst>
          </c:dPt>
          <c:dPt>
            <c:idx val="1"/>
            <c:bubble3D val="0"/>
            <c:spPr>
              <a:solidFill>
                <a:schemeClr val="accent1">
                  <a:lumMod val="75000"/>
                </a:schemeClr>
              </a:solidFill>
              <a:ln w="28575">
                <a:noFill/>
              </a:ln>
              <a:effectLst/>
            </c:spPr>
            <c:extLst>
              <c:ext xmlns:c16="http://schemas.microsoft.com/office/drawing/2014/chart" uri="{C3380CC4-5D6E-409C-BE32-E72D297353CC}">
                <c16:uniqueId val="{00000003-514B-4050-A2EB-C0D268842216}"/>
              </c:ext>
            </c:extLst>
          </c:dPt>
          <c:dPt>
            <c:idx val="2"/>
            <c:bubble3D val="0"/>
            <c:spPr>
              <a:solidFill>
                <a:srgbClr val="2F5597"/>
              </a:solidFill>
            </c:spPr>
            <c:extLst>
              <c:ext xmlns:c16="http://schemas.microsoft.com/office/drawing/2014/chart" uri="{C3380CC4-5D6E-409C-BE32-E72D297353CC}">
                <c16:uniqueId val="{00000005-514B-4050-A2EB-C0D268842216}"/>
              </c:ext>
            </c:extLst>
          </c:dPt>
          <c:dLbls>
            <c:dLbl>
              <c:idx val="0"/>
              <c:layout>
                <c:manualLayout>
                  <c:x val="1.6123167798758492E-3"/>
                  <c:y val="-1.739145463854919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14B-4050-A2EB-C0D268842216}"/>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Oui</c:v>
                </c:pt>
                <c:pt idx="1">
                  <c:v>Non</c:v>
                </c:pt>
              </c:strCache>
            </c:strRef>
          </c:cat>
          <c:val>
            <c:numRef>
              <c:f>Sheet1!$B$2:$B$3</c:f>
              <c:numCache>
                <c:formatCode>0%</c:formatCode>
                <c:ptCount val="2"/>
                <c:pt idx="0">
                  <c:v>0.15</c:v>
                </c:pt>
                <c:pt idx="1">
                  <c:v>0.84</c:v>
                </c:pt>
              </c:numCache>
            </c:numRef>
          </c:val>
          <c:extLst>
            <c:ext xmlns:c16="http://schemas.microsoft.com/office/drawing/2014/chart" uri="{C3380CC4-5D6E-409C-BE32-E72D297353CC}">
              <c16:uniqueId val="{00000006-514B-4050-A2EB-C0D268842216}"/>
            </c:ext>
          </c:extLst>
        </c:ser>
        <c:dLbls>
          <c:showLegendKey val="0"/>
          <c:showVal val="0"/>
          <c:showCatName val="0"/>
          <c:showSerName val="0"/>
          <c:showPercent val="0"/>
          <c:showBubbleSize val="0"/>
          <c:showLeaderLines val="1"/>
        </c:dLbls>
        <c:firstSliceAng val="0"/>
        <c:holeSize val="59"/>
      </c:doughnutChart>
      <c:spPr>
        <a:noFill/>
        <a:ln>
          <a:noFill/>
        </a:ln>
        <a:effectLst/>
      </c:spPr>
    </c:plotArea>
    <c:legend>
      <c:legendPos val="b"/>
      <c:layout>
        <c:manualLayout>
          <c:xMode val="edge"/>
          <c:yMode val="edge"/>
          <c:x val="0.41353376256639857"/>
          <c:y val="0.91979068816944476"/>
          <c:w val="0.28852296108859332"/>
          <c:h val="6.1566297405675256E-2"/>
        </c:manualLayout>
      </c:layout>
      <c:overlay val="0"/>
      <c:txPr>
        <a:bodyPr/>
        <a:lstStyle/>
        <a:p>
          <a:pPr>
            <a:defRPr sz="18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337164072761239E-2"/>
          <c:y val="1.7893807708983741E-2"/>
          <c:w val="0.92504919817754794"/>
          <c:h val="0.8904257341678351"/>
        </c:manualLayout>
      </c:layout>
      <c:barChart>
        <c:barDir val="col"/>
        <c:grouping val="clustered"/>
        <c:varyColors val="0"/>
        <c:ser>
          <c:idx val="0"/>
          <c:order val="0"/>
          <c:tx>
            <c:strRef>
              <c:f>Sheet1!$B$1</c:f>
              <c:strCache>
                <c:ptCount val="1"/>
                <c:pt idx="0">
                  <c:v>Series 1</c:v>
                </c:pt>
              </c:strCache>
            </c:strRef>
          </c:tx>
          <c:spPr>
            <a:solidFill>
              <a:schemeClr val="accent1">
                <a:lumMod val="75000"/>
              </a:schemeClr>
            </a:solidFill>
          </c:spPr>
          <c:invertIfNegative val="0"/>
          <c:dPt>
            <c:idx val="0"/>
            <c:invertIfNegative val="0"/>
            <c:bubble3D val="0"/>
            <c:spPr>
              <a:solidFill>
                <a:schemeClr val="accent1">
                  <a:lumMod val="75000"/>
                </a:schemeClr>
              </a:solidFill>
              <a:ln>
                <a:noFill/>
              </a:ln>
              <a:effectLst/>
            </c:spPr>
            <c:extLst>
              <c:ext xmlns:c16="http://schemas.microsoft.com/office/drawing/2014/chart" uri="{C3380CC4-5D6E-409C-BE32-E72D297353CC}">
                <c16:uniqueId val="{00000001-86F1-464C-A030-426656AA1D54}"/>
              </c:ext>
            </c:extLst>
          </c:dPt>
          <c:dPt>
            <c:idx val="1"/>
            <c:invertIfNegative val="0"/>
            <c:bubble3D val="0"/>
            <c:spPr>
              <a:solidFill>
                <a:schemeClr val="accent1">
                  <a:lumMod val="75000"/>
                </a:schemeClr>
              </a:solidFill>
              <a:ln w="28575">
                <a:noFill/>
              </a:ln>
              <a:effectLst/>
            </c:spPr>
            <c:extLst>
              <c:ext xmlns:c16="http://schemas.microsoft.com/office/drawing/2014/chart" uri="{C3380CC4-5D6E-409C-BE32-E72D297353CC}">
                <c16:uniqueId val="{00000003-86F1-464C-A030-426656AA1D54}"/>
              </c:ext>
            </c:extLst>
          </c:dPt>
          <c:dLbls>
            <c:numFmt formatCode="0\ %" sourceLinked="0"/>
            <c:spPr>
              <a:noFill/>
              <a:ln>
                <a:noFill/>
              </a:ln>
              <a:effectLst/>
            </c:spPr>
            <c:txPr>
              <a:bodyPr wrap="square" lIns="38100" tIns="19050" rIns="38100" bIns="19050" anchor="ctr">
                <a:spAutoFit/>
              </a:bodyPr>
              <a:lstStyle/>
              <a:p>
                <a:pPr>
                  <a:defRPr sz="1800" b="0">
                    <a:solidFill>
                      <a:schemeClr val="tx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Rarement</c:v>
                </c:pt>
                <c:pt idx="1">
                  <c:v>Parfois</c:v>
                </c:pt>
                <c:pt idx="2">
                  <c:v>Souvent</c:v>
                </c:pt>
                <c:pt idx="3">
                  <c:v>Presque toujours</c:v>
                </c:pt>
              </c:strCache>
            </c:strRef>
          </c:cat>
          <c:val>
            <c:numRef>
              <c:f>Sheet1!$B$2:$B$5</c:f>
              <c:numCache>
                <c:formatCode>0%</c:formatCode>
                <c:ptCount val="4"/>
                <c:pt idx="0">
                  <c:v>0.44785752555959862</c:v>
                </c:pt>
                <c:pt idx="1">
                  <c:v>0.34967401672557175</c:v>
                </c:pt>
                <c:pt idx="2">
                  <c:v>0.11255955918423784</c:v>
                </c:pt>
                <c:pt idx="3">
                  <c:v>7.660012513217454E-2</c:v>
                </c:pt>
              </c:numCache>
            </c:numRef>
          </c:val>
          <c:extLst>
            <c:ext xmlns:c16="http://schemas.microsoft.com/office/drawing/2014/chart" uri="{C3380CC4-5D6E-409C-BE32-E72D297353CC}">
              <c16:uniqueId val="{00000004-86F1-464C-A030-426656AA1D54}"/>
            </c:ext>
          </c:extLst>
        </c:ser>
        <c:dLbls>
          <c:showLegendKey val="0"/>
          <c:showVal val="0"/>
          <c:showCatName val="0"/>
          <c:showSerName val="0"/>
          <c:showPercent val="0"/>
          <c:showBubbleSize val="0"/>
        </c:dLbls>
        <c:gapWidth val="124"/>
        <c:axId val="446995616"/>
        <c:axId val="446996600"/>
      </c:barChart>
      <c:catAx>
        <c:axId val="446995616"/>
        <c:scaling>
          <c:orientation val="minMax"/>
        </c:scaling>
        <c:delete val="0"/>
        <c:axPos val="b"/>
        <c:numFmt formatCode="General" sourceLinked="1"/>
        <c:majorTickMark val="out"/>
        <c:minorTickMark val="none"/>
        <c:tickLblPos val="nextTo"/>
        <c:txPr>
          <a:bodyPr/>
          <a:lstStyle/>
          <a:p>
            <a:pPr>
              <a:defRPr sz="1600" b="0">
                <a:solidFill>
                  <a:schemeClr val="tx1"/>
                </a:solidFill>
              </a:defRPr>
            </a:pPr>
            <a:endParaRPr lang="en-US"/>
          </a:p>
        </c:txPr>
        <c:crossAx val="446996600"/>
        <c:crosses val="autoZero"/>
        <c:auto val="1"/>
        <c:lblAlgn val="ctr"/>
        <c:lblOffset val="100"/>
        <c:noMultiLvlLbl val="0"/>
      </c:catAx>
      <c:valAx>
        <c:axId val="446996600"/>
        <c:scaling>
          <c:orientation val="minMax"/>
        </c:scaling>
        <c:delete val="0"/>
        <c:axPos val="l"/>
        <c:numFmt formatCode="0%" sourceLinked="1"/>
        <c:majorTickMark val="none"/>
        <c:minorTickMark val="none"/>
        <c:tickLblPos val="none"/>
        <c:spPr>
          <a:noFill/>
          <a:ln>
            <a:noFill/>
          </a:ln>
        </c:spPr>
        <c:txPr>
          <a:bodyPr/>
          <a:lstStyle/>
          <a:p>
            <a:pPr>
              <a:defRPr sz="1600"/>
            </a:pPr>
            <a:endParaRPr lang="en-US"/>
          </a:p>
        </c:txPr>
        <c:crossAx val="446995616"/>
        <c:crosses val="autoZero"/>
        <c:crossBetween val="between"/>
      </c:valAx>
      <c:spPr>
        <a:noFill/>
        <a:ln>
          <a:noFill/>
        </a:ln>
        <a:effectLst/>
      </c:spPr>
    </c:plotArea>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860192284218315"/>
          <c:y val="0.10337411421306775"/>
          <c:w val="0.71913479438982397"/>
          <c:h val="0.84759207211589915"/>
        </c:manualLayout>
      </c:layout>
      <c:barChart>
        <c:barDir val="bar"/>
        <c:grouping val="clustered"/>
        <c:varyColors val="0"/>
        <c:ser>
          <c:idx val="0"/>
          <c:order val="0"/>
          <c:tx>
            <c:strRef>
              <c:f>Sheet1!$B$1</c:f>
              <c:strCache>
                <c:ptCount val="1"/>
                <c:pt idx="0">
                  <c:v>Non-aînés (n=753)</c:v>
                </c:pt>
              </c:strCache>
            </c:strRef>
          </c:tx>
          <c:spPr>
            <a:solidFill>
              <a:schemeClr val="bg1">
                <a:lumMod val="65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Vous êtes traité(e) avec respect et professionnalisme lorsque vous effectuez vos opérations bancaires</c:v>
                </c:pt>
                <c:pt idx="1">
                  <c:v>Les employés de la banque s’efforcent de comprendre vos besoins</c:v>
                </c:pt>
                <c:pt idx="2">
                  <c:v>Les employés de la banque s’assurent que vous comprenez vos produits et services bancaires</c:v>
                </c:pt>
                <c:pt idx="3">
                  <c:v>Les employés de la banque savent comment répondre à vos besoins</c:v>
                </c:pt>
                <c:pt idx="4">
                  <c:v>Vous vous fiez aux conseils de votre banque lorsque vous prenez des décisions concernant vos produits et services bancaires</c:v>
                </c:pt>
              </c:strCache>
            </c:strRef>
          </c:cat>
          <c:val>
            <c:numRef>
              <c:f>Sheet1!$B$2:$B$6</c:f>
              <c:numCache>
                <c:formatCode>0%</c:formatCode>
                <c:ptCount val="5"/>
                <c:pt idx="0">
                  <c:v>0.90694957091800177</c:v>
                </c:pt>
                <c:pt idx="1">
                  <c:v>0.77660391262679052</c:v>
                </c:pt>
                <c:pt idx="2">
                  <c:v>0.72771884547944188</c:v>
                </c:pt>
                <c:pt idx="3">
                  <c:v>0.73</c:v>
                </c:pt>
                <c:pt idx="4">
                  <c:v>0.53175658263938108</c:v>
                </c:pt>
              </c:numCache>
            </c:numRef>
          </c:val>
          <c:extLst>
            <c:ext xmlns:c16="http://schemas.microsoft.com/office/drawing/2014/chart" uri="{C3380CC4-5D6E-409C-BE32-E72D297353CC}">
              <c16:uniqueId val="{00000000-B293-4BB8-BBF7-84ACE351751C}"/>
            </c:ext>
          </c:extLst>
        </c:ser>
        <c:ser>
          <c:idx val="1"/>
          <c:order val="1"/>
          <c:tx>
            <c:strRef>
              <c:f>Sheet1!$C$1</c:f>
              <c:strCache>
                <c:ptCount val="1"/>
                <c:pt idx="0">
                  <c:v>Aînés (n=2 254)</c:v>
                </c:pt>
              </c:strCache>
            </c:strRef>
          </c:tx>
          <c:spPr>
            <a:solidFill>
              <a:schemeClr val="accent1"/>
            </a:solidFill>
            <a:ln>
              <a:noFill/>
            </a:ln>
            <a:effectLst/>
          </c:spPr>
          <c:invertIfNegative val="0"/>
          <c:dLbls>
            <c:numFmt formatCode="0\ %"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65000"/>
                        <a:lumOff val="35000"/>
                      </a:schemeClr>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Vous êtes traité(e) avec respect et professionnalisme lorsque vous effectuez vos opérations bancaires</c:v>
                </c:pt>
                <c:pt idx="1">
                  <c:v>Les employés de la banque s’efforcent de comprendre vos besoins</c:v>
                </c:pt>
                <c:pt idx="2">
                  <c:v>Les employés de la banque s’assurent que vous comprenez vos produits et services bancaires</c:v>
                </c:pt>
                <c:pt idx="3">
                  <c:v>Les employés de la banque savent comment répondre à vos besoins</c:v>
                </c:pt>
                <c:pt idx="4">
                  <c:v>Vous vous fiez aux conseils de votre banque lorsque vous prenez des décisions concernant vos produits et services bancaires</c:v>
                </c:pt>
              </c:strCache>
            </c:strRef>
          </c:cat>
          <c:val>
            <c:numRef>
              <c:f>Sheet1!$C$2:$C$6</c:f>
              <c:numCache>
                <c:formatCode>0%</c:formatCode>
                <c:ptCount val="5"/>
                <c:pt idx="0">
                  <c:v>0.92634739578754588</c:v>
                </c:pt>
                <c:pt idx="1">
                  <c:v>0.82433572158325863</c:v>
                </c:pt>
                <c:pt idx="2">
                  <c:v>0.80928054028804852</c:v>
                </c:pt>
                <c:pt idx="3">
                  <c:v>0.78507244292419798</c:v>
                </c:pt>
                <c:pt idx="4">
                  <c:v>0.5812403778962647</c:v>
                </c:pt>
              </c:numCache>
            </c:numRef>
          </c:val>
          <c:extLst>
            <c:ext xmlns:c16="http://schemas.microsoft.com/office/drawing/2014/chart" uri="{C3380CC4-5D6E-409C-BE32-E72D297353CC}">
              <c16:uniqueId val="{00000000-B000-4FE8-8376-E302D39EB448}"/>
            </c:ext>
          </c:extLst>
        </c:ser>
        <c:dLbls>
          <c:showLegendKey val="0"/>
          <c:showVal val="1"/>
          <c:showCatName val="0"/>
          <c:showSerName val="0"/>
          <c:showPercent val="0"/>
          <c:showBubbleSize val="0"/>
        </c:dLbls>
        <c:gapWidth val="100"/>
        <c:overlap val="-15"/>
        <c:axId val="46137344"/>
        <c:axId val="46140032"/>
      </c:barChart>
      <c:catAx>
        <c:axId val="4613734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6140032"/>
        <c:crosses val="autoZero"/>
        <c:auto val="1"/>
        <c:lblAlgn val="ctr"/>
        <c:lblOffset val="100"/>
        <c:noMultiLvlLbl val="0"/>
      </c:catAx>
      <c:valAx>
        <c:axId val="46140032"/>
        <c:scaling>
          <c:orientation val="minMax"/>
        </c:scaling>
        <c:delete val="1"/>
        <c:axPos val="t"/>
        <c:numFmt formatCode="0%" sourceLinked="1"/>
        <c:majorTickMark val="none"/>
        <c:minorTickMark val="none"/>
        <c:tickLblPos val="nextTo"/>
        <c:crossAx val="46137344"/>
        <c:crosses val="autoZero"/>
        <c:crossBetween val="between"/>
      </c:valAx>
      <c:spPr>
        <a:noFill/>
        <a:ln>
          <a:noFill/>
        </a:ln>
        <a:effectLst/>
      </c:spPr>
    </c:plotArea>
    <c:legend>
      <c:legendPos val="t"/>
      <c:layout>
        <c:manualLayout>
          <c:xMode val="edge"/>
          <c:yMode val="edge"/>
          <c:x val="0.34203698717519715"/>
          <c:y val="2.1414871022074757E-2"/>
          <c:w val="0.43974881787294728"/>
          <c:h val="4.3665091300902459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921331294568214"/>
          <c:y val="0.11133396758455147"/>
          <c:w val="0.7495033965096799"/>
          <c:h val="0.75638376816825748"/>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chemeClr val="accent1">
                  <a:lumMod val="75000"/>
                </a:schemeClr>
              </a:solidFill>
              <a:ln>
                <a:noFill/>
              </a:ln>
              <a:effectLst/>
            </c:spPr>
            <c:extLst>
              <c:ext xmlns:c16="http://schemas.microsoft.com/office/drawing/2014/chart" uri="{C3380CC4-5D6E-409C-BE32-E72D297353CC}">
                <c16:uniqueId val="{00000001-C720-4875-B687-6BA458F5EEA3}"/>
              </c:ext>
            </c:extLst>
          </c:dPt>
          <c:dPt>
            <c:idx val="1"/>
            <c:bubble3D val="0"/>
            <c:spPr>
              <a:solidFill>
                <a:srgbClr val="E03A3E"/>
              </a:solidFill>
              <a:ln w="28575">
                <a:noFill/>
              </a:ln>
              <a:effectLst/>
            </c:spPr>
            <c:extLst>
              <c:ext xmlns:c16="http://schemas.microsoft.com/office/drawing/2014/chart" uri="{C3380CC4-5D6E-409C-BE32-E72D297353CC}">
                <c16:uniqueId val="{00000003-C720-4875-B687-6BA458F5EEA3}"/>
              </c:ext>
            </c:extLst>
          </c:dPt>
          <c:dPt>
            <c:idx val="2"/>
            <c:bubble3D val="0"/>
            <c:spPr>
              <a:solidFill>
                <a:schemeClr val="bg2">
                  <a:lumMod val="75000"/>
                </a:schemeClr>
              </a:solidFill>
            </c:spPr>
            <c:extLst>
              <c:ext xmlns:c16="http://schemas.microsoft.com/office/drawing/2014/chart" uri="{C3380CC4-5D6E-409C-BE32-E72D297353CC}">
                <c16:uniqueId val="{00000005-C720-4875-B687-6BA458F5EEA3}"/>
              </c:ext>
            </c:extLst>
          </c:dPt>
          <c:dLbls>
            <c:dLbl>
              <c:idx val="0"/>
              <c:layout>
                <c:manualLayout>
                  <c:x val="8.3875940189871906E-2"/>
                  <c:y val="-0.1724763538425216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720-4875-B687-6BA458F5EEA3}"/>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Sheet1!$A$2:$A$4</c:f>
              <c:strCache>
                <c:ptCount val="3"/>
                <c:pt idx="0">
                  <c:v>Vous</c:v>
                </c:pt>
                <c:pt idx="1">
                  <c:v>Vous partagez les responsabilités</c:v>
                </c:pt>
                <c:pt idx="2">
                  <c:v>Quelqu’un d’autre</c:v>
                </c:pt>
              </c:strCache>
            </c:strRef>
          </c:cat>
          <c:val>
            <c:numRef>
              <c:f>Sheet1!$B$2:$B$4</c:f>
              <c:numCache>
                <c:formatCode>0%</c:formatCode>
                <c:ptCount val="3"/>
                <c:pt idx="0">
                  <c:v>0.75</c:v>
                </c:pt>
                <c:pt idx="1">
                  <c:v>0.18</c:v>
                </c:pt>
                <c:pt idx="2">
                  <c:v>0.06</c:v>
                </c:pt>
              </c:numCache>
            </c:numRef>
          </c:val>
          <c:extLst>
            <c:ext xmlns:c16="http://schemas.microsoft.com/office/drawing/2014/chart" uri="{C3380CC4-5D6E-409C-BE32-E72D297353CC}">
              <c16:uniqueId val="{00000006-C720-4875-B687-6BA458F5EEA3}"/>
            </c:ext>
          </c:extLst>
        </c:ser>
        <c:dLbls>
          <c:showLegendKey val="0"/>
          <c:showVal val="0"/>
          <c:showCatName val="0"/>
          <c:showSerName val="0"/>
          <c:showPercent val="0"/>
          <c:showBubbleSize val="0"/>
          <c:showLeaderLines val="1"/>
        </c:dLbls>
        <c:firstSliceAng val="0"/>
        <c:holeSize val="58"/>
      </c:doughnutChart>
      <c:spPr>
        <a:noFill/>
        <a:ln>
          <a:noFill/>
        </a:ln>
        <a:effectLst/>
      </c:spPr>
    </c:plotArea>
    <c:legend>
      <c:legendPos val="b"/>
      <c:layout>
        <c:manualLayout>
          <c:xMode val="edge"/>
          <c:yMode val="edge"/>
          <c:x val="0.1001635018318125"/>
          <c:y val="0.85966588052562776"/>
          <c:w val="0.83863498006487847"/>
          <c:h val="0.12896568539910905"/>
        </c:manualLayout>
      </c:layout>
      <c:overlay val="0"/>
      <c:txPr>
        <a:bodyPr/>
        <a:lstStyle/>
        <a:p>
          <a:pPr>
            <a:defRPr sz="14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860192284218315"/>
          <c:y val="5.8929717118693506E-2"/>
          <c:w val="0.58641995209458886"/>
          <c:h val="0.89203645377661123"/>
        </c:manualLayout>
      </c:layout>
      <c:barChart>
        <c:barDir val="bar"/>
        <c:grouping val="clustered"/>
        <c:varyColors val="0"/>
        <c:ser>
          <c:idx val="1"/>
          <c:order val="0"/>
          <c:tx>
            <c:strRef>
              <c:f>Sheet1!$B$1</c:f>
              <c:strCache>
                <c:ptCount val="1"/>
                <c:pt idx="0">
                  <c:v>18 à 34 (n=374)</c:v>
                </c:pt>
              </c:strCache>
            </c:strRef>
          </c:tx>
          <c:spPr>
            <a:solidFill>
              <a:schemeClr val="bg1">
                <a:lumMod val="65000"/>
              </a:schemeClr>
            </a:solidFill>
            <a:ln>
              <a:noFill/>
            </a:ln>
            <a:effectLst/>
          </c:spPr>
          <c:invertIfNegative val="0"/>
          <c:dLbls>
            <c:numFmt formatCode="0\ %"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Vous êtes traité(e) avec respect et professionnalisme lorsque vous effectuez vos opérations bancaires</c:v>
                </c:pt>
                <c:pt idx="1">
                  <c:v>Les employés de la banque s’efforcent de comprendre vos besoins</c:v>
                </c:pt>
                <c:pt idx="2">
                  <c:v>Les employés de la banque s’assurent que vous comprenez vos produits et services bancaires</c:v>
                </c:pt>
                <c:pt idx="3">
                  <c:v>Les employés de la banque savent comment répondre à vos besoins</c:v>
                </c:pt>
                <c:pt idx="4">
                  <c:v>Vous vous fiez aux conseils de votre banque lorsque vous prenez des décisions concernant vos produits et services bancaires</c:v>
                </c:pt>
              </c:strCache>
            </c:strRef>
          </c:cat>
          <c:val>
            <c:numRef>
              <c:f>Sheet1!$B$2:$B$6</c:f>
              <c:numCache>
                <c:formatCode>0%</c:formatCode>
                <c:ptCount val="5"/>
                <c:pt idx="0">
                  <c:v>0.92384924722918305</c:v>
                </c:pt>
                <c:pt idx="1">
                  <c:v>0.78690902467510238</c:v>
                </c:pt>
                <c:pt idx="2">
                  <c:v>0.70938232724175876</c:v>
                </c:pt>
                <c:pt idx="3">
                  <c:v>0.75275257219029112</c:v>
                </c:pt>
                <c:pt idx="4">
                  <c:v>0.52958859323089114</c:v>
                </c:pt>
              </c:numCache>
            </c:numRef>
          </c:val>
          <c:extLst>
            <c:ext xmlns:c16="http://schemas.microsoft.com/office/drawing/2014/chart" uri="{C3380CC4-5D6E-409C-BE32-E72D297353CC}">
              <c16:uniqueId val="{00000000-B000-4FE8-8376-E302D39EB448}"/>
            </c:ext>
          </c:extLst>
        </c:ser>
        <c:ser>
          <c:idx val="0"/>
          <c:order val="1"/>
          <c:tx>
            <c:strRef>
              <c:f>Sheet1!$C$1</c:f>
              <c:strCache>
                <c:ptCount val="1"/>
                <c:pt idx="0">
                  <c:v>35 à 44 (n=204)</c:v>
                </c:pt>
              </c:strCache>
            </c:strRef>
          </c:tx>
          <c:spPr>
            <a:solidFill>
              <a:schemeClr val="bg1">
                <a:lumMod val="75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Vous êtes traité(e) avec respect et professionnalisme lorsque vous effectuez vos opérations bancaires</c:v>
                </c:pt>
                <c:pt idx="1">
                  <c:v>Les employés de la banque s’efforcent de comprendre vos besoins</c:v>
                </c:pt>
                <c:pt idx="2">
                  <c:v>Les employés de la banque s’assurent que vous comprenez vos produits et services bancaires</c:v>
                </c:pt>
                <c:pt idx="3">
                  <c:v>Les employés de la banque savent comment répondre à vos besoins</c:v>
                </c:pt>
                <c:pt idx="4">
                  <c:v>Vous vous fiez aux conseils de votre banque lorsque vous prenez des décisions concernant vos produits et services bancaires</c:v>
                </c:pt>
              </c:strCache>
            </c:strRef>
          </c:cat>
          <c:val>
            <c:numRef>
              <c:f>Sheet1!$C$2:$C$6</c:f>
              <c:numCache>
                <c:formatCode>0%</c:formatCode>
                <c:ptCount val="5"/>
                <c:pt idx="0">
                  <c:v>0.89510364448729718</c:v>
                </c:pt>
                <c:pt idx="1">
                  <c:v>0.76774643768568696</c:v>
                </c:pt>
                <c:pt idx="2">
                  <c:v>0.7122163532767678</c:v>
                </c:pt>
                <c:pt idx="3">
                  <c:v>0.69420412440458268</c:v>
                </c:pt>
                <c:pt idx="4">
                  <c:v>0.52580253517075504</c:v>
                </c:pt>
              </c:numCache>
            </c:numRef>
          </c:val>
          <c:extLst>
            <c:ext xmlns:c16="http://schemas.microsoft.com/office/drawing/2014/chart" uri="{C3380CC4-5D6E-409C-BE32-E72D297353CC}">
              <c16:uniqueId val="{00000000-B293-4BB8-BBF7-84ACE351751C}"/>
            </c:ext>
          </c:extLst>
        </c:ser>
        <c:ser>
          <c:idx val="2"/>
          <c:order val="2"/>
          <c:tx>
            <c:strRef>
              <c:f>Sheet1!$D$1</c:f>
              <c:strCache>
                <c:ptCount val="1"/>
                <c:pt idx="0">
                  <c:v>45 à 54 (n=175)</c:v>
                </c:pt>
              </c:strCache>
            </c:strRef>
          </c:tx>
          <c:spPr>
            <a:solidFill>
              <a:schemeClr val="bg1">
                <a:lumMod val="85000"/>
              </a:schemeClr>
            </a:solidFill>
            <a:ln>
              <a:noFill/>
            </a:ln>
            <a:effectLst/>
          </c:spPr>
          <c:invertIfNegative val="0"/>
          <c:dLbls>
            <c:numFmt formatCode="0\ %"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Vous êtes traité(e) avec respect et professionnalisme lorsque vous effectuez vos opérations bancaires</c:v>
                </c:pt>
                <c:pt idx="1">
                  <c:v>Les employés de la banque s’efforcent de comprendre vos besoins</c:v>
                </c:pt>
                <c:pt idx="2">
                  <c:v>Les employés de la banque s’assurent que vous comprenez vos produits et services bancaires</c:v>
                </c:pt>
                <c:pt idx="3">
                  <c:v>Les employés de la banque savent comment répondre à vos besoins</c:v>
                </c:pt>
                <c:pt idx="4">
                  <c:v>Vous vous fiez aux conseils de votre banque lorsque vous prenez des décisions concernant vos produits et services bancaires</c:v>
                </c:pt>
              </c:strCache>
            </c:strRef>
          </c:cat>
          <c:val>
            <c:numRef>
              <c:f>Sheet1!$D$2:$D$6</c:f>
              <c:numCache>
                <c:formatCode>0%</c:formatCode>
                <c:ptCount val="5"/>
                <c:pt idx="0">
                  <c:v>0.89152365972633418</c:v>
                </c:pt>
                <c:pt idx="1">
                  <c:v>0.76869441648886538</c:v>
                </c:pt>
                <c:pt idx="2">
                  <c:v>0.77043268554426081</c:v>
                </c:pt>
                <c:pt idx="3">
                  <c:v>0.71700471164539947</c:v>
                </c:pt>
                <c:pt idx="4">
                  <c:v>0.54058213475727601</c:v>
                </c:pt>
              </c:numCache>
            </c:numRef>
          </c:val>
          <c:extLst>
            <c:ext xmlns:c16="http://schemas.microsoft.com/office/drawing/2014/chart" uri="{C3380CC4-5D6E-409C-BE32-E72D297353CC}">
              <c16:uniqueId val="{00000000-D64D-4B41-8E0A-6655556EF4A9}"/>
            </c:ext>
          </c:extLst>
        </c:ser>
        <c:ser>
          <c:idx val="3"/>
          <c:order val="3"/>
          <c:tx>
            <c:strRef>
              <c:f>Sheet1!$E$1</c:f>
              <c:strCache>
                <c:ptCount val="1"/>
                <c:pt idx="0">
                  <c:v>55 à 64 (n=850)</c:v>
                </c:pt>
              </c:strCache>
            </c:strRef>
          </c:tx>
          <c:spPr>
            <a:solidFill>
              <a:schemeClr val="accent5">
                <a:lumMod val="50000"/>
              </a:schemeClr>
            </a:solidFill>
            <a:ln>
              <a:noFill/>
            </a:ln>
            <a:effectLst/>
          </c:spPr>
          <c:invertIfNegative val="0"/>
          <c:dLbls>
            <c:numFmt formatCode="0\ %"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Vous êtes traité(e) avec respect et professionnalisme lorsque vous effectuez vos opérations bancaires</c:v>
                </c:pt>
                <c:pt idx="1">
                  <c:v>Les employés de la banque s’efforcent de comprendre vos besoins</c:v>
                </c:pt>
                <c:pt idx="2">
                  <c:v>Les employés de la banque s’assurent que vous comprenez vos produits et services bancaires</c:v>
                </c:pt>
                <c:pt idx="3">
                  <c:v>Les employés de la banque savent comment répondre à vos besoins</c:v>
                </c:pt>
                <c:pt idx="4">
                  <c:v>Vous vous fiez aux conseils de votre banque lorsque vous prenez des décisions concernant vos produits et services bancaires</c:v>
                </c:pt>
              </c:strCache>
            </c:strRef>
          </c:cat>
          <c:val>
            <c:numRef>
              <c:f>Sheet1!$E$2:$E$6</c:f>
              <c:numCache>
                <c:formatCode>0%</c:formatCode>
                <c:ptCount val="5"/>
                <c:pt idx="0">
                  <c:v>0.91982197772334484</c:v>
                </c:pt>
                <c:pt idx="1">
                  <c:v>0.78915271759675609</c:v>
                </c:pt>
                <c:pt idx="2">
                  <c:v>0.78276403826782837</c:v>
                </c:pt>
                <c:pt idx="3">
                  <c:v>0.75632613966758</c:v>
                </c:pt>
                <c:pt idx="4">
                  <c:v>0.54817461756115871</c:v>
                </c:pt>
              </c:numCache>
            </c:numRef>
          </c:val>
          <c:extLst>
            <c:ext xmlns:c16="http://schemas.microsoft.com/office/drawing/2014/chart" uri="{C3380CC4-5D6E-409C-BE32-E72D297353CC}">
              <c16:uniqueId val="{00000001-D64D-4B41-8E0A-6655556EF4A9}"/>
            </c:ext>
          </c:extLst>
        </c:ser>
        <c:ser>
          <c:idx val="4"/>
          <c:order val="4"/>
          <c:tx>
            <c:strRef>
              <c:f>Sheet1!$F$1</c:f>
              <c:strCache>
                <c:ptCount val="1"/>
                <c:pt idx="0">
                  <c:v>65 à 74 (n=701)</c:v>
                </c:pt>
              </c:strCache>
            </c:strRef>
          </c:tx>
          <c:spPr>
            <a:solidFill>
              <a:schemeClr val="accent5">
                <a:lumMod val="75000"/>
              </a:schemeClr>
            </a:solidFill>
            <a:ln>
              <a:noFill/>
            </a:ln>
            <a:effectLst/>
          </c:spPr>
          <c:invertIfNegative val="0"/>
          <c:dLbls>
            <c:numFmt formatCode="0\ %"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Vous êtes traité(e) avec respect et professionnalisme lorsque vous effectuez vos opérations bancaires</c:v>
                </c:pt>
                <c:pt idx="1">
                  <c:v>Les employés de la banque s’efforcent de comprendre vos besoins</c:v>
                </c:pt>
                <c:pt idx="2">
                  <c:v>Les employés de la banque s’assurent que vous comprenez vos produits et services bancaires</c:v>
                </c:pt>
                <c:pt idx="3">
                  <c:v>Les employés de la banque savent comment répondre à vos besoins</c:v>
                </c:pt>
                <c:pt idx="4">
                  <c:v>Vous vous fiez aux conseils de votre banque lorsque vous prenez des décisions concernant vos produits et services bancaires</c:v>
                </c:pt>
              </c:strCache>
            </c:strRef>
          </c:cat>
          <c:val>
            <c:numRef>
              <c:f>Sheet1!$F$2:$F$6</c:f>
              <c:numCache>
                <c:formatCode>0%</c:formatCode>
                <c:ptCount val="5"/>
                <c:pt idx="0">
                  <c:v>0.9275733910375682</c:v>
                </c:pt>
                <c:pt idx="1">
                  <c:v>0.83950294901871259</c:v>
                </c:pt>
                <c:pt idx="2">
                  <c:v>0.81295688467030791</c:v>
                </c:pt>
                <c:pt idx="3">
                  <c:v>0.80694618451869293</c:v>
                </c:pt>
                <c:pt idx="4">
                  <c:v>0.5820455854160913</c:v>
                </c:pt>
              </c:numCache>
            </c:numRef>
          </c:val>
          <c:extLst>
            <c:ext xmlns:c16="http://schemas.microsoft.com/office/drawing/2014/chart" uri="{C3380CC4-5D6E-409C-BE32-E72D297353CC}">
              <c16:uniqueId val="{00000002-D64D-4B41-8E0A-6655556EF4A9}"/>
            </c:ext>
          </c:extLst>
        </c:ser>
        <c:ser>
          <c:idx val="5"/>
          <c:order val="5"/>
          <c:tx>
            <c:strRef>
              <c:f>Sheet1!$G$1</c:f>
              <c:strCache>
                <c:ptCount val="1"/>
                <c:pt idx="0">
                  <c:v>75+ (n=703)</c:v>
                </c:pt>
              </c:strCache>
            </c:strRef>
          </c:tx>
          <c:spPr>
            <a:solidFill>
              <a:schemeClr val="accent5">
                <a:lumMod val="60000"/>
                <a:lumOff val="40000"/>
              </a:schemeClr>
            </a:solidFill>
            <a:ln>
              <a:noFill/>
            </a:ln>
            <a:effectLst/>
          </c:spPr>
          <c:invertIfNegative val="0"/>
          <c:dLbls>
            <c:numFmt formatCode="0\ %"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Vous êtes traité(e) avec respect et professionnalisme lorsque vous effectuez vos opérations bancaires</c:v>
                </c:pt>
                <c:pt idx="1">
                  <c:v>Les employés de la banque s’efforcent de comprendre vos besoins</c:v>
                </c:pt>
                <c:pt idx="2">
                  <c:v>Les employés de la banque s’assurent que vous comprenez vos produits et services bancaires</c:v>
                </c:pt>
                <c:pt idx="3">
                  <c:v>Les employés de la banque savent comment répondre à vos besoins</c:v>
                </c:pt>
                <c:pt idx="4">
                  <c:v>Vous vous fiez aux conseils de votre banque lorsque vous prenez des décisions concernant vos produits et services bancaires</c:v>
                </c:pt>
              </c:strCache>
            </c:strRef>
          </c:cat>
          <c:val>
            <c:numRef>
              <c:f>Sheet1!$G$2:$G$6</c:f>
              <c:numCache>
                <c:formatCode>0%</c:formatCode>
                <c:ptCount val="5"/>
                <c:pt idx="0">
                  <c:v>0.93733778297577897</c:v>
                </c:pt>
                <c:pt idx="1">
                  <c:v>0.87213704846907203</c:v>
                </c:pt>
                <c:pt idx="2">
                  <c:v>0.8556885466868619</c:v>
                </c:pt>
                <c:pt idx="3">
                  <c:v>0.8114358027964006</c:v>
                </c:pt>
                <c:pt idx="4">
                  <c:v>0.64416978472435515</c:v>
                </c:pt>
              </c:numCache>
            </c:numRef>
          </c:val>
          <c:extLst>
            <c:ext xmlns:c16="http://schemas.microsoft.com/office/drawing/2014/chart" uri="{C3380CC4-5D6E-409C-BE32-E72D297353CC}">
              <c16:uniqueId val="{00000003-D64D-4B41-8E0A-6655556EF4A9}"/>
            </c:ext>
          </c:extLst>
        </c:ser>
        <c:dLbls>
          <c:showLegendKey val="0"/>
          <c:showVal val="1"/>
          <c:showCatName val="0"/>
          <c:showSerName val="0"/>
          <c:showPercent val="0"/>
          <c:showBubbleSize val="0"/>
        </c:dLbls>
        <c:gapWidth val="100"/>
        <c:overlap val="-15"/>
        <c:axId val="46137344"/>
        <c:axId val="46140032"/>
      </c:barChart>
      <c:catAx>
        <c:axId val="4613734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6140032"/>
        <c:crosses val="autoZero"/>
        <c:auto val="1"/>
        <c:lblAlgn val="ctr"/>
        <c:lblOffset val="100"/>
        <c:noMultiLvlLbl val="0"/>
      </c:catAx>
      <c:valAx>
        <c:axId val="46140032"/>
        <c:scaling>
          <c:orientation val="minMax"/>
        </c:scaling>
        <c:delete val="1"/>
        <c:axPos val="t"/>
        <c:numFmt formatCode="0%" sourceLinked="1"/>
        <c:majorTickMark val="none"/>
        <c:minorTickMark val="none"/>
        <c:tickLblPos val="nextTo"/>
        <c:crossAx val="46137344"/>
        <c:crosses val="autoZero"/>
        <c:crossBetween val="between"/>
      </c:valAx>
      <c:spPr>
        <a:noFill/>
        <a:ln>
          <a:noFill/>
        </a:ln>
        <a:effectLst/>
      </c:spPr>
    </c:plotArea>
    <c:legend>
      <c:legendPos val="t"/>
      <c:layout>
        <c:manualLayout>
          <c:xMode val="edge"/>
          <c:yMode val="edge"/>
          <c:x val="0.79947963508643372"/>
          <c:y val="0.71400743657042887"/>
          <c:w val="0.18009575301387645"/>
          <c:h val="0.25541207349081368"/>
        </c:manualLayout>
      </c:layout>
      <c:overlay val="0"/>
      <c:spPr>
        <a:noFill/>
        <a:ln>
          <a:solidFill>
            <a:schemeClr val="accent1"/>
          </a:solid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en-US"/>
    </a:p>
  </c:txPr>
  <c:externalData r:id="rId3">
    <c:autoUpdate val="0"/>
  </c:externalData>
  <c:userShapes r:id="rId4"/>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Non-aînés (n=753)</c:v>
                </c:pt>
              </c:strCache>
            </c:strRef>
          </c:tx>
          <c:spPr>
            <a:solidFill>
              <a:schemeClr val="bg1">
                <a:lumMod val="65000"/>
              </a:schemeClr>
            </a:solidFill>
            <a:ln>
              <a:noFill/>
            </a:ln>
            <a:effectLst/>
          </c:spPr>
          <c:invertIfNegative val="0"/>
          <c:dLbls>
            <c:numFmt formatCode="0\ %"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Franklin Gothic Book" panose="020B05030201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Fortement d’accord</c:v>
                </c:pt>
                <c:pt idx="1">
                  <c:v>D’accord</c:v>
                </c:pt>
                <c:pt idx="2">
                  <c:v>Ni d’accord ni en désaccord</c:v>
                </c:pt>
                <c:pt idx="3">
                  <c:v>En désaccord</c:v>
                </c:pt>
                <c:pt idx="4">
                  <c:v>Fortement en désaccord</c:v>
                </c:pt>
              </c:strCache>
            </c:strRef>
          </c:cat>
          <c:val>
            <c:numRef>
              <c:f>Sheet1!$B$2:$B$6</c:f>
              <c:numCache>
                <c:formatCode>0%</c:formatCode>
                <c:ptCount val="5"/>
                <c:pt idx="0">
                  <c:v>0.33</c:v>
                </c:pt>
                <c:pt idx="1">
                  <c:v>0.28999999999999998</c:v>
                </c:pt>
                <c:pt idx="2">
                  <c:v>0.2</c:v>
                </c:pt>
                <c:pt idx="3">
                  <c:v>0.06</c:v>
                </c:pt>
                <c:pt idx="4">
                  <c:v>0.03</c:v>
                </c:pt>
              </c:numCache>
            </c:numRef>
          </c:val>
          <c:extLst>
            <c:ext xmlns:c16="http://schemas.microsoft.com/office/drawing/2014/chart" uri="{C3380CC4-5D6E-409C-BE32-E72D297353CC}">
              <c16:uniqueId val="{00000000-C165-4F43-9C14-351DEEC6FB4C}"/>
            </c:ext>
          </c:extLst>
        </c:ser>
        <c:ser>
          <c:idx val="1"/>
          <c:order val="1"/>
          <c:tx>
            <c:strRef>
              <c:f>Sheet1!$C$1</c:f>
              <c:strCache>
                <c:ptCount val="1"/>
                <c:pt idx="0">
                  <c:v>Aînés (n=2 254)</c:v>
                </c:pt>
              </c:strCache>
            </c:strRef>
          </c:tx>
          <c:spPr>
            <a:solidFill>
              <a:schemeClr val="accent1"/>
            </a:solidFill>
            <a:ln>
              <a:noFill/>
            </a:ln>
            <a:effectLst/>
          </c:spPr>
          <c:invertIfNegative val="0"/>
          <c:dLbls>
            <c:numFmt formatCode="0\ %"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Franklin Gothic Book" panose="020B05030201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Fortement d’accord</c:v>
                </c:pt>
                <c:pt idx="1">
                  <c:v>D’accord</c:v>
                </c:pt>
                <c:pt idx="2">
                  <c:v>Ni d’accord ni en désaccord</c:v>
                </c:pt>
                <c:pt idx="3">
                  <c:v>En désaccord</c:v>
                </c:pt>
                <c:pt idx="4">
                  <c:v>Fortement en désaccord</c:v>
                </c:pt>
              </c:strCache>
            </c:strRef>
          </c:cat>
          <c:val>
            <c:numRef>
              <c:f>Sheet1!$C$2:$C$6</c:f>
              <c:numCache>
                <c:formatCode>0%</c:formatCode>
                <c:ptCount val="5"/>
                <c:pt idx="0">
                  <c:v>0.42</c:v>
                </c:pt>
                <c:pt idx="1">
                  <c:v>0.26</c:v>
                </c:pt>
                <c:pt idx="2">
                  <c:v>0.16</c:v>
                </c:pt>
                <c:pt idx="3">
                  <c:v>0.03</c:v>
                </c:pt>
                <c:pt idx="4">
                  <c:v>0.02</c:v>
                </c:pt>
              </c:numCache>
            </c:numRef>
          </c:val>
          <c:extLst>
            <c:ext xmlns:c16="http://schemas.microsoft.com/office/drawing/2014/chart" uri="{C3380CC4-5D6E-409C-BE32-E72D297353CC}">
              <c16:uniqueId val="{00000001-C165-4F43-9C14-351DEEC6FB4C}"/>
            </c:ext>
          </c:extLst>
        </c:ser>
        <c:dLbls>
          <c:showLegendKey val="0"/>
          <c:showVal val="0"/>
          <c:showCatName val="0"/>
          <c:showSerName val="0"/>
          <c:showPercent val="0"/>
          <c:showBubbleSize val="0"/>
        </c:dLbls>
        <c:gapWidth val="219"/>
        <c:overlap val="-27"/>
        <c:axId val="565456304"/>
        <c:axId val="565454992"/>
      </c:barChart>
      <c:catAx>
        <c:axId val="565456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Franklin Gothic Book" panose="020B0503020102020204" pitchFamily="34" charset="0"/>
                <a:ea typeface="+mn-ea"/>
                <a:cs typeface="+mn-cs"/>
              </a:defRPr>
            </a:pPr>
            <a:endParaRPr lang="en-US"/>
          </a:p>
        </c:txPr>
        <c:crossAx val="565454992"/>
        <c:crosses val="autoZero"/>
        <c:auto val="1"/>
        <c:lblAlgn val="ctr"/>
        <c:lblOffset val="100"/>
        <c:noMultiLvlLbl val="0"/>
      </c:catAx>
      <c:valAx>
        <c:axId val="565454992"/>
        <c:scaling>
          <c:orientation val="minMax"/>
        </c:scaling>
        <c:delete val="1"/>
        <c:axPos val="l"/>
        <c:numFmt formatCode="0%" sourceLinked="1"/>
        <c:majorTickMark val="none"/>
        <c:minorTickMark val="none"/>
        <c:tickLblPos val="nextTo"/>
        <c:crossAx val="56545630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349725952806345"/>
          <c:y val="2.901549410769463E-2"/>
          <c:w val="0.73925363348672735"/>
          <c:h val="0.94196901178461079"/>
        </c:manualLayout>
      </c:layout>
      <c:barChart>
        <c:barDir val="bar"/>
        <c:grouping val="clustered"/>
        <c:varyColors val="0"/>
        <c:ser>
          <c:idx val="0"/>
          <c:order val="0"/>
          <c:tx>
            <c:strRef>
              <c:f>Sheet1!$A$2</c:f>
              <c:strCache>
                <c:ptCount val="1"/>
                <c:pt idx="0">
                  <c:v>Strongly agree</c:v>
                </c:pt>
              </c:strCache>
            </c:strRef>
          </c:tx>
          <c:spPr>
            <a:solidFill>
              <a:schemeClr val="bg1">
                <a:lumMod val="65000"/>
              </a:schemeClr>
            </a:solidFill>
            <a:ln>
              <a:noFill/>
            </a:ln>
            <a:effectLst/>
          </c:spPr>
          <c:invertIfNegative val="0"/>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04-D3DA-4239-B0D1-00D6DE4E326E}"/>
              </c:ext>
            </c:extLst>
          </c:dPt>
          <c:dPt>
            <c:idx val="2"/>
            <c:invertIfNegative val="0"/>
            <c:bubble3D val="0"/>
            <c:spPr>
              <a:solidFill>
                <a:schemeClr val="bg1">
                  <a:lumMod val="85000"/>
                </a:schemeClr>
              </a:solidFill>
              <a:ln>
                <a:noFill/>
              </a:ln>
              <a:effectLst/>
            </c:spPr>
            <c:extLst>
              <c:ext xmlns:c16="http://schemas.microsoft.com/office/drawing/2014/chart" uri="{C3380CC4-5D6E-409C-BE32-E72D297353CC}">
                <c16:uniqueId val="{00000005-D3DA-4239-B0D1-00D6DE4E326E}"/>
              </c:ext>
            </c:extLst>
          </c:dPt>
          <c:dPt>
            <c:idx val="3"/>
            <c:invertIfNegative val="0"/>
            <c:bubble3D val="0"/>
            <c:spPr>
              <a:solidFill>
                <a:schemeClr val="accent5">
                  <a:lumMod val="50000"/>
                </a:schemeClr>
              </a:solidFill>
              <a:ln>
                <a:noFill/>
              </a:ln>
              <a:effectLst/>
            </c:spPr>
            <c:extLst>
              <c:ext xmlns:c16="http://schemas.microsoft.com/office/drawing/2014/chart" uri="{C3380CC4-5D6E-409C-BE32-E72D297353CC}">
                <c16:uniqueId val="{00000006-D3DA-4239-B0D1-00D6DE4E326E}"/>
              </c:ext>
            </c:extLst>
          </c:dPt>
          <c:dPt>
            <c:idx val="4"/>
            <c:invertIfNegative val="0"/>
            <c:bubble3D val="0"/>
            <c:spPr>
              <a:solidFill>
                <a:schemeClr val="accent5">
                  <a:lumMod val="75000"/>
                </a:schemeClr>
              </a:solidFill>
              <a:ln>
                <a:noFill/>
              </a:ln>
              <a:effectLst/>
            </c:spPr>
            <c:extLst>
              <c:ext xmlns:c16="http://schemas.microsoft.com/office/drawing/2014/chart" uri="{C3380CC4-5D6E-409C-BE32-E72D297353CC}">
                <c16:uniqueId val="{00000007-D3DA-4239-B0D1-00D6DE4E326E}"/>
              </c:ext>
            </c:extLst>
          </c:dPt>
          <c:dPt>
            <c:idx val="5"/>
            <c:invertIfNegative val="0"/>
            <c:bubble3D val="0"/>
            <c:spPr>
              <a:solidFill>
                <a:schemeClr val="accent5">
                  <a:lumMod val="60000"/>
                  <a:lumOff val="40000"/>
                </a:schemeClr>
              </a:solidFill>
              <a:ln>
                <a:solidFill>
                  <a:schemeClr val="accent5">
                    <a:lumMod val="60000"/>
                    <a:lumOff val="40000"/>
                  </a:schemeClr>
                </a:solidFill>
              </a:ln>
              <a:effectLst/>
            </c:spPr>
            <c:extLst>
              <c:ext xmlns:c16="http://schemas.microsoft.com/office/drawing/2014/chart" uri="{C3380CC4-5D6E-409C-BE32-E72D297353CC}">
                <c16:uniqueId val="{00000008-D3DA-4239-B0D1-00D6DE4E326E}"/>
              </c:ext>
            </c:extLst>
          </c:dPt>
          <c:dLbls>
            <c:numFmt formatCode="0\ %"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Franklin Gothic Book" panose="020B05030201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18 à 34 (n=374)</c:v>
                </c:pt>
                <c:pt idx="1">
                  <c:v>35 à 44 (n=204)</c:v>
                </c:pt>
                <c:pt idx="2">
                  <c:v>45 à 54 (n=175)</c:v>
                </c:pt>
                <c:pt idx="3">
                  <c:v>55 à 64 (n=850)</c:v>
                </c:pt>
                <c:pt idx="4">
                  <c:v>65 à 74 (n=701)</c:v>
                </c:pt>
                <c:pt idx="5">
                  <c:v>75+ (n=703)</c:v>
                </c:pt>
              </c:strCache>
            </c:strRef>
          </c:cat>
          <c:val>
            <c:numRef>
              <c:f>Sheet1!$B$2:$G$2</c:f>
              <c:numCache>
                <c:formatCode>0%</c:formatCode>
                <c:ptCount val="6"/>
                <c:pt idx="0">
                  <c:v>0.34050995663163747</c:v>
                </c:pt>
                <c:pt idx="1">
                  <c:v>0.32672333962039041</c:v>
                </c:pt>
                <c:pt idx="2">
                  <c:v>0.31013601966433668</c:v>
                </c:pt>
                <c:pt idx="3">
                  <c:v>0.41891003878313282</c:v>
                </c:pt>
                <c:pt idx="4">
                  <c:v>0.39695742709917253</c:v>
                </c:pt>
                <c:pt idx="5">
                  <c:v>0.46301614557707432</c:v>
                </c:pt>
              </c:numCache>
            </c:numRef>
          </c:val>
          <c:extLst>
            <c:ext xmlns:c16="http://schemas.microsoft.com/office/drawing/2014/chart" uri="{C3380CC4-5D6E-409C-BE32-E72D297353CC}">
              <c16:uniqueId val="{00000000-C165-4F43-9C14-351DEEC6FB4C}"/>
            </c:ext>
          </c:extLst>
        </c:ser>
        <c:dLbls>
          <c:showLegendKey val="0"/>
          <c:showVal val="0"/>
          <c:showCatName val="0"/>
          <c:showSerName val="0"/>
          <c:showPercent val="0"/>
          <c:showBubbleSize val="0"/>
        </c:dLbls>
        <c:gapWidth val="100"/>
        <c:axId val="565456304"/>
        <c:axId val="565454992"/>
      </c:barChart>
      <c:catAx>
        <c:axId val="56545630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Franklin Gothic Book" panose="020B0503020102020204" pitchFamily="34" charset="0"/>
                <a:ea typeface="+mn-ea"/>
                <a:cs typeface="+mn-cs"/>
              </a:defRPr>
            </a:pPr>
            <a:endParaRPr lang="en-US"/>
          </a:p>
        </c:txPr>
        <c:crossAx val="565454992"/>
        <c:crosses val="autoZero"/>
        <c:auto val="1"/>
        <c:lblAlgn val="ctr"/>
        <c:lblOffset val="100"/>
        <c:noMultiLvlLbl val="0"/>
      </c:catAx>
      <c:valAx>
        <c:axId val="565454992"/>
        <c:scaling>
          <c:orientation val="minMax"/>
        </c:scaling>
        <c:delete val="1"/>
        <c:axPos val="t"/>
        <c:numFmt formatCode="0%" sourceLinked="1"/>
        <c:majorTickMark val="none"/>
        <c:minorTickMark val="none"/>
        <c:tickLblPos val="nextTo"/>
        <c:crossAx val="5654563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349725952806345"/>
          <c:y val="2.901549410769463E-2"/>
          <c:w val="0.73925363348672735"/>
          <c:h val="0.94196901178461079"/>
        </c:manualLayout>
      </c:layout>
      <c:barChart>
        <c:barDir val="bar"/>
        <c:grouping val="clustered"/>
        <c:varyColors val="0"/>
        <c:ser>
          <c:idx val="0"/>
          <c:order val="0"/>
          <c:tx>
            <c:strRef>
              <c:f>Sheet1!$A$2</c:f>
              <c:strCache>
                <c:ptCount val="1"/>
                <c:pt idx="0">
                  <c:v>% no</c:v>
                </c:pt>
              </c:strCache>
            </c:strRef>
          </c:tx>
          <c:spPr>
            <a:solidFill>
              <a:schemeClr val="bg1">
                <a:lumMod val="65000"/>
              </a:schemeClr>
            </a:solidFill>
            <a:ln>
              <a:noFill/>
            </a:ln>
            <a:effectLst/>
          </c:spPr>
          <c:invertIfNegative val="0"/>
          <c:dPt>
            <c:idx val="1"/>
            <c:invertIfNegative val="0"/>
            <c:bubble3D val="0"/>
            <c:spPr>
              <a:solidFill>
                <a:schemeClr val="accent1"/>
              </a:solidFill>
              <a:ln>
                <a:noFill/>
              </a:ln>
              <a:effectLst/>
            </c:spPr>
            <c:extLst>
              <c:ext xmlns:c16="http://schemas.microsoft.com/office/drawing/2014/chart" uri="{C3380CC4-5D6E-409C-BE32-E72D297353CC}">
                <c16:uniqueId val="{00000001-59A1-40E1-8597-B736050C8FB5}"/>
              </c:ext>
            </c:extLst>
          </c:dPt>
          <c:dPt>
            <c:idx val="4"/>
            <c:invertIfNegative val="0"/>
            <c:bubble3D val="0"/>
            <c:spPr>
              <a:solidFill>
                <a:schemeClr val="bg1">
                  <a:lumMod val="75000"/>
                </a:schemeClr>
              </a:solidFill>
              <a:ln>
                <a:noFill/>
              </a:ln>
              <a:effectLst/>
            </c:spPr>
            <c:extLst>
              <c:ext xmlns:c16="http://schemas.microsoft.com/office/drawing/2014/chart" uri="{C3380CC4-5D6E-409C-BE32-E72D297353CC}">
                <c16:uniqueId val="{00000007-59A1-40E1-8597-B736050C8FB5}"/>
              </c:ext>
            </c:extLst>
          </c:dPt>
          <c:dPt>
            <c:idx val="5"/>
            <c:invertIfNegative val="0"/>
            <c:bubble3D val="0"/>
            <c:spPr>
              <a:solidFill>
                <a:schemeClr val="bg1">
                  <a:lumMod val="85000"/>
                </a:schemeClr>
              </a:solidFill>
              <a:ln>
                <a:noFill/>
              </a:ln>
              <a:effectLst/>
            </c:spPr>
            <c:extLst>
              <c:ext xmlns:c16="http://schemas.microsoft.com/office/drawing/2014/chart" uri="{C3380CC4-5D6E-409C-BE32-E72D297353CC}">
                <c16:uniqueId val="{00000009-59A1-40E1-8597-B736050C8FB5}"/>
              </c:ext>
            </c:extLst>
          </c:dPt>
          <c:dPt>
            <c:idx val="6"/>
            <c:invertIfNegative val="0"/>
            <c:bubble3D val="0"/>
            <c:spPr>
              <a:solidFill>
                <a:schemeClr val="accent5">
                  <a:lumMod val="50000"/>
                </a:schemeClr>
              </a:solidFill>
              <a:ln>
                <a:noFill/>
              </a:ln>
              <a:effectLst/>
            </c:spPr>
            <c:extLst>
              <c:ext xmlns:c16="http://schemas.microsoft.com/office/drawing/2014/chart" uri="{C3380CC4-5D6E-409C-BE32-E72D297353CC}">
                <c16:uniqueId val="{00000007-6ED6-4198-B649-30FCD80D8BB0}"/>
              </c:ext>
            </c:extLst>
          </c:dPt>
          <c:dPt>
            <c:idx val="7"/>
            <c:invertIfNegative val="0"/>
            <c:bubble3D val="0"/>
            <c:spPr>
              <a:solidFill>
                <a:schemeClr val="accent5">
                  <a:lumMod val="75000"/>
                </a:schemeClr>
              </a:solidFill>
              <a:ln>
                <a:noFill/>
              </a:ln>
              <a:effectLst/>
            </c:spPr>
            <c:extLst>
              <c:ext xmlns:c16="http://schemas.microsoft.com/office/drawing/2014/chart" uri="{C3380CC4-5D6E-409C-BE32-E72D297353CC}">
                <c16:uniqueId val="{00000009-6ED6-4198-B649-30FCD80D8BB0}"/>
              </c:ext>
            </c:extLst>
          </c:dPt>
          <c:dPt>
            <c:idx val="8"/>
            <c:invertIfNegative val="0"/>
            <c:bubble3D val="0"/>
            <c:spPr>
              <a:solidFill>
                <a:schemeClr val="accent5">
                  <a:lumMod val="60000"/>
                  <a:lumOff val="40000"/>
                </a:schemeClr>
              </a:solidFill>
              <a:ln>
                <a:solidFill>
                  <a:schemeClr val="accent5">
                    <a:lumMod val="60000"/>
                    <a:lumOff val="40000"/>
                  </a:schemeClr>
                </a:solidFill>
              </a:ln>
              <a:effectLst/>
            </c:spPr>
            <c:extLst>
              <c:ext xmlns:c16="http://schemas.microsoft.com/office/drawing/2014/chart" uri="{C3380CC4-5D6E-409C-BE32-E72D297353CC}">
                <c16:uniqueId val="{0000000B-6ED6-4198-B649-30FCD80D8BB0}"/>
              </c:ext>
            </c:extLst>
          </c:dPt>
          <c:dLbls>
            <c:numFmt formatCode="0\ %"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Franklin Gothic Book" panose="020B05030201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Sheet1!$B$1:$J$1</c:f>
              <c:strCache>
                <c:ptCount val="9"/>
                <c:pt idx="0">
                  <c:v>Non-aînés (n=753)</c:v>
                </c:pt>
                <c:pt idx="1">
                  <c:v>Aînés (n=2 254)</c:v>
                </c:pt>
                <c:pt idx="2">
                  <c:v>Column1</c:v>
                </c:pt>
                <c:pt idx="3">
                  <c:v>18 à 34 (n=374)</c:v>
                </c:pt>
                <c:pt idx="4">
                  <c:v>35 à 44 (n=204)</c:v>
                </c:pt>
                <c:pt idx="5">
                  <c:v>45 à 54 (n=175)</c:v>
                </c:pt>
                <c:pt idx="6">
                  <c:v>55 à 64 (n=850)</c:v>
                </c:pt>
                <c:pt idx="7">
                  <c:v>65 à 74 (n=701)</c:v>
                </c:pt>
                <c:pt idx="8">
                  <c:v>75+ (n=703)</c:v>
                </c:pt>
              </c:strCache>
            </c:strRef>
          </c:cat>
          <c:val>
            <c:numRef>
              <c:f>Sheet1!$B$2:$J$2</c:f>
              <c:numCache>
                <c:formatCode>0%</c:formatCode>
                <c:ptCount val="9"/>
                <c:pt idx="0">
                  <c:v>0.32</c:v>
                </c:pt>
                <c:pt idx="1">
                  <c:v>0.4</c:v>
                </c:pt>
                <c:pt idx="3">
                  <c:v>0.3070463665569898</c:v>
                </c:pt>
                <c:pt idx="4">
                  <c:v>0.34626152911096553</c:v>
                </c:pt>
                <c:pt idx="5">
                  <c:v>0.29896223083695328</c:v>
                </c:pt>
                <c:pt idx="6">
                  <c:v>0.34454840295508993</c:v>
                </c:pt>
                <c:pt idx="7">
                  <c:v>0.40305637739222533</c:v>
                </c:pt>
                <c:pt idx="8">
                  <c:v>0.51369833667513543</c:v>
                </c:pt>
              </c:numCache>
            </c:numRef>
          </c:val>
          <c:extLst>
            <c:ext xmlns:c16="http://schemas.microsoft.com/office/drawing/2014/chart" uri="{C3380CC4-5D6E-409C-BE32-E72D297353CC}">
              <c16:uniqueId val="{0000000A-59A1-40E1-8597-B736050C8FB5}"/>
            </c:ext>
          </c:extLst>
        </c:ser>
        <c:dLbls>
          <c:showLegendKey val="0"/>
          <c:showVal val="0"/>
          <c:showCatName val="0"/>
          <c:showSerName val="0"/>
          <c:showPercent val="0"/>
          <c:showBubbleSize val="0"/>
        </c:dLbls>
        <c:gapWidth val="100"/>
        <c:axId val="565456304"/>
        <c:axId val="565454992"/>
      </c:barChart>
      <c:catAx>
        <c:axId val="56545630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Franklin Gothic Book" panose="020B0503020102020204" pitchFamily="34" charset="0"/>
                <a:ea typeface="+mn-ea"/>
                <a:cs typeface="+mn-cs"/>
              </a:defRPr>
            </a:pPr>
            <a:endParaRPr lang="en-US"/>
          </a:p>
        </c:txPr>
        <c:crossAx val="565454992"/>
        <c:crosses val="autoZero"/>
        <c:auto val="1"/>
        <c:lblAlgn val="ctr"/>
        <c:lblOffset val="100"/>
        <c:noMultiLvlLbl val="0"/>
      </c:catAx>
      <c:valAx>
        <c:axId val="565454992"/>
        <c:scaling>
          <c:orientation val="minMax"/>
        </c:scaling>
        <c:delete val="1"/>
        <c:axPos val="t"/>
        <c:numFmt formatCode="0%" sourceLinked="1"/>
        <c:majorTickMark val="none"/>
        <c:minorTickMark val="none"/>
        <c:tickLblPos val="nextTo"/>
        <c:crossAx val="5654563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990489062540901"/>
          <c:y val="0.11382236510532379"/>
          <c:w val="0.58648147663431305"/>
          <c:h val="0.87334820877561092"/>
        </c:manualLayout>
      </c:layout>
      <c:barChart>
        <c:barDir val="bar"/>
        <c:grouping val="clustered"/>
        <c:varyColors val="0"/>
        <c:ser>
          <c:idx val="0"/>
          <c:order val="0"/>
          <c:tx>
            <c:strRef>
              <c:f>Sheet1!$B$1</c:f>
              <c:strCache>
                <c:ptCount val="1"/>
                <c:pt idx="0">
                  <c:v>Non-aînés (n=753)</c:v>
                </c:pt>
              </c:strCache>
            </c:strRef>
          </c:tx>
          <c:spPr>
            <a:solidFill>
              <a:schemeClr val="bg1">
                <a:lumMod val="65000"/>
              </a:schemeClr>
            </a:solidFill>
          </c:spPr>
          <c:invertIfNegative val="0"/>
          <c:dLbls>
            <c:numFmt formatCode="0\ %" sourceLinked="0"/>
            <c:spPr>
              <a:noFill/>
              <a:ln>
                <a:noFill/>
              </a:ln>
              <a:effectLst/>
            </c:spPr>
            <c:txPr>
              <a:bodyPr wrap="square" lIns="38100" tIns="19050" rIns="38100" bIns="19050" anchor="ctr">
                <a:spAutoFit/>
              </a:bodyPr>
              <a:lstStyle/>
              <a:p>
                <a:pPr>
                  <a:defRPr sz="18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Quotidiennement</c:v>
                </c:pt>
                <c:pt idx="1">
                  <c:v>Au moins une fois par semaine</c:v>
                </c:pt>
                <c:pt idx="2">
                  <c:v>Plusieurs fois par mois</c:v>
                </c:pt>
                <c:pt idx="3">
                  <c:v>Une fois par mois</c:v>
                </c:pt>
                <c:pt idx="4">
                  <c:v>Moins d’une fois par mois</c:v>
                </c:pt>
                <c:pt idx="5">
                  <c:v>Jamais</c:v>
                </c:pt>
              </c:strCache>
            </c:strRef>
          </c:cat>
          <c:val>
            <c:numRef>
              <c:f>Sheet1!$B$2:$B$7</c:f>
              <c:numCache>
                <c:formatCode>0%</c:formatCode>
                <c:ptCount val="6"/>
                <c:pt idx="0">
                  <c:v>0.3</c:v>
                </c:pt>
                <c:pt idx="1">
                  <c:v>0.44</c:v>
                </c:pt>
                <c:pt idx="2">
                  <c:v>0.14000000000000001</c:v>
                </c:pt>
                <c:pt idx="3">
                  <c:v>0.08</c:v>
                </c:pt>
                <c:pt idx="4">
                  <c:v>0.03</c:v>
                </c:pt>
                <c:pt idx="5">
                  <c:v>0.03</c:v>
                </c:pt>
              </c:numCache>
            </c:numRef>
          </c:val>
          <c:extLst>
            <c:ext xmlns:c16="http://schemas.microsoft.com/office/drawing/2014/chart" uri="{C3380CC4-5D6E-409C-BE32-E72D297353CC}">
              <c16:uniqueId val="{00000004-86F1-464C-A030-426656AA1D54}"/>
            </c:ext>
          </c:extLst>
        </c:ser>
        <c:ser>
          <c:idx val="1"/>
          <c:order val="1"/>
          <c:tx>
            <c:strRef>
              <c:f>Sheet1!$C$1</c:f>
              <c:strCache>
                <c:ptCount val="1"/>
                <c:pt idx="0">
                  <c:v>Aînés (n=2 254)</c:v>
                </c:pt>
              </c:strCache>
            </c:strRef>
          </c:tx>
          <c:spPr>
            <a:solidFill>
              <a:schemeClr val="accent1"/>
            </a:solidFill>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F262-467C-9FF5-D2080CAF5A17}"/>
              </c:ext>
            </c:extLst>
          </c:dPt>
          <c:dPt>
            <c:idx val="1"/>
            <c:invertIfNegative val="0"/>
            <c:bubble3D val="0"/>
            <c:spPr>
              <a:solidFill>
                <a:schemeClr val="accent1"/>
              </a:solidFill>
              <a:ln w="28575">
                <a:noFill/>
              </a:ln>
              <a:effectLst/>
            </c:spPr>
            <c:extLst>
              <c:ext xmlns:c16="http://schemas.microsoft.com/office/drawing/2014/chart" uri="{C3380CC4-5D6E-409C-BE32-E72D297353CC}">
                <c16:uniqueId val="{00000003-F262-467C-9FF5-D2080CAF5A17}"/>
              </c:ext>
            </c:extLst>
          </c:dPt>
          <c:dLbls>
            <c:numFmt formatCode="0\ %" sourceLinked="0"/>
            <c:spPr>
              <a:noFill/>
              <a:ln>
                <a:noFill/>
              </a:ln>
              <a:effectLst/>
            </c:spPr>
            <c:txPr>
              <a:bodyPr wrap="square" lIns="38100" tIns="19050" rIns="38100" bIns="19050" anchor="ctr">
                <a:spAutoFit/>
              </a:bodyPr>
              <a:lstStyle/>
              <a:p>
                <a:pPr>
                  <a:defRPr sz="1800" b="0">
                    <a:solidFill>
                      <a:schemeClr val="tx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Quotidiennement</c:v>
                </c:pt>
                <c:pt idx="1">
                  <c:v>Au moins une fois par semaine</c:v>
                </c:pt>
                <c:pt idx="2">
                  <c:v>Plusieurs fois par mois</c:v>
                </c:pt>
                <c:pt idx="3">
                  <c:v>Une fois par mois</c:v>
                </c:pt>
                <c:pt idx="4">
                  <c:v>Moins d’une fois par mois</c:v>
                </c:pt>
                <c:pt idx="5">
                  <c:v>Jamais</c:v>
                </c:pt>
              </c:strCache>
            </c:strRef>
          </c:cat>
          <c:val>
            <c:numRef>
              <c:f>Sheet1!$C$2:$C$7</c:f>
              <c:numCache>
                <c:formatCode>0%</c:formatCode>
                <c:ptCount val="6"/>
                <c:pt idx="0">
                  <c:v>0.11485436364040105</c:v>
                </c:pt>
                <c:pt idx="1">
                  <c:v>0.27754289088186102</c:v>
                </c:pt>
                <c:pt idx="2">
                  <c:v>0.14246479246703242</c:v>
                </c:pt>
                <c:pt idx="3">
                  <c:v>7.8942133670777792E-2</c:v>
                </c:pt>
                <c:pt idx="4">
                  <c:v>1.968249791319698E-2</c:v>
                </c:pt>
                <c:pt idx="5">
                  <c:v>0.33885328942915444</c:v>
                </c:pt>
              </c:numCache>
            </c:numRef>
          </c:val>
          <c:extLst>
            <c:ext xmlns:c16="http://schemas.microsoft.com/office/drawing/2014/chart" uri="{C3380CC4-5D6E-409C-BE32-E72D297353CC}">
              <c16:uniqueId val="{00000006-176B-4EA2-90B7-DF214F485512}"/>
            </c:ext>
          </c:extLst>
        </c:ser>
        <c:dLbls>
          <c:showLegendKey val="0"/>
          <c:showVal val="0"/>
          <c:showCatName val="0"/>
          <c:showSerName val="0"/>
          <c:showPercent val="0"/>
          <c:showBubbleSize val="0"/>
        </c:dLbls>
        <c:gapWidth val="100"/>
        <c:overlap val="-15"/>
        <c:axId val="446995616"/>
        <c:axId val="446996600"/>
      </c:barChart>
      <c:catAx>
        <c:axId val="446995616"/>
        <c:scaling>
          <c:orientation val="maxMin"/>
        </c:scaling>
        <c:delete val="0"/>
        <c:axPos val="l"/>
        <c:numFmt formatCode="General" sourceLinked="1"/>
        <c:majorTickMark val="out"/>
        <c:minorTickMark val="none"/>
        <c:tickLblPos val="nextTo"/>
        <c:txPr>
          <a:bodyPr/>
          <a:lstStyle/>
          <a:p>
            <a:pPr>
              <a:defRPr sz="1600" b="0">
                <a:solidFill>
                  <a:schemeClr val="tx1"/>
                </a:solidFill>
              </a:defRPr>
            </a:pPr>
            <a:endParaRPr lang="en-US"/>
          </a:p>
        </c:txPr>
        <c:crossAx val="446996600"/>
        <c:crosses val="autoZero"/>
        <c:auto val="1"/>
        <c:lblAlgn val="ctr"/>
        <c:lblOffset val="100"/>
        <c:noMultiLvlLbl val="0"/>
      </c:catAx>
      <c:valAx>
        <c:axId val="446996600"/>
        <c:scaling>
          <c:orientation val="minMax"/>
        </c:scaling>
        <c:delete val="0"/>
        <c:axPos val="t"/>
        <c:numFmt formatCode="0%" sourceLinked="1"/>
        <c:majorTickMark val="none"/>
        <c:minorTickMark val="none"/>
        <c:tickLblPos val="none"/>
        <c:spPr>
          <a:noFill/>
          <a:ln>
            <a:noFill/>
          </a:ln>
        </c:spPr>
        <c:txPr>
          <a:bodyPr/>
          <a:lstStyle/>
          <a:p>
            <a:pPr>
              <a:defRPr sz="1600"/>
            </a:pPr>
            <a:endParaRPr lang="en-US"/>
          </a:p>
        </c:txPr>
        <c:crossAx val="446995616"/>
        <c:crosses val="autoZero"/>
        <c:crossBetween val="between"/>
      </c:valAx>
      <c:spPr>
        <a:noFill/>
        <a:ln>
          <a:noFill/>
        </a:ln>
        <a:effectLst/>
      </c:spPr>
    </c:plotArea>
    <c:legend>
      <c:legendPos val="t"/>
      <c:layout>
        <c:manualLayout>
          <c:xMode val="edge"/>
          <c:yMode val="edge"/>
          <c:x val="0.25734330697136976"/>
          <c:y val="1.2246204640829424E-2"/>
          <c:w val="0.60222679896279885"/>
          <c:h val="6.7227484983131733E-2"/>
        </c:manualLayout>
      </c:layout>
      <c:overlay val="0"/>
      <c:txPr>
        <a:bodyPr/>
        <a:lstStyle/>
        <a:p>
          <a:pPr>
            <a:defRPr sz="1600" b="0">
              <a:solidFill>
                <a:schemeClr val="tx1"/>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991780996168613"/>
          <c:y val="1.7893807708983741E-2"/>
          <c:w val="0.45438395255457703"/>
          <c:h val="0.96222025577691461"/>
        </c:manualLayout>
      </c:layout>
      <c:barChart>
        <c:barDir val="bar"/>
        <c:grouping val="clustered"/>
        <c:varyColors val="0"/>
        <c:ser>
          <c:idx val="0"/>
          <c:order val="0"/>
          <c:tx>
            <c:strRef>
              <c:f>Sheet1!$B$1</c:f>
              <c:strCache>
                <c:ptCount val="1"/>
                <c:pt idx="0">
                  <c:v>Series 1</c:v>
                </c:pt>
              </c:strCache>
            </c:strRef>
          </c:tx>
          <c:spPr>
            <a:solidFill>
              <a:srgbClr val="2F5597"/>
            </a:solidFill>
            <a:ln>
              <a:noFill/>
            </a:ln>
          </c:spPr>
          <c:invertIfNegative val="0"/>
          <c:dPt>
            <c:idx val="0"/>
            <c:invertIfNegative val="0"/>
            <c:bubble3D val="0"/>
            <c:spPr>
              <a:solidFill>
                <a:srgbClr val="2F5597"/>
              </a:solidFill>
              <a:ln>
                <a:noFill/>
              </a:ln>
              <a:effectLst/>
            </c:spPr>
            <c:extLst>
              <c:ext xmlns:c16="http://schemas.microsoft.com/office/drawing/2014/chart" uri="{C3380CC4-5D6E-409C-BE32-E72D297353CC}">
                <c16:uniqueId val="{00000001-86F1-464C-A030-426656AA1D54}"/>
              </c:ext>
            </c:extLst>
          </c:dPt>
          <c:dPt>
            <c:idx val="1"/>
            <c:invertIfNegative val="0"/>
            <c:bubble3D val="0"/>
            <c:spPr>
              <a:solidFill>
                <a:srgbClr val="2F5597"/>
              </a:solidFill>
              <a:ln w="28575">
                <a:noFill/>
              </a:ln>
              <a:effectLst/>
            </c:spPr>
            <c:extLst>
              <c:ext xmlns:c16="http://schemas.microsoft.com/office/drawing/2014/chart" uri="{C3380CC4-5D6E-409C-BE32-E72D297353CC}">
                <c16:uniqueId val="{00000003-86F1-464C-A030-426656AA1D54}"/>
              </c:ext>
            </c:extLst>
          </c:dPt>
          <c:dPt>
            <c:idx val="11"/>
            <c:invertIfNegative val="0"/>
            <c:bubble3D val="0"/>
            <c:spPr>
              <a:solidFill>
                <a:schemeClr val="accent1">
                  <a:lumMod val="75000"/>
                </a:schemeClr>
              </a:solidFill>
              <a:ln>
                <a:noFill/>
              </a:ln>
            </c:spPr>
            <c:extLst>
              <c:ext xmlns:c16="http://schemas.microsoft.com/office/drawing/2014/chart" uri="{C3380CC4-5D6E-409C-BE32-E72D297353CC}">
                <c16:uniqueId val="{00000000-5A57-4430-8138-0242C11BC395}"/>
              </c:ext>
            </c:extLst>
          </c:dPt>
          <c:dPt>
            <c:idx val="12"/>
            <c:invertIfNegative val="0"/>
            <c:bubble3D val="0"/>
            <c:spPr>
              <a:solidFill>
                <a:srgbClr val="CE2029"/>
              </a:solidFill>
              <a:ln>
                <a:noFill/>
              </a:ln>
            </c:spPr>
            <c:extLst>
              <c:ext xmlns:c16="http://schemas.microsoft.com/office/drawing/2014/chart" uri="{C3380CC4-5D6E-409C-BE32-E72D297353CC}">
                <c16:uniqueId val="{00000000-3523-4F40-A943-FF1777D34558}"/>
              </c:ext>
            </c:extLst>
          </c:dPt>
          <c:dPt>
            <c:idx val="13"/>
            <c:invertIfNegative val="0"/>
            <c:bubble3D val="0"/>
            <c:extLst>
              <c:ext xmlns:c16="http://schemas.microsoft.com/office/drawing/2014/chart" uri="{C3380CC4-5D6E-409C-BE32-E72D297353CC}">
                <c16:uniqueId val="{00000001-3523-4F40-A943-FF1777D34558}"/>
              </c:ext>
            </c:extLst>
          </c:dPt>
          <c:dPt>
            <c:idx val="16"/>
            <c:invertIfNegative val="0"/>
            <c:bubble3D val="0"/>
            <c:extLst>
              <c:ext xmlns:c16="http://schemas.microsoft.com/office/drawing/2014/chart" uri="{C3380CC4-5D6E-409C-BE32-E72D297353CC}">
                <c16:uniqueId val="{00000000-217C-45D7-9B6D-46CE759756C8}"/>
              </c:ext>
            </c:extLst>
          </c:dPt>
          <c:dPt>
            <c:idx val="17"/>
            <c:invertIfNegative val="0"/>
            <c:bubble3D val="0"/>
            <c:extLst>
              <c:ext xmlns:c16="http://schemas.microsoft.com/office/drawing/2014/chart" uri="{C3380CC4-5D6E-409C-BE32-E72D297353CC}">
                <c16:uniqueId val="{00000001-217C-45D7-9B6D-46CE759756C8}"/>
              </c:ext>
            </c:extLst>
          </c:dPt>
          <c:dPt>
            <c:idx val="18"/>
            <c:invertIfNegative val="0"/>
            <c:bubble3D val="0"/>
            <c:extLst>
              <c:ext xmlns:c16="http://schemas.microsoft.com/office/drawing/2014/chart" uri="{C3380CC4-5D6E-409C-BE32-E72D297353CC}">
                <c16:uniqueId val="{00000002-217C-45D7-9B6D-46CE759756C8}"/>
              </c:ext>
            </c:extLst>
          </c:dPt>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Sheet1!$A$2:$A$14</c:f>
              <c:strCache>
                <c:ptCount val="13"/>
                <c:pt idx="0">
                  <c:v>Aucun problème</c:v>
                </c:pt>
                <c:pt idx="1">
                  <c:v>Problème de serveur – site web qui tombe/gèle</c:v>
                </c:pt>
                <c:pt idx="2">
                  <c:v>Mot de passe oublié</c:v>
                </c:pt>
                <c:pt idx="3">
                  <c:v>Difficulté de s’y retrouver sur le site Web</c:v>
                </c:pt>
                <c:pt idx="4">
                  <c:v>Transfert accidentel d’argent</c:v>
                </c:pt>
                <c:pt idx="5">
                  <c:v>Information de connexion perdue/ égarée</c:v>
                </c:pt>
                <c:pt idx="6">
                  <c:v>A éprouvé des problèmes de fraude/sécurité</c:v>
                </c:pt>
                <c:pt idx="7">
                  <c:v>Problèmes de connectivité internet</c:v>
                </c:pt>
                <c:pt idx="8">
                  <c:v>Problèmes avec l’application mobile (en général)</c:v>
                </c:pt>
                <c:pt idx="9">
                  <c:v>Difficulté d’annuler ou de mettre un terme à des transactions</c:v>
                </c:pt>
                <c:pt idx="10">
                  <c:v>Ne se rappelait pas comment se connecter</c:v>
                </c:pt>
                <c:pt idx="11">
                  <c:v>Autre</c:v>
                </c:pt>
                <c:pt idx="12">
                  <c:v>Je ne sais pas</c:v>
                </c:pt>
              </c:strCache>
            </c:strRef>
          </c:cat>
          <c:val>
            <c:numRef>
              <c:f>Sheet1!$B$2:$B$14</c:f>
              <c:numCache>
                <c:formatCode>0%</c:formatCode>
                <c:ptCount val="13"/>
                <c:pt idx="0">
                  <c:v>0.73724146167810123</c:v>
                </c:pt>
                <c:pt idx="1">
                  <c:v>8.7288696346908917E-2</c:v>
                </c:pt>
                <c:pt idx="2">
                  <c:v>3.2941143177257499E-2</c:v>
                </c:pt>
                <c:pt idx="3">
                  <c:v>2.852959561095398E-2</c:v>
                </c:pt>
                <c:pt idx="4">
                  <c:v>1.732672410538191E-2</c:v>
                </c:pt>
                <c:pt idx="5">
                  <c:v>1.264272283389647E-2</c:v>
                </c:pt>
                <c:pt idx="6">
                  <c:v>1.21120601611375E-2</c:v>
                </c:pt>
                <c:pt idx="7">
                  <c:v>1.2006060191825679E-2</c:v>
                </c:pt>
                <c:pt idx="8">
                  <c:v>7.5020637696302803E-3</c:v>
                </c:pt>
                <c:pt idx="9">
                  <c:v>7.2840769705223999E-3</c:v>
                </c:pt>
                <c:pt idx="10">
                  <c:v>7.0979433222083501E-3</c:v>
                </c:pt>
                <c:pt idx="11">
                  <c:v>8.0973406150143101E-3</c:v>
                </c:pt>
                <c:pt idx="12">
                  <c:v>5.0152116403453663E-2</c:v>
                </c:pt>
              </c:numCache>
            </c:numRef>
          </c:val>
          <c:extLst>
            <c:ext xmlns:c16="http://schemas.microsoft.com/office/drawing/2014/chart" uri="{C3380CC4-5D6E-409C-BE32-E72D297353CC}">
              <c16:uniqueId val="{00000004-86F1-464C-A030-426656AA1D54}"/>
            </c:ext>
          </c:extLst>
        </c:ser>
        <c:dLbls>
          <c:dLblPos val="outEnd"/>
          <c:showLegendKey val="0"/>
          <c:showVal val="1"/>
          <c:showCatName val="0"/>
          <c:showSerName val="0"/>
          <c:showPercent val="0"/>
          <c:showBubbleSize val="0"/>
        </c:dLbls>
        <c:gapWidth val="100"/>
        <c:axId val="446995616"/>
        <c:axId val="446996600"/>
      </c:barChart>
      <c:catAx>
        <c:axId val="446995616"/>
        <c:scaling>
          <c:orientation val="maxMin"/>
        </c:scaling>
        <c:delete val="0"/>
        <c:axPos val="l"/>
        <c:numFmt formatCode="General" sourceLinked="1"/>
        <c:majorTickMark val="out"/>
        <c:minorTickMark val="none"/>
        <c:tickLblPos val="nextTo"/>
        <c:txPr>
          <a:bodyPr/>
          <a:lstStyle/>
          <a:p>
            <a:pPr>
              <a:defRPr sz="1400" b="0">
                <a:solidFill>
                  <a:schemeClr val="tx1"/>
                </a:solidFill>
              </a:defRPr>
            </a:pPr>
            <a:endParaRPr lang="en-US"/>
          </a:p>
        </c:txPr>
        <c:crossAx val="446996600"/>
        <c:crosses val="autoZero"/>
        <c:auto val="1"/>
        <c:lblAlgn val="ctr"/>
        <c:lblOffset val="100"/>
        <c:noMultiLvlLbl val="0"/>
      </c:catAx>
      <c:valAx>
        <c:axId val="446996600"/>
        <c:scaling>
          <c:orientation val="minMax"/>
          <c:max val="0.8"/>
        </c:scaling>
        <c:delete val="0"/>
        <c:axPos val="t"/>
        <c:numFmt formatCode="0%" sourceLinked="1"/>
        <c:majorTickMark val="none"/>
        <c:minorTickMark val="none"/>
        <c:tickLblPos val="none"/>
        <c:spPr>
          <a:noFill/>
          <a:ln>
            <a:noFill/>
          </a:ln>
        </c:spPr>
        <c:txPr>
          <a:bodyPr/>
          <a:lstStyle/>
          <a:p>
            <a:pPr>
              <a:defRPr sz="1600"/>
            </a:pPr>
            <a:endParaRPr lang="en-US"/>
          </a:p>
        </c:txPr>
        <c:crossAx val="446995616"/>
        <c:crosses val="autoZero"/>
        <c:crossBetween val="between"/>
      </c:valAx>
      <c:spPr>
        <a:noFill/>
        <a:ln>
          <a:noFill/>
        </a:ln>
        <a:effectLst/>
      </c:spPr>
    </c:plotArea>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811620827982043"/>
          <c:y val="0.12003074082277392"/>
          <c:w val="0.65940667703043032"/>
          <c:h val="0.78385225129587455"/>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rgbClr val="E03A3E"/>
              </a:solidFill>
              <a:ln>
                <a:noFill/>
              </a:ln>
              <a:effectLst/>
            </c:spPr>
            <c:extLst>
              <c:ext xmlns:c16="http://schemas.microsoft.com/office/drawing/2014/chart" uri="{C3380CC4-5D6E-409C-BE32-E72D297353CC}">
                <c16:uniqueId val="{00000001-86F1-464C-A030-426656AA1D54}"/>
              </c:ext>
            </c:extLst>
          </c:dPt>
          <c:dPt>
            <c:idx val="1"/>
            <c:bubble3D val="0"/>
            <c:spPr>
              <a:solidFill>
                <a:schemeClr val="accent1">
                  <a:lumMod val="75000"/>
                </a:schemeClr>
              </a:solidFill>
              <a:ln w="28575">
                <a:noFill/>
              </a:ln>
              <a:effectLst/>
            </c:spPr>
            <c:extLst>
              <c:ext xmlns:c16="http://schemas.microsoft.com/office/drawing/2014/chart" uri="{C3380CC4-5D6E-409C-BE32-E72D297353CC}">
                <c16:uniqueId val="{00000003-86F1-464C-A030-426656AA1D54}"/>
              </c:ext>
            </c:extLst>
          </c:dPt>
          <c:dPt>
            <c:idx val="2"/>
            <c:bubble3D val="0"/>
            <c:spPr>
              <a:solidFill>
                <a:schemeClr val="bg2">
                  <a:lumMod val="50000"/>
                </a:schemeClr>
              </a:solidFill>
            </c:spPr>
            <c:extLst>
              <c:ext xmlns:c16="http://schemas.microsoft.com/office/drawing/2014/chart" uri="{C3380CC4-5D6E-409C-BE32-E72D297353CC}">
                <c16:uniqueId val="{00000004-F9A3-4794-8B5C-B2A91A416646}"/>
              </c:ext>
            </c:extLst>
          </c:dPt>
          <c:dLbls>
            <c:dLbl>
              <c:idx val="0"/>
              <c:layout>
                <c:manualLayout>
                  <c:x val="1.6123167798758492E-3"/>
                  <c:y val="-2.689014145769915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6F1-464C-A030-426656AA1D54}"/>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Oui</c:v>
                </c:pt>
                <c:pt idx="1">
                  <c:v>Non</c:v>
                </c:pt>
              </c:strCache>
            </c:strRef>
          </c:cat>
          <c:val>
            <c:numRef>
              <c:f>Sheet1!$B$2:$B$3</c:f>
              <c:numCache>
                <c:formatCode>0%</c:formatCode>
                <c:ptCount val="2"/>
                <c:pt idx="0">
                  <c:v>4.8760573266518739E-2</c:v>
                </c:pt>
                <c:pt idx="1">
                  <c:v>0.94694229009511677</c:v>
                </c:pt>
              </c:numCache>
            </c:numRef>
          </c:val>
          <c:extLst>
            <c:ext xmlns:c16="http://schemas.microsoft.com/office/drawing/2014/chart" uri="{C3380CC4-5D6E-409C-BE32-E72D297353CC}">
              <c16:uniqueId val="{00000004-86F1-464C-A030-426656AA1D54}"/>
            </c:ext>
          </c:extLst>
        </c:ser>
        <c:dLbls>
          <c:showLegendKey val="0"/>
          <c:showVal val="0"/>
          <c:showCatName val="0"/>
          <c:showSerName val="0"/>
          <c:showPercent val="0"/>
          <c:showBubbleSize val="0"/>
          <c:showLeaderLines val="1"/>
        </c:dLbls>
        <c:firstSliceAng val="0"/>
        <c:holeSize val="50"/>
      </c:doughnutChart>
      <c:spPr>
        <a:noFill/>
        <a:ln>
          <a:noFill/>
        </a:ln>
        <a:effectLst/>
      </c:spPr>
    </c:plotArea>
    <c:legend>
      <c:legendPos val="b"/>
      <c:layout>
        <c:manualLayout>
          <c:xMode val="edge"/>
          <c:yMode val="edge"/>
          <c:x val="0.45254284061013883"/>
          <c:y val="0.92474513084392873"/>
          <c:w val="0.21255614914811244"/>
          <c:h val="5.9388292608227811E-2"/>
        </c:manualLayout>
      </c:layout>
      <c:overlay val="0"/>
      <c:txPr>
        <a:bodyPr/>
        <a:lstStyle/>
        <a:p>
          <a:pPr>
            <a:defRPr sz="18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239581910117523"/>
          <c:y val="0.10869747186002859"/>
          <c:w val="0.65940667703043032"/>
          <c:h val="0.78385225129587455"/>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rgbClr val="E03A3E"/>
              </a:solidFill>
              <a:ln>
                <a:noFill/>
              </a:ln>
              <a:effectLst/>
            </c:spPr>
            <c:extLst>
              <c:ext xmlns:c16="http://schemas.microsoft.com/office/drawing/2014/chart" uri="{C3380CC4-5D6E-409C-BE32-E72D297353CC}">
                <c16:uniqueId val="{00000001-777B-46E4-92C5-26FF4CB8AC7E}"/>
              </c:ext>
            </c:extLst>
          </c:dPt>
          <c:dPt>
            <c:idx val="1"/>
            <c:bubble3D val="0"/>
            <c:spPr>
              <a:solidFill>
                <a:schemeClr val="accent1">
                  <a:lumMod val="75000"/>
                </a:schemeClr>
              </a:solidFill>
              <a:ln w="28575">
                <a:noFill/>
              </a:ln>
              <a:effectLst/>
            </c:spPr>
            <c:extLst>
              <c:ext xmlns:c16="http://schemas.microsoft.com/office/drawing/2014/chart" uri="{C3380CC4-5D6E-409C-BE32-E72D297353CC}">
                <c16:uniqueId val="{00000003-777B-46E4-92C5-26FF4CB8AC7E}"/>
              </c:ext>
            </c:extLst>
          </c:dPt>
          <c:dPt>
            <c:idx val="2"/>
            <c:bubble3D val="0"/>
            <c:spPr>
              <a:solidFill>
                <a:schemeClr val="bg2">
                  <a:lumMod val="50000"/>
                </a:schemeClr>
              </a:solidFill>
            </c:spPr>
            <c:extLst>
              <c:ext xmlns:c16="http://schemas.microsoft.com/office/drawing/2014/chart" uri="{C3380CC4-5D6E-409C-BE32-E72D297353CC}">
                <c16:uniqueId val="{00000005-777B-46E4-92C5-26FF4CB8AC7E}"/>
              </c:ext>
            </c:extLst>
          </c:dPt>
          <c:dLbls>
            <c:dLbl>
              <c:idx val="0"/>
              <c:layout>
                <c:manualLayout>
                  <c:x val="1.6123167798758492E-3"/>
                  <c:y val="-2.689014145769915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77B-46E4-92C5-26FF4CB8AC7E}"/>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Oui</c:v>
                </c:pt>
                <c:pt idx="1">
                  <c:v>Non</c:v>
                </c:pt>
              </c:strCache>
            </c:strRef>
          </c:cat>
          <c:val>
            <c:numRef>
              <c:f>Sheet1!$B$2:$B$3</c:f>
              <c:numCache>
                <c:formatCode>0%</c:formatCode>
                <c:ptCount val="2"/>
                <c:pt idx="0">
                  <c:v>0.03</c:v>
                </c:pt>
                <c:pt idx="1">
                  <c:v>0.97</c:v>
                </c:pt>
              </c:numCache>
            </c:numRef>
          </c:val>
          <c:extLst>
            <c:ext xmlns:c16="http://schemas.microsoft.com/office/drawing/2014/chart" uri="{C3380CC4-5D6E-409C-BE32-E72D297353CC}">
              <c16:uniqueId val="{00000006-777B-46E4-92C5-26FF4CB8AC7E}"/>
            </c:ext>
          </c:extLst>
        </c:ser>
        <c:dLbls>
          <c:showLegendKey val="0"/>
          <c:showVal val="0"/>
          <c:showCatName val="0"/>
          <c:showSerName val="0"/>
          <c:showPercent val="0"/>
          <c:showBubbleSize val="0"/>
          <c:showLeaderLines val="1"/>
        </c:dLbls>
        <c:firstSliceAng val="0"/>
        <c:holeSize val="50"/>
      </c:doughnutChart>
      <c:spPr>
        <a:noFill/>
        <a:ln>
          <a:noFill/>
        </a:ln>
        <a:effectLst/>
      </c:spPr>
    </c:plotArea>
    <c:legend>
      <c:legendPos val="b"/>
      <c:layout>
        <c:manualLayout>
          <c:xMode val="edge"/>
          <c:yMode val="edge"/>
          <c:x val="0.45254284061013883"/>
          <c:y val="0.92474513084392873"/>
          <c:w val="0.21255614914811244"/>
          <c:h val="5.9388292608227811E-2"/>
        </c:manualLayout>
      </c:layout>
      <c:overlay val="0"/>
      <c:txPr>
        <a:bodyPr/>
        <a:lstStyle/>
        <a:p>
          <a:pPr>
            <a:defRPr sz="18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65019024422909"/>
          <c:y val="9.5097549104734225E-2"/>
          <c:w val="0.65940667703043032"/>
          <c:h val="0.78385225129587455"/>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rgbClr val="E03A3E"/>
              </a:solidFill>
              <a:ln>
                <a:noFill/>
              </a:ln>
              <a:effectLst/>
            </c:spPr>
            <c:extLst>
              <c:ext xmlns:c16="http://schemas.microsoft.com/office/drawing/2014/chart" uri="{C3380CC4-5D6E-409C-BE32-E72D297353CC}">
                <c16:uniqueId val="{00000001-4475-4699-8CAB-7792357A304E}"/>
              </c:ext>
            </c:extLst>
          </c:dPt>
          <c:dPt>
            <c:idx val="1"/>
            <c:bubble3D val="0"/>
            <c:spPr>
              <a:solidFill>
                <a:schemeClr val="accent1">
                  <a:lumMod val="75000"/>
                </a:schemeClr>
              </a:solidFill>
              <a:ln w="28575">
                <a:noFill/>
              </a:ln>
              <a:effectLst/>
            </c:spPr>
            <c:extLst>
              <c:ext xmlns:c16="http://schemas.microsoft.com/office/drawing/2014/chart" uri="{C3380CC4-5D6E-409C-BE32-E72D297353CC}">
                <c16:uniqueId val="{00000003-4475-4699-8CAB-7792357A304E}"/>
              </c:ext>
            </c:extLst>
          </c:dPt>
          <c:dPt>
            <c:idx val="2"/>
            <c:bubble3D val="0"/>
            <c:spPr>
              <a:solidFill>
                <a:schemeClr val="bg2">
                  <a:lumMod val="50000"/>
                </a:schemeClr>
              </a:solidFill>
            </c:spPr>
            <c:extLst>
              <c:ext xmlns:c16="http://schemas.microsoft.com/office/drawing/2014/chart" uri="{C3380CC4-5D6E-409C-BE32-E72D297353CC}">
                <c16:uniqueId val="{00000005-4475-4699-8CAB-7792357A304E}"/>
              </c:ext>
            </c:extLst>
          </c:dPt>
          <c:dLbls>
            <c:dLbl>
              <c:idx val="0"/>
              <c:layout>
                <c:manualLayout>
                  <c:x val="1.6123167798758492E-3"/>
                  <c:y val="-2.689014145769915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475-4699-8CAB-7792357A304E}"/>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Oui</c:v>
                </c:pt>
                <c:pt idx="1">
                  <c:v>Non</c:v>
                </c:pt>
              </c:strCache>
            </c:strRef>
          </c:cat>
          <c:val>
            <c:numRef>
              <c:f>Sheet1!$B$2:$B$3</c:f>
              <c:numCache>
                <c:formatCode>0%</c:formatCode>
                <c:ptCount val="2"/>
                <c:pt idx="0">
                  <c:v>0.13</c:v>
                </c:pt>
                <c:pt idx="1">
                  <c:v>0.87</c:v>
                </c:pt>
              </c:numCache>
            </c:numRef>
          </c:val>
          <c:extLst>
            <c:ext xmlns:c16="http://schemas.microsoft.com/office/drawing/2014/chart" uri="{C3380CC4-5D6E-409C-BE32-E72D297353CC}">
              <c16:uniqueId val="{00000006-4475-4699-8CAB-7792357A304E}"/>
            </c:ext>
          </c:extLst>
        </c:ser>
        <c:dLbls>
          <c:showLegendKey val="0"/>
          <c:showVal val="0"/>
          <c:showCatName val="0"/>
          <c:showSerName val="0"/>
          <c:showPercent val="0"/>
          <c:showBubbleSize val="0"/>
          <c:showLeaderLines val="1"/>
        </c:dLbls>
        <c:firstSliceAng val="0"/>
        <c:holeSize val="50"/>
      </c:doughnutChart>
      <c:spPr>
        <a:noFill/>
        <a:ln>
          <a:noFill/>
        </a:ln>
        <a:effectLst/>
      </c:spPr>
    </c:plotArea>
    <c:legend>
      <c:legendPos val="b"/>
      <c:layout>
        <c:manualLayout>
          <c:xMode val="edge"/>
          <c:yMode val="edge"/>
          <c:x val="0.45254284061013883"/>
          <c:y val="0.92474513084392873"/>
          <c:w val="0.21255614914811244"/>
          <c:h val="5.9388292608227811E-2"/>
        </c:manualLayout>
      </c:layout>
      <c:overlay val="0"/>
      <c:txPr>
        <a:bodyPr/>
        <a:lstStyle/>
        <a:p>
          <a:pPr>
            <a:defRPr sz="18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65019024422909"/>
          <c:y val="0.10643081806747952"/>
          <c:w val="0.65940667703043032"/>
          <c:h val="0.78385225129587455"/>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rgbClr val="E03A3E"/>
              </a:solidFill>
              <a:ln>
                <a:noFill/>
              </a:ln>
              <a:effectLst/>
            </c:spPr>
            <c:extLst>
              <c:ext xmlns:c16="http://schemas.microsoft.com/office/drawing/2014/chart" uri="{C3380CC4-5D6E-409C-BE32-E72D297353CC}">
                <c16:uniqueId val="{00000001-1196-4DF6-BB19-FEE23E30DC4C}"/>
              </c:ext>
            </c:extLst>
          </c:dPt>
          <c:dPt>
            <c:idx val="1"/>
            <c:bubble3D val="0"/>
            <c:spPr>
              <a:solidFill>
                <a:schemeClr val="accent1">
                  <a:lumMod val="75000"/>
                </a:schemeClr>
              </a:solidFill>
              <a:ln w="28575">
                <a:noFill/>
              </a:ln>
              <a:effectLst/>
            </c:spPr>
            <c:extLst>
              <c:ext xmlns:c16="http://schemas.microsoft.com/office/drawing/2014/chart" uri="{C3380CC4-5D6E-409C-BE32-E72D297353CC}">
                <c16:uniqueId val="{00000003-1196-4DF6-BB19-FEE23E30DC4C}"/>
              </c:ext>
            </c:extLst>
          </c:dPt>
          <c:dPt>
            <c:idx val="2"/>
            <c:bubble3D val="0"/>
            <c:spPr>
              <a:solidFill>
                <a:schemeClr val="bg2">
                  <a:lumMod val="50000"/>
                </a:schemeClr>
              </a:solidFill>
            </c:spPr>
            <c:extLst>
              <c:ext xmlns:c16="http://schemas.microsoft.com/office/drawing/2014/chart" uri="{C3380CC4-5D6E-409C-BE32-E72D297353CC}">
                <c16:uniqueId val="{00000005-1196-4DF6-BB19-FEE23E30DC4C}"/>
              </c:ext>
            </c:extLst>
          </c:dPt>
          <c:dLbls>
            <c:dLbl>
              <c:idx val="0"/>
              <c:layout>
                <c:manualLayout>
                  <c:x val="1.6123167798758492E-3"/>
                  <c:y val="-2.689014145769915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96-4DF6-BB19-FEE23E30DC4C}"/>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Oui</c:v>
                </c:pt>
                <c:pt idx="1">
                  <c:v>Non</c:v>
                </c:pt>
              </c:strCache>
            </c:strRef>
          </c:cat>
          <c:val>
            <c:numRef>
              <c:f>Sheet1!$B$2:$B$3</c:f>
              <c:numCache>
                <c:formatCode>0%</c:formatCode>
                <c:ptCount val="2"/>
                <c:pt idx="0">
                  <c:v>0.1</c:v>
                </c:pt>
                <c:pt idx="1">
                  <c:v>0.89</c:v>
                </c:pt>
              </c:numCache>
            </c:numRef>
          </c:val>
          <c:extLst>
            <c:ext xmlns:c16="http://schemas.microsoft.com/office/drawing/2014/chart" uri="{C3380CC4-5D6E-409C-BE32-E72D297353CC}">
              <c16:uniqueId val="{00000006-1196-4DF6-BB19-FEE23E30DC4C}"/>
            </c:ext>
          </c:extLst>
        </c:ser>
        <c:dLbls>
          <c:showLegendKey val="0"/>
          <c:showVal val="0"/>
          <c:showCatName val="0"/>
          <c:showSerName val="0"/>
          <c:showPercent val="0"/>
          <c:showBubbleSize val="0"/>
          <c:showLeaderLines val="1"/>
        </c:dLbls>
        <c:firstSliceAng val="0"/>
        <c:holeSize val="50"/>
      </c:doughnutChart>
      <c:spPr>
        <a:noFill/>
        <a:ln>
          <a:noFill/>
        </a:ln>
        <a:effectLst/>
      </c:spPr>
    </c:plotArea>
    <c:legend>
      <c:legendPos val="b"/>
      <c:layout>
        <c:manualLayout>
          <c:xMode val="edge"/>
          <c:yMode val="edge"/>
          <c:x val="0.45254284061013883"/>
          <c:y val="0.92474513084392873"/>
          <c:w val="0.21255614914811244"/>
          <c:h val="5.9388292608227811E-2"/>
        </c:manualLayout>
      </c:layout>
      <c:overlay val="0"/>
      <c:txPr>
        <a:bodyPr/>
        <a:lstStyle/>
        <a:p>
          <a:pPr>
            <a:defRPr sz="18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993821879175007E-2"/>
          <c:y val="0.15267017772074121"/>
          <c:w val="0.83032615039901214"/>
          <c:h val="0.66423112707583321"/>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chemeClr val="accent1">
                  <a:lumMod val="75000"/>
                </a:schemeClr>
              </a:solidFill>
              <a:ln>
                <a:noFill/>
              </a:ln>
              <a:effectLst/>
            </c:spPr>
            <c:extLst>
              <c:ext xmlns:c16="http://schemas.microsoft.com/office/drawing/2014/chart" uri="{C3380CC4-5D6E-409C-BE32-E72D297353CC}">
                <c16:uniqueId val="{00000001-86F1-464C-A030-426656AA1D54}"/>
              </c:ext>
            </c:extLst>
          </c:dPt>
          <c:dPt>
            <c:idx val="1"/>
            <c:bubble3D val="0"/>
            <c:spPr>
              <a:solidFill>
                <a:srgbClr val="E03A3E"/>
              </a:solidFill>
              <a:ln w="28575">
                <a:noFill/>
              </a:ln>
              <a:effectLst/>
            </c:spPr>
            <c:extLst>
              <c:ext xmlns:c16="http://schemas.microsoft.com/office/drawing/2014/chart" uri="{C3380CC4-5D6E-409C-BE32-E72D297353CC}">
                <c16:uniqueId val="{00000003-86F1-464C-A030-426656AA1D54}"/>
              </c:ext>
            </c:extLst>
          </c:dPt>
          <c:dPt>
            <c:idx val="2"/>
            <c:bubble3D val="0"/>
            <c:spPr>
              <a:solidFill>
                <a:srgbClr val="2F5597"/>
              </a:solidFill>
            </c:spPr>
            <c:extLst>
              <c:ext xmlns:c16="http://schemas.microsoft.com/office/drawing/2014/chart" uri="{C3380CC4-5D6E-409C-BE32-E72D297353CC}">
                <c16:uniqueId val="{00000004-F9A3-4794-8B5C-B2A91A416646}"/>
              </c:ext>
            </c:extLst>
          </c:dPt>
          <c:dLbls>
            <c:dLbl>
              <c:idx val="0"/>
              <c:layout>
                <c:manualLayout>
                  <c:x val="1.6123167798758492E-3"/>
                  <c:y val="-3.83224123639920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6F1-464C-A030-426656AA1D54}"/>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Oui, j’agis à titre de mandataire</c:v>
                </c:pt>
                <c:pt idx="1">
                  <c:v>Non, je n’agis pas à titre de mandataire</c:v>
                </c:pt>
              </c:strCache>
            </c:strRef>
          </c:cat>
          <c:val>
            <c:numRef>
              <c:f>Sheet1!$B$2:$B$3</c:f>
              <c:numCache>
                <c:formatCode>0%</c:formatCode>
                <c:ptCount val="2"/>
                <c:pt idx="0">
                  <c:v>0.20470930815044683</c:v>
                </c:pt>
                <c:pt idx="1">
                  <c:v>0.79327501027521252</c:v>
                </c:pt>
              </c:numCache>
            </c:numRef>
          </c:val>
          <c:extLst>
            <c:ext xmlns:c16="http://schemas.microsoft.com/office/drawing/2014/chart" uri="{C3380CC4-5D6E-409C-BE32-E72D297353CC}">
              <c16:uniqueId val="{00000004-86F1-464C-A030-426656AA1D54}"/>
            </c:ext>
          </c:extLst>
        </c:ser>
        <c:dLbls>
          <c:showLegendKey val="0"/>
          <c:showVal val="0"/>
          <c:showCatName val="0"/>
          <c:showSerName val="0"/>
          <c:showPercent val="0"/>
          <c:showBubbleSize val="0"/>
          <c:showLeaderLines val="1"/>
        </c:dLbls>
        <c:firstSliceAng val="0"/>
        <c:holeSize val="58"/>
      </c:doughnutChart>
      <c:spPr>
        <a:noFill/>
        <a:ln>
          <a:noFill/>
        </a:ln>
        <a:effectLst/>
      </c:spPr>
    </c:plotArea>
    <c:legend>
      <c:legendPos val="b"/>
      <c:layout>
        <c:manualLayout>
          <c:xMode val="edge"/>
          <c:yMode val="edge"/>
          <c:x val="0.13359580665604989"/>
          <c:y val="0.8948474575495049"/>
          <c:w val="0.86640416808495635"/>
          <c:h val="0.10515254245049507"/>
        </c:manualLayout>
      </c:layout>
      <c:overlay val="0"/>
      <c:txPr>
        <a:bodyPr/>
        <a:lstStyle/>
        <a:p>
          <a:pPr>
            <a:defRPr sz="18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658503898558175E-2"/>
          <c:y val="5.8683462578720091E-2"/>
          <c:w val="0.88846606660867844"/>
          <c:h val="0.72222295761832056"/>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chemeClr val="accent1">
                  <a:lumMod val="75000"/>
                </a:schemeClr>
              </a:solidFill>
              <a:ln>
                <a:noFill/>
              </a:ln>
              <a:effectLst/>
            </c:spPr>
            <c:extLst>
              <c:ext xmlns:c16="http://schemas.microsoft.com/office/drawing/2014/chart" uri="{C3380CC4-5D6E-409C-BE32-E72D297353CC}">
                <c16:uniqueId val="{00000001-441A-482C-AA8D-EA762B91ECFE}"/>
              </c:ext>
            </c:extLst>
          </c:dPt>
          <c:dPt>
            <c:idx val="1"/>
            <c:bubble3D val="0"/>
            <c:spPr>
              <a:solidFill>
                <a:srgbClr val="E03A3E"/>
              </a:solidFill>
              <a:ln w="28575">
                <a:noFill/>
              </a:ln>
              <a:effectLst/>
            </c:spPr>
            <c:extLst>
              <c:ext xmlns:c16="http://schemas.microsoft.com/office/drawing/2014/chart" uri="{C3380CC4-5D6E-409C-BE32-E72D297353CC}">
                <c16:uniqueId val="{00000003-441A-482C-AA8D-EA762B91ECFE}"/>
              </c:ext>
            </c:extLst>
          </c:dPt>
          <c:dPt>
            <c:idx val="2"/>
            <c:bubble3D val="0"/>
            <c:spPr>
              <a:solidFill>
                <a:srgbClr val="2F5597"/>
              </a:solidFill>
            </c:spPr>
            <c:extLst>
              <c:ext xmlns:c16="http://schemas.microsoft.com/office/drawing/2014/chart" uri="{C3380CC4-5D6E-409C-BE32-E72D297353CC}">
                <c16:uniqueId val="{00000005-441A-482C-AA8D-EA762B91ECFE}"/>
              </c:ext>
            </c:extLst>
          </c:dPt>
          <c:dLbls>
            <c:dLbl>
              <c:idx val="0"/>
              <c:layout>
                <c:manualLayout>
                  <c:x val="1.6123167798758492E-3"/>
                  <c:y val="-3.83224123639920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41A-482C-AA8D-EA762B91ECFE}"/>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Oui, j’agis à titre de mandataire</c:v>
                </c:pt>
                <c:pt idx="1">
                  <c:v>Non, je n’agis pas à titre de mandataire</c:v>
                </c:pt>
              </c:strCache>
            </c:strRef>
          </c:cat>
          <c:val>
            <c:numRef>
              <c:f>Sheet1!$B$2:$B$3</c:f>
              <c:numCache>
                <c:formatCode>0%</c:formatCode>
                <c:ptCount val="2"/>
                <c:pt idx="0">
                  <c:v>0.18</c:v>
                </c:pt>
                <c:pt idx="1">
                  <c:v>0.82</c:v>
                </c:pt>
              </c:numCache>
            </c:numRef>
          </c:val>
          <c:extLst>
            <c:ext xmlns:c16="http://schemas.microsoft.com/office/drawing/2014/chart" uri="{C3380CC4-5D6E-409C-BE32-E72D297353CC}">
              <c16:uniqueId val="{00000006-441A-482C-AA8D-EA762B91ECFE}"/>
            </c:ext>
          </c:extLst>
        </c:ser>
        <c:dLbls>
          <c:showLegendKey val="0"/>
          <c:showVal val="0"/>
          <c:showCatName val="0"/>
          <c:showSerName val="0"/>
          <c:showPercent val="0"/>
          <c:showBubbleSize val="0"/>
          <c:showLeaderLines val="1"/>
        </c:dLbls>
        <c:firstSliceAng val="0"/>
        <c:holeSize val="58"/>
      </c:doughnutChart>
      <c:spPr>
        <a:noFill/>
        <a:ln>
          <a:noFill/>
        </a:ln>
        <a:effectLst/>
      </c:spPr>
    </c:plotArea>
    <c:legend>
      <c:legendPos val="b"/>
      <c:layout>
        <c:manualLayout>
          <c:xMode val="edge"/>
          <c:yMode val="edge"/>
          <c:x val="0.13359580665604989"/>
          <c:y val="0.8948474575495049"/>
          <c:w val="0.86640416808495635"/>
          <c:h val="0.10515254245049507"/>
        </c:manualLayout>
      </c:layout>
      <c:overlay val="0"/>
      <c:txPr>
        <a:bodyPr/>
        <a:lstStyle/>
        <a:p>
          <a:pPr>
            <a:defRPr sz="1800" b="0">
              <a:solidFill>
                <a:schemeClr val="tx1">
                  <a:lumMod val="65000"/>
                  <a:lumOff val="35000"/>
                </a:schemeClr>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078271513996545"/>
          <c:y val="0.10112236107776176"/>
          <c:w val="0.66313993962206685"/>
          <c:h val="0.78398328009983242"/>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chemeClr val="accent1">
                  <a:lumMod val="75000"/>
                </a:schemeClr>
              </a:solidFill>
              <a:ln>
                <a:noFill/>
              </a:ln>
              <a:effectLst/>
            </c:spPr>
            <c:extLst>
              <c:ext xmlns:c16="http://schemas.microsoft.com/office/drawing/2014/chart" uri="{C3380CC4-5D6E-409C-BE32-E72D297353CC}">
                <c16:uniqueId val="{00000001-86F1-464C-A030-426656AA1D54}"/>
              </c:ext>
            </c:extLst>
          </c:dPt>
          <c:dPt>
            <c:idx val="1"/>
            <c:bubble3D val="0"/>
            <c:spPr>
              <a:solidFill>
                <a:srgbClr val="E03A3E"/>
              </a:solidFill>
              <a:ln w="28575">
                <a:noFill/>
              </a:ln>
              <a:effectLst/>
            </c:spPr>
            <c:extLst>
              <c:ext xmlns:c16="http://schemas.microsoft.com/office/drawing/2014/chart" uri="{C3380CC4-5D6E-409C-BE32-E72D297353CC}">
                <c16:uniqueId val="{00000003-86F1-464C-A030-426656AA1D54}"/>
              </c:ext>
            </c:extLst>
          </c:dPt>
          <c:dPt>
            <c:idx val="2"/>
            <c:bubble3D val="0"/>
            <c:spPr>
              <a:solidFill>
                <a:schemeClr val="bg2">
                  <a:lumMod val="50000"/>
                </a:schemeClr>
              </a:solidFill>
            </c:spPr>
            <c:extLst>
              <c:ext xmlns:c16="http://schemas.microsoft.com/office/drawing/2014/chart" uri="{C3380CC4-5D6E-409C-BE32-E72D297353CC}">
                <c16:uniqueId val="{00000004-F9A3-4794-8B5C-B2A91A416646}"/>
              </c:ext>
            </c:extLst>
          </c:dPt>
          <c:dLbls>
            <c:dLbl>
              <c:idx val="0"/>
              <c:layout>
                <c:manualLayout>
                  <c:x val="1.6123167798758492E-3"/>
                  <c:y val="-6.312053826372091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6F1-464C-A030-426656AA1D54}"/>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Sheet1!$A$2:$A$4</c:f>
              <c:strCache>
                <c:ptCount val="3"/>
                <c:pt idx="0">
                  <c:v>Oui, je donnerais la permission à la banque de communiquer avec quelqu’un en qui j’ai confiance</c:v>
                </c:pt>
                <c:pt idx="1">
                  <c:v>Non, je ne donnerais pas la permission à la banque de communiquer avec quelqu’un en qui j’ai confiance</c:v>
                </c:pt>
                <c:pt idx="2">
                  <c:v>Je ne sais pas</c:v>
                </c:pt>
              </c:strCache>
            </c:strRef>
          </c:cat>
          <c:val>
            <c:numRef>
              <c:f>Sheet1!$B$2:$B$4</c:f>
              <c:numCache>
                <c:formatCode>0%</c:formatCode>
                <c:ptCount val="3"/>
                <c:pt idx="0">
                  <c:v>0.61434526740362128</c:v>
                </c:pt>
                <c:pt idx="1">
                  <c:v>0.34687682471794395</c:v>
                </c:pt>
                <c:pt idx="2">
                  <c:v>3.4779136565062117E-2</c:v>
                </c:pt>
              </c:numCache>
            </c:numRef>
          </c:val>
          <c:extLst>
            <c:ext xmlns:c16="http://schemas.microsoft.com/office/drawing/2014/chart" uri="{C3380CC4-5D6E-409C-BE32-E72D297353CC}">
              <c16:uniqueId val="{00000004-86F1-464C-A030-426656AA1D54}"/>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078271513996545"/>
          <c:y val="9.0370334896150123E-2"/>
          <c:w val="0.69139647586441533"/>
          <c:h val="0.77386076404020854"/>
        </c:manualLayout>
      </c:layout>
      <c:doughnutChart>
        <c:varyColors val="1"/>
        <c:ser>
          <c:idx val="0"/>
          <c:order val="0"/>
          <c:tx>
            <c:strRef>
              <c:f>Sheet1!$B$1</c:f>
              <c:strCache>
                <c:ptCount val="1"/>
                <c:pt idx="0">
                  <c:v>Series 1</c:v>
                </c:pt>
              </c:strCache>
            </c:strRef>
          </c:tx>
          <c:spPr>
            <a:solidFill>
              <a:srgbClr val="234F77"/>
            </a:solidFill>
          </c:spPr>
          <c:dPt>
            <c:idx val="0"/>
            <c:bubble3D val="0"/>
            <c:spPr>
              <a:solidFill>
                <a:schemeClr val="accent1">
                  <a:lumMod val="75000"/>
                </a:schemeClr>
              </a:solidFill>
              <a:ln>
                <a:noFill/>
              </a:ln>
              <a:effectLst/>
            </c:spPr>
            <c:extLst>
              <c:ext xmlns:c16="http://schemas.microsoft.com/office/drawing/2014/chart" uri="{C3380CC4-5D6E-409C-BE32-E72D297353CC}">
                <c16:uniqueId val="{00000001-CDD9-478B-AEC6-B81261515D49}"/>
              </c:ext>
            </c:extLst>
          </c:dPt>
          <c:dPt>
            <c:idx val="1"/>
            <c:bubble3D val="0"/>
            <c:spPr>
              <a:solidFill>
                <a:srgbClr val="E03A3E"/>
              </a:solidFill>
              <a:ln w="28575">
                <a:noFill/>
              </a:ln>
              <a:effectLst/>
            </c:spPr>
            <c:extLst>
              <c:ext xmlns:c16="http://schemas.microsoft.com/office/drawing/2014/chart" uri="{C3380CC4-5D6E-409C-BE32-E72D297353CC}">
                <c16:uniqueId val="{00000003-CDD9-478B-AEC6-B81261515D49}"/>
              </c:ext>
            </c:extLst>
          </c:dPt>
          <c:dPt>
            <c:idx val="2"/>
            <c:bubble3D val="0"/>
            <c:spPr>
              <a:solidFill>
                <a:schemeClr val="bg2">
                  <a:lumMod val="50000"/>
                </a:schemeClr>
              </a:solidFill>
            </c:spPr>
            <c:extLst>
              <c:ext xmlns:c16="http://schemas.microsoft.com/office/drawing/2014/chart" uri="{C3380CC4-5D6E-409C-BE32-E72D297353CC}">
                <c16:uniqueId val="{00000005-CDD9-478B-AEC6-B81261515D49}"/>
              </c:ext>
            </c:extLst>
          </c:dPt>
          <c:dLbls>
            <c:dLbl>
              <c:idx val="0"/>
              <c:layout>
                <c:manualLayout>
                  <c:x val="1.6123167798758492E-3"/>
                  <c:y val="-6.312053826372091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DD9-478B-AEC6-B81261515D49}"/>
                </c:ext>
              </c:extLst>
            </c:dLbl>
            <c:numFmt formatCode="0\ %" sourceLinked="0"/>
            <c:spPr>
              <a:noFill/>
              <a:ln>
                <a:noFill/>
              </a:ln>
              <a:effectLst/>
            </c:spPr>
            <c:txPr>
              <a:bodyPr wrap="square" lIns="38100" tIns="19050" rIns="38100" bIns="19050" anchor="ctr">
                <a:spAutoFit/>
              </a:bodyPr>
              <a:lstStyle/>
              <a:p>
                <a:pPr>
                  <a:defRPr sz="2000" b="0">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Sheet1!$A$2:$A$4</c:f>
              <c:strCache>
                <c:ptCount val="3"/>
                <c:pt idx="0">
                  <c:v>Oui, je donnerais la permission à la banque de communiquer avec quelqu’un en qui j’ai confiance</c:v>
                </c:pt>
                <c:pt idx="1">
                  <c:v>Non, je ne donnerais pas la permission à la banque de communiquer avec quelqu’un en qui j’ai confiance</c:v>
                </c:pt>
                <c:pt idx="2">
                  <c:v>Je ne sais pas</c:v>
                </c:pt>
              </c:strCache>
            </c:strRef>
          </c:cat>
          <c:val>
            <c:numRef>
              <c:f>Sheet1!$B$2:$B$4</c:f>
              <c:numCache>
                <c:formatCode>0%</c:formatCode>
                <c:ptCount val="3"/>
                <c:pt idx="0">
                  <c:v>0.6</c:v>
                </c:pt>
                <c:pt idx="1">
                  <c:v>7.0000000000000007E-2</c:v>
                </c:pt>
                <c:pt idx="2">
                  <c:v>3.4779136565062117E-2</c:v>
                </c:pt>
              </c:numCache>
            </c:numRef>
          </c:val>
          <c:extLst>
            <c:ext xmlns:c16="http://schemas.microsoft.com/office/drawing/2014/chart" uri="{C3380CC4-5D6E-409C-BE32-E72D297353CC}">
              <c16:uniqueId val="{00000006-CDD9-478B-AEC6-B81261515D49}"/>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601830886174437"/>
          <c:y val="8.4902008965081113E-2"/>
          <c:w val="0.72036800082669494"/>
          <c:h val="0.91015377970804312"/>
        </c:manualLayout>
      </c:layout>
      <c:barChart>
        <c:barDir val="bar"/>
        <c:grouping val="clustered"/>
        <c:varyColors val="0"/>
        <c:ser>
          <c:idx val="0"/>
          <c:order val="0"/>
          <c:tx>
            <c:strRef>
              <c:f>Sheet1!$B$1</c:f>
              <c:strCache>
                <c:ptCount val="1"/>
                <c:pt idx="0">
                  <c:v>Non-aînés (n=753)</c:v>
                </c:pt>
              </c:strCache>
            </c:strRef>
          </c:tx>
          <c:spPr>
            <a:solidFill>
              <a:schemeClr val="bg1">
                <a:lumMod val="65000"/>
              </a:schemeClr>
            </a:solidFill>
          </c:spPr>
          <c:invertIfNegative val="0"/>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En ligne</c:v>
                </c:pt>
                <c:pt idx="1">
                  <c:v>En personne</c:v>
                </c:pt>
                <c:pt idx="2">
                  <c:v>GAB</c:v>
                </c:pt>
                <c:pt idx="3">
                  <c:v>Application mobile</c:v>
                </c:pt>
                <c:pt idx="4">
                  <c:v>Téléphone</c:v>
                </c:pt>
                <c:pt idx="5">
                  <c:v>Autre</c:v>
                </c:pt>
              </c:strCache>
            </c:strRef>
          </c:cat>
          <c:val>
            <c:numRef>
              <c:f>Sheet1!$B$2:$B$7</c:f>
              <c:numCache>
                <c:formatCode>0%</c:formatCode>
                <c:ptCount val="6"/>
                <c:pt idx="0">
                  <c:v>0.45</c:v>
                </c:pt>
                <c:pt idx="1">
                  <c:v>0.11</c:v>
                </c:pt>
                <c:pt idx="2">
                  <c:v>0.06</c:v>
                </c:pt>
                <c:pt idx="3">
                  <c:v>0.35</c:v>
                </c:pt>
                <c:pt idx="4">
                  <c:v>0.02</c:v>
                </c:pt>
                <c:pt idx="5">
                  <c:v>0.01</c:v>
                </c:pt>
              </c:numCache>
            </c:numRef>
          </c:val>
          <c:extLst>
            <c:ext xmlns:c16="http://schemas.microsoft.com/office/drawing/2014/chart" uri="{C3380CC4-5D6E-409C-BE32-E72D297353CC}">
              <c16:uniqueId val="{00000004-86F1-464C-A030-426656AA1D54}"/>
            </c:ext>
          </c:extLst>
        </c:ser>
        <c:ser>
          <c:idx val="1"/>
          <c:order val="1"/>
          <c:tx>
            <c:strRef>
              <c:f>Sheet1!$C$1</c:f>
              <c:strCache>
                <c:ptCount val="1"/>
                <c:pt idx="0">
                  <c:v>Aînés (n=2 254)</c:v>
                </c:pt>
              </c:strCache>
            </c:strRef>
          </c:tx>
          <c:spPr>
            <a:solidFill>
              <a:schemeClr val="accent1"/>
            </a:solidFill>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CD31-4E94-9B6E-0118279CC39D}"/>
              </c:ext>
            </c:extLst>
          </c:dPt>
          <c:dPt>
            <c:idx val="1"/>
            <c:invertIfNegative val="0"/>
            <c:bubble3D val="0"/>
            <c:spPr>
              <a:solidFill>
                <a:schemeClr val="accent1"/>
              </a:solidFill>
              <a:ln w="28575">
                <a:noFill/>
              </a:ln>
              <a:effectLst/>
            </c:spPr>
            <c:extLst>
              <c:ext xmlns:c16="http://schemas.microsoft.com/office/drawing/2014/chart" uri="{C3380CC4-5D6E-409C-BE32-E72D297353CC}">
                <c16:uniqueId val="{00000003-CD31-4E94-9B6E-0118279CC39D}"/>
              </c:ext>
            </c:extLst>
          </c:dPt>
          <c:dPt>
            <c:idx val="5"/>
            <c:invertIfNegative val="0"/>
            <c:bubble3D val="0"/>
            <c:spPr>
              <a:solidFill>
                <a:schemeClr val="accent1"/>
              </a:solidFill>
            </c:spPr>
            <c:extLst>
              <c:ext xmlns:c16="http://schemas.microsoft.com/office/drawing/2014/chart" uri="{C3380CC4-5D6E-409C-BE32-E72D297353CC}">
                <c16:uniqueId val="{00000005-CD31-4E94-9B6E-0118279CC39D}"/>
              </c:ext>
            </c:extLst>
          </c:dPt>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En ligne</c:v>
                </c:pt>
                <c:pt idx="1">
                  <c:v>En personne</c:v>
                </c:pt>
                <c:pt idx="2">
                  <c:v>GAB</c:v>
                </c:pt>
                <c:pt idx="3">
                  <c:v>Application mobile</c:v>
                </c:pt>
                <c:pt idx="4">
                  <c:v>Téléphone</c:v>
                </c:pt>
                <c:pt idx="5">
                  <c:v>Autre</c:v>
                </c:pt>
              </c:strCache>
            </c:strRef>
          </c:cat>
          <c:val>
            <c:numRef>
              <c:f>Sheet1!$C$2:$C$7</c:f>
              <c:numCache>
                <c:formatCode>0%</c:formatCode>
                <c:ptCount val="6"/>
                <c:pt idx="0">
                  <c:v>0.41972965682516461</c:v>
                </c:pt>
                <c:pt idx="1">
                  <c:v>0.32495503679501847</c:v>
                </c:pt>
                <c:pt idx="2">
                  <c:v>0.1476489504647561</c:v>
                </c:pt>
                <c:pt idx="3">
                  <c:v>5.2938745502703811E-2</c:v>
                </c:pt>
                <c:pt idx="4">
                  <c:v>4.3222619633382371E-2</c:v>
                </c:pt>
                <c:pt idx="5">
                  <c:v>6.1688347688704098E-3</c:v>
                </c:pt>
              </c:numCache>
            </c:numRef>
          </c:val>
          <c:extLst>
            <c:ext xmlns:c16="http://schemas.microsoft.com/office/drawing/2014/chart" uri="{C3380CC4-5D6E-409C-BE32-E72D297353CC}">
              <c16:uniqueId val="{00000006-02B7-46C3-B7BA-0FC08EF9FACB}"/>
            </c:ext>
          </c:extLst>
        </c:ser>
        <c:dLbls>
          <c:showLegendKey val="0"/>
          <c:showVal val="0"/>
          <c:showCatName val="0"/>
          <c:showSerName val="0"/>
          <c:showPercent val="0"/>
          <c:showBubbleSize val="0"/>
        </c:dLbls>
        <c:gapWidth val="100"/>
        <c:overlap val="-20"/>
        <c:axId val="446995616"/>
        <c:axId val="446996600"/>
      </c:barChart>
      <c:catAx>
        <c:axId val="446995616"/>
        <c:scaling>
          <c:orientation val="maxMin"/>
        </c:scaling>
        <c:delete val="0"/>
        <c:axPos val="l"/>
        <c:numFmt formatCode="General" sourceLinked="1"/>
        <c:majorTickMark val="out"/>
        <c:minorTickMark val="none"/>
        <c:tickLblPos val="nextTo"/>
        <c:txPr>
          <a:bodyPr/>
          <a:lstStyle/>
          <a:p>
            <a:pPr>
              <a:defRPr sz="1800" b="0">
                <a:solidFill>
                  <a:schemeClr val="tx1"/>
                </a:solidFill>
              </a:defRPr>
            </a:pPr>
            <a:endParaRPr lang="en-US"/>
          </a:p>
        </c:txPr>
        <c:crossAx val="446996600"/>
        <c:crosses val="autoZero"/>
        <c:auto val="1"/>
        <c:lblAlgn val="ctr"/>
        <c:lblOffset val="100"/>
        <c:noMultiLvlLbl val="0"/>
      </c:catAx>
      <c:valAx>
        <c:axId val="446996600"/>
        <c:scaling>
          <c:orientation val="minMax"/>
        </c:scaling>
        <c:delete val="0"/>
        <c:axPos val="t"/>
        <c:numFmt formatCode="0%" sourceLinked="1"/>
        <c:majorTickMark val="none"/>
        <c:minorTickMark val="none"/>
        <c:tickLblPos val="none"/>
        <c:spPr>
          <a:noFill/>
          <a:ln>
            <a:noFill/>
          </a:ln>
        </c:spPr>
        <c:txPr>
          <a:bodyPr/>
          <a:lstStyle/>
          <a:p>
            <a:pPr>
              <a:defRPr sz="1600"/>
            </a:pPr>
            <a:endParaRPr lang="en-US"/>
          </a:p>
        </c:txPr>
        <c:crossAx val="446995616"/>
        <c:crosses val="autoZero"/>
        <c:crossBetween val="between"/>
      </c:valAx>
      <c:spPr>
        <a:noFill/>
        <a:ln>
          <a:noFill/>
        </a:ln>
        <a:effectLst/>
      </c:spPr>
    </c:plotArea>
    <c:legend>
      <c:legendPos val="t"/>
      <c:layout>
        <c:manualLayout>
          <c:xMode val="edge"/>
          <c:yMode val="edge"/>
          <c:x val="0.29766403968135768"/>
          <c:y val="1.1965752696722627E-2"/>
          <c:w val="0.59177061646521045"/>
          <c:h val="5.7336683492839012E-2"/>
        </c:manualLayout>
      </c:layout>
      <c:overlay val="0"/>
      <c:txPr>
        <a:bodyPr/>
        <a:lstStyle/>
        <a:p>
          <a:pPr>
            <a:defRPr sz="1600" b="0">
              <a:solidFill>
                <a:schemeClr val="tx1"/>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223352636997259"/>
          <c:y val="2.2155666472106223E-2"/>
          <c:w val="0.63689337270341206"/>
          <c:h val="0.97290006478437341"/>
        </c:manualLayout>
      </c:layout>
      <c:barChart>
        <c:barDir val="bar"/>
        <c:grouping val="clustered"/>
        <c:varyColors val="0"/>
        <c:ser>
          <c:idx val="0"/>
          <c:order val="0"/>
          <c:tx>
            <c:strRef>
              <c:f>Sheet1!$B$1</c:f>
              <c:strCache>
                <c:ptCount val="1"/>
                <c:pt idx="0">
                  <c:v>18 à 34 (n=374)</c:v>
                </c:pt>
              </c:strCache>
            </c:strRef>
          </c:tx>
          <c:spPr>
            <a:solidFill>
              <a:schemeClr val="bg1">
                <a:lumMod val="50000"/>
              </a:schemeClr>
            </a:solidFill>
          </c:spPr>
          <c:invertIfNegative val="0"/>
          <c:dPt>
            <c:idx val="0"/>
            <c:invertIfNegative val="0"/>
            <c:bubble3D val="0"/>
            <c:spPr>
              <a:solidFill>
                <a:schemeClr val="bg1">
                  <a:lumMod val="50000"/>
                </a:schemeClr>
              </a:solidFill>
              <a:effectLst/>
            </c:spPr>
            <c:extLst>
              <c:ext xmlns:c16="http://schemas.microsoft.com/office/drawing/2014/chart" uri="{C3380CC4-5D6E-409C-BE32-E72D297353CC}">
                <c16:uniqueId val="{00000001-86F1-464C-A030-426656AA1D54}"/>
              </c:ext>
            </c:extLst>
          </c:dPt>
          <c:dPt>
            <c:idx val="1"/>
            <c:invertIfNegative val="0"/>
            <c:bubble3D val="0"/>
            <c:spPr>
              <a:solidFill>
                <a:schemeClr val="bg1">
                  <a:lumMod val="50000"/>
                </a:schemeClr>
              </a:solidFill>
              <a:effectLst/>
            </c:spPr>
            <c:extLst>
              <c:ext xmlns:c16="http://schemas.microsoft.com/office/drawing/2014/chart" uri="{C3380CC4-5D6E-409C-BE32-E72D297353CC}">
                <c16:uniqueId val="{00000003-86F1-464C-A030-426656AA1D54}"/>
              </c:ext>
            </c:extLst>
          </c:dPt>
          <c:dPt>
            <c:idx val="5"/>
            <c:invertIfNegative val="0"/>
            <c:bubble3D val="0"/>
            <c:extLst>
              <c:ext xmlns:c16="http://schemas.microsoft.com/office/drawing/2014/chart" uri="{C3380CC4-5D6E-409C-BE32-E72D297353CC}">
                <c16:uniqueId val="{00000004-961F-4FFB-868C-E0640FDFF873}"/>
              </c:ext>
            </c:extLst>
          </c:dPt>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En ligne</c:v>
                </c:pt>
                <c:pt idx="1">
                  <c:v>En personne</c:v>
                </c:pt>
                <c:pt idx="2">
                  <c:v>GAB</c:v>
                </c:pt>
                <c:pt idx="3">
                  <c:v>Application mobile</c:v>
                </c:pt>
                <c:pt idx="4">
                  <c:v>Téléphone</c:v>
                </c:pt>
              </c:strCache>
            </c:strRef>
          </c:cat>
          <c:val>
            <c:numRef>
              <c:f>Sheet1!$B$2:$B$6</c:f>
              <c:numCache>
                <c:formatCode>0%</c:formatCode>
                <c:ptCount val="5"/>
                <c:pt idx="0">
                  <c:v>0.37</c:v>
                </c:pt>
                <c:pt idx="1">
                  <c:v>0.12</c:v>
                </c:pt>
                <c:pt idx="2">
                  <c:v>0.04</c:v>
                </c:pt>
                <c:pt idx="3">
                  <c:v>0.44</c:v>
                </c:pt>
                <c:pt idx="4">
                  <c:v>0.02</c:v>
                </c:pt>
              </c:numCache>
            </c:numRef>
          </c:val>
          <c:extLst>
            <c:ext xmlns:c16="http://schemas.microsoft.com/office/drawing/2014/chart" uri="{C3380CC4-5D6E-409C-BE32-E72D297353CC}">
              <c16:uniqueId val="{00000004-86F1-464C-A030-426656AA1D54}"/>
            </c:ext>
          </c:extLst>
        </c:ser>
        <c:ser>
          <c:idx val="1"/>
          <c:order val="1"/>
          <c:tx>
            <c:strRef>
              <c:f>Sheet1!$C$1</c:f>
              <c:strCache>
                <c:ptCount val="1"/>
                <c:pt idx="0">
                  <c:v>35 à 44 (n=204)</c:v>
                </c:pt>
              </c:strCache>
            </c:strRef>
          </c:tx>
          <c:spPr>
            <a:solidFill>
              <a:schemeClr val="bg1">
                <a:lumMod val="75000"/>
              </a:schemeClr>
            </a:solidFill>
          </c:spPr>
          <c:invertIfNegative val="0"/>
          <c:dPt>
            <c:idx val="0"/>
            <c:invertIfNegative val="0"/>
            <c:bubble3D val="0"/>
            <c:spPr>
              <a:solidFill>
                <a:schemeClr val="bg1">
                  <a:lumMod val="75000"/>
                </a:schemeClr>
              </a:solidFill>
              <a:effectLst/>
            </c:spPr>
            <c:extLst>
              <c:ext xmlns:c16="http://schemas.microsoft.com/office/drawing/2014/chart" uri="{C3380CC4-5D6E-409C-BE32-E72D297353CC}">
                <c16:uniqueId val="{00000006-9F9F-4D92-91EE-47937CA8EC70}"/>
              </c:ext>
            </c:extLst>
          </c:dPt>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En ligne</c:v>
                </c:pt>
                <c:pt idx="1">
                  <c:v>En personne</c:v>
                </c:pt>
                <c:pt idx="2">
                  <c:v>GAB</c:v>
                </c:pt>
                <c:pt idx="3">
                  <c:v>Application mobile</c:v>
                </c:pt>
                <c:pt idx="4">
                  <c:v>Téléphone</c:v>
                </c:pt>
              </c:strCache>
            </c:strRef>
          </c:cat>
          <c:val>
            <c:numRef>
              <c:f>Sheet1!$C$2:$C$6</c:f>
              <c:numCache>
                <c:formatCode>0%</c:formatCode>
                <c:ptCount val="5"/>
                <c:pt idx="0">
                  <c:v>0.45</c:v>
                </c:pt>
                <c:pt idx="1">
                  <c:v>0.08</c:v>
                </c:pt>
                <c:pt idx="2">
                  <c:v>0.03</c:v>
                </c:pt>
                <c:pt idx="3">
                  <c:v>0.39</c:v>
                </c:pt>
                <c:pt idx="4">
                  <c:v>0.03</c:v>
                </c:pt>
              </c:numCache>
            </c:numRef>
          </c:val>
          <c:extLst>
            <c:ext xmlns:c16="http://schemas.microsoft.com/office/drawing/2014/chart" uri="{C3380CC4-5D6E-409C-BE32-E72D297353CC}">
              <c16:uniqueId val="{00000000-2206-4AAA-8887-313157B9AB3F}"/>
            </c:ext>
          </c:extLst>
        </c:ser>
        <c:ser>
          <c:idx val="2"/>
          <c:order val="2"/>
          <c:tx>
            <c:strRef>
              <c:f>Sheet1!$D$1</c:f>
              <c:strCache>
                <c:ptCount val="1"/>
                <c:pt idx="0">
                  <c:v>45 à 54 (n=175)</c:v>
                </c:pt>
              </c:strCache>
            </c:strRef>
          </c:tx>
          <c:spPr>
            <a:solidFill>
              <a:schemeClr val="bg1">
                <a:lumMod val="85000"/>
              </a:schemeClr>
            </a:solidFill>
          </c:spPr>
          <c:invertIfNegative val="0"/>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En ligne</c:v>
                </c:pt>
                <c:pt idx="1">
                  <c:v>En personne</c:v>
                </c:pt>
                <c:pt idx="2">
                  <c:v>GAB</c:v>
                </c:pt>
                <c:pt idx="3">
                  <c:v>Application mobile</c:v>
                </c:pt>
                <c:pt idx="4">
                  <c:v>Téléphone</c:v>
                </c:pt>
              </c:strCache>
            </c:strRef>
          </c:cat>
          <c:val>
            <c:numRef>
              <c:f>Sheet1!$D$2:$D$6</c:f>
              <c:numCache>
                <c:formatCode>0%</c:formatCode>
                <c:ptCount val="5"/>
                <c:pt idx="0">
                  <c:v>0.56999999999999995</c:v>
                </c:pt>
                <c:pt idx="1">
                  <c:v>0.13</c:v>
                </c:pt>
                <c:pt idx="2">
                  <c:v>0.1</c:v>
                </c:pt>
                <c:pt idx="3">
                  <c:v>0.19</c:v>
                </c:pt>
                <c:pt idx="4">
                  <c:v>0.01</c:v>
                </c:pt>
              </c:numCache>
            </c:numRef>
          </c:val>
          <c:extLst>
            <c:ext xmlns:c16="http://schemas.microsoft.com/office/drawing/2014/chart" uri="{C3380CC4-5D6E-409C-BE32-E72D297353CC}">
              <c16:uniqueId val="{00000001-2206-4AAA-8887-313157B9AB3F}"/>
            </c:ext>
          </c:extLst>
        </c:ser>
        <c:ser>
          <c:idx val="3"/>
          <c:order val="3"/>
          <c:tx>
            <c:strRef>
              <c:f>Sheet1!$E$1</c:f>
              <c:strCache>
                <c:ptCount val="1"/>
                <c:pt idx="0">
                  <c:v>55 à 64 (n=850)</c:v>
                </c:pt>
              </c:strCache>
            </c:strRef>
          </c:tx>
          <c:spPr>
            <a:solidFill>
              <a:schemeClr val="accent5">
                <a:lumMod val="50000"/>
              </a:schemeClr>
            </a:solidFill>
          </c:spPr>
          <c:invertIfNegative val="0"/>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En ligne</c:v>
                </c:pt>
                <c:pt idx="1">
                  <c:v>En personne</c:v>
                </c:pt>
                <c:pt idx="2">
                  <c:v>GAB</c:v>
                </c:pt>
                <c:pt idx="3">
                  <c:v>Application mobile</c:v>
                </c:pt>
                <c:pt idx="4">
                  <c:v>Téléphone</c:v>
                </c:pt>
              </c:strCache>
            </c:strRef>
          </c:cat>
          <c:val>
            <c:numRef>
              <c:f>Sheet1!$E$2:$E$6</c:f>
              <c:numCache>
                <c:formatCode>0%</c:formatCode>
                <c:ptCount val="5"/>
                <c:pt idx="0">
                  <c:v>0.5</c:v>
                </c:pt>
                <c:pt idx="1">
                  <c:v>0.23</c:v>
                </c:pt>
                <c:pt idx="2">
                  <c:v>0.13</c:v>
                </c:pt>
                <c:pt idx="3">
                  <c:v>0.08</c:v>
                </c:pt>
                <c:pt idx="4">
                  <c:v>0.05</c:v>
                </c:pt>
              </c:numCache>
            </c:numRef>
          </c:val>
          <c:extLst>
            <c:ext xmlns:c16="http://schemas.microsoft.com/office/drawing/2014/chart" uri="{C3380CC4-5D6E-409C-BE32-E72D297353CC}">
              <c16:uniqueId val="{00000002-2206-4AAA-8887-313157B9AB3F}"/>
            </c:ext>
          </c:extLst>
        </c:ser>
        <c:ser>
          <c:idx val="4"/>
          <c:order val="4"/>
          <c:tx>
            <c:strRef>
              <c:f>Sheet1!$F$1</c:f>
              <c:strCache>
                <c:ptCount val="1"/>
                <c:pt idx="0">
                  <c:v>65 à 74 (n=701)</c:v>
                </c:pt>
              </c:strCache>
            </c:strRef>
          </c:tx>
          <c:spPr>
            <a:solidFill>
              <a:schemeClr val="accent5">
                <a:lumMod val="75000"/>
              </a:schemeClr>
            </a:solidFill>
          </c:spPr>
          <c:invertIfNegative val="0"/>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En ligne</c:v>
                </c:pt>
                <c:pt idx="1">
                  <c:v>En personne</c:v>
                </c:pt>
                <c:pt idx="2">
                  <c:v>GAB</c:v>
                </c:pt>
                <c:pt idx="3">
                  <c:v>Application mobile</c:v>
                </c:pt>
                <c:pt idx="4">
                  <c:v>Téléphone</c:v>
                </c:pt>
              </c:strCache>
            </c:strRef>
          </c:cat>
          <c:val>
            <c:numRef>
              <c:f>Sheet1!$F$2:$F$6</c:f>
              <c:numCache>
                <c:formatCode>0%</c:formatCode>
                <c:ptCount val="5"/>
                <c:pt idx="0">
                  <c:v>0.45</c:v>
                </c:pt>
                <c:pt idx="1">
                  <c:v>0.3</c:v>
                </c:pt>
                <c:pt idx="2">
                  <c:v>0.17</c:v>
                </c:pt>
                <c:pt idx="3">
                  <c:v>0.04</c:v>
                </c:pt>
                <c:pt idx="4">
                  <c:v>0.04</c:v>
                </c:pt>
              </c:numCache>
            </c:numRef>
          </c:val>
          <c:extLst>
            <c:ext xmlns:c16="http://schemas.microsoft.com/office/drawing/2014/chart" uri="{C3380CC4-5D6E-409C-BE32-E72D297353CC}">
              <c16:uniqueId val="{00000003-2206-4AAA-8887-313157B9AB3F}"/>
            </c:ext>
          </c:extLst>
        </c:ser>
        <c:ser>
          <c:idx val="5"/>
          <c:order val="5"/>
          <c:tx>
            <c:strRef>
              <c:f>Sheet1!$G$1</c:f>
              <c:strCache>
                <c:ptCount val="1"/>
                <c:pt idx="0">
                  <c:v>75+ (n=703)</c:v>
                </c:pt>
              </c:strCache>
            </c:strRef>
          </c:tx>
          <c:spPr>
            <a:solidFill>
              <a:schemeClr val="accent5">
                <a:lumMod val="60000"/>
                <a:lumOff val="40000"/>
              </a:schemeClr>
            </a:solidFill>
          </c:spPr>
          <c:invertIfNegative val="0"/>
          <c:dPt>
            <c:idx val="0"/>
            <c:invertIfNegative val="0"/>
            <c:bubble3D val="0"/>
            <c:extLst>
              <c:ext xmlns:c16="http://schemas.microsoft.com/office/drawing/2014/chart" uri="{C3380CC4-5D6E-409C-BE32-E72D297353CC}">
                <c16:uniqueId val="{00000007-9F9F-4D92-91EE-47937CA8EC70}"/>
              </c:ext>
            </c:extLst>
          </c:dPt>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En ligne</c:v>
                </c:pt>
                <c:pt idx="1">
                  <c:v>En personne</c:v>
                </c:pt>
                <c:pt idx="2">
                  <c:v>GAB</c:v>
                </c:pt>
                <c:pt idx="3">
                  <c:v>Application mobile</c:v>
                </c:pt>
                <c:pt idx="4">
                  <c:v>Téléphone</c:v>
                </c:pt>
              </c:strCache>
            </c:strRef>
          </c:cat>
          <c:val>
            <c:numRef>
              <c:f>Sheet1!$G$2:$G$6</c:f>
              <c:numCache>
                <c:formatCode>0%</c:formatCode>
                <c:ptCount val="5"/>
                <c:pt idx="0">
                  <c:v>0.23</c:v>
                </c:pt>
                <c:pt idx="1">
                  <c:v>0.54</c:v>
                </c:pt>
                <c:pt idx="2">
                  <c:v>0.15</c:v>
                </c:pt>
                <c:pt idx="3">
                  <c:v>0.01</c:v>
                </c:pt>
                <c:pt idx="4">
                  <c:v>0.05</c:v>
                </c:pt>
              </c:numCache>
            </c:numRef>
          </c:val>
          <c:extLst>
            <c:ext xmlns:c16="http://schemas.microsoft.com/office/drawing/2014/chart" uri="{C3380CC4-5D6E-409C-BE32-E72D297353CC}">
              <c16:uniqueId val="{00000000-91B1-4D79-8AD6-3BD715AA3D1A}"/>
            </c:ext>
          </c:extLst>
        </c:ser>
        <c:dLbls>
          <c:showLegendKey val="0"/>
          <c:showVal val="0"/>
          <c:showCatName val="0"/>
          <c:showSerName val="0"/>
          <c:showPercent val="0"/>
          <c:showBubbleSize val="0"/>
        </c:dLbls>
        <c:gapWidth val="100"/>
        <c:overlap val="-10"/>
        <c:axId val="446995616"/>
        <c:axId val="446996600"/>
      </c:barChart>
      <c:catAx>
        <c:axId val="446995616"/>
        <c:scaling>
          <c:orientation val="maxMin"/>
        </c:scaling>
        <c:delete val="0"/>
        <c:axPos val="l"/>
        <c:numFmt formatCode="General" sourceLinked="1"/>
        <c:majorTickMark val="out"/>
        <c:minorTickMark val="none"/>
        <c:tickLblPos val="nextTo"/>
        <c:txPr>
          <a:bodyPr/>
          <a:lstStyle/>
          <a:p>
            <a:pPr>
              <a:defRPr sz="1800" b="0">
                <a:solidFill>
                  <a:schemeClr val="tx1"/>
                </a:solidFill>
              </a:defRPr>
            </a:pPr>
            <a:endParaRPr lang="en-US"/>
          </a:p>
        </c:txPr>
        <c:crossAx val="446996600"/>
        <c:crosses val="autoZero"/>
        <c:auto val="1"/>
        <c:lblAlgn val="ctr"/>
        <c:lblOffset val="100"/>
        <c:noMultiLvlLbl val="0"/>
      </c:catAx>
      <c:valAx>
        <c:axId val="446996600"/>
        <c:scaling>
          <c:orientation val="minMax"/>
        </c:scaling>
        <c:delete val="0"/>
        <c:axPos val="t"/>
        <c:numFmt formatCode="0%" sourceLinked="1"/>
        <c:majorTickMark val="none"/>
        <c:minorTickMark val="none"/>
        <c:tickLblPos val="none"/>
        <c:spPr>
          <a:noFill/>
          <a:ln>
            <a:noFill/>
          </a:ln>
        </c:spPr>
        <c:txPr>
          <a:bodyPr/>
          <a:lstStyle/>
          <a:p>
            <a:pPr>
              <a:defRPr sz="1600"/>
            </a:pPr>
            <a:endParaRPr lang="en-US"/>
          </a:p>
        </c:txPr>
        <c:crossAx val="446995616"/>
        <c:crosses val="autoZero"/>
        <c:crossBetween val="between"/>
      </c:valAx>
      <c:spPr>
        <a:noFill/>
        <a:ln>
          <a:noFill/>
        </a:ln>
        <a:effectLst/>
      </c:spPr>
    </c:plotArea>
    <c:legend>
      <c:legendPos val="r"/>
      <c:layout>
        <c:manualLayout>
          <c:xMode val="edge"/>
          <c:yMode val="edge"/>
          <c:x val="0.80575962379702537"/>
          <c:y val="0.64107558427877387"/>
          <c:w val="0.1720181539807524"/>
          <c:h val="0.34354672020516253"/>
        </c:manualLayout>
      </c:layout>
      <c:overlay val="0"/>
      <c:spPr>
        <a:ln>
          <a:solidFill>
            <a:schemeClr val="accent1"/>
          </a:solidFill>
        </a:ln>
      </c:spPr>
      <c:txPr>
        <a:bodyPr/>
        <a:lstStyle/>
        <a:p>
          <a:pPr>
            <a:defRPr sz="1400" b="0">
              <a:solidFill>
                <a:schemeClr val="tx1"/>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5251051623192436"/>
          <c:y val="8.4902008965081113E-2"/>
          <c:w val="0.64251381611174863"/>
          <c:h val="0.91015377970804312"/>
        </c:manualLayout>
      </c:layout>
      <c:barChart>
        <c:barDir val="bar"/>
        <c:grouping val="clustered"/>
        <c:varyColors val="0"/>
        <c:ser>
          <c:idx val="0"/>
          <c:order val="0"/>
          <c:tx>
            <c:strRef>
              <c:f>Sheet1!$B$1</c:f>
              <c:strCache>
                <c:ptCount val="1"/>
                <c:pt idx="0">
                  <c:v>Non-aînés (n=753)</c:v>
                </c:pt>
              </c:strCache>
            </c:strRef>
          </c:tx>
          <c:spPr>
            <a:solidFill>
              <a:schemeClr val="bg1">
                <a:lumMod val="65000"/>
              </a:schemeClr>
            </a:solidFill>
          </c:spPr>
          <c:invertIfNegative val="0"/>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Au moins une fois par semaine</c:v>
                </c:pt>
                <c:pt idx="1">
                  <c:v>Plusieurs fois par mois</c:v>
                </c:pt>
                <c:pt idx="2">
                  <c:v>Une fois par mois</c:v>
                </c:pt>
                <c:pt idx="3">
                  <c:v>Une fois tous les quelques mois</c:v>
                </c:pt>
                <c:pt idx="4">
                  <c:v>Une fois par année</c:v>
                </c:pt>
                <c:pt idx="5">
                  <c:v>Jamais</c:v>
                </c:pt>
              </c:strCache>
            </c:strRef>
          </c:cat>
          <c:val>
            <c:numRef>
              <c:f>Sheet1!$B$2:$B$7</c:f>
              <c:numCache>
                <c:formatCode>0%</c:formatCode>
                <c:ptCount val="6"/>
                <c:pt idx="0">
                  <c:v>7.0000000000000007E-2</c:v>
                </c:pt>
                <c:pt idx="1">
                  <c:v>0.1</c:v>
                </c:pt>
                <c:pt idx="2">
                  <c:v>0.22</c:v>
                </c:pt>
                <c:pt idx="3">
                  <c:v>0.35</c:v>
                </c:pt>
                <c:pt idx="4">
                  <c:v>0.18</c:v>
                </c:pt>
                <c:pt idx="5">
                  <c:v>7.0000000000000007E-2</c:v>
                </c:pt>
              </c:numCache>
            </c:numRef>
          </c:val>
          <c:extLst>
            <c:ext xmlns:c16="http://schemas.microsoft.com/office/drawing/2014/chart" uri="{C3380CC4-5D6E-409C-BE32-E72D297353CC}">
              <c16:uniqueId val="{00000004-86F1-464C-A030-426656AA1D54}"/>
            </c:ext>
          </c:extLst>
        </c:ser>
        <c:ser>
          <c:idx val="1"/>
          <c:order val="1"/>
          <c:tx>
            <c:strRef>
              <c:f>Sheet1!$C$1</c:f>
              <c:strCache>
                <c:ptCount val="1"/>
                <c:pt idx="0">
                  <c:v>Aînés (n= 2 254)</c:v>
                </c:pt>
              </c:strCache>
            </c:strRef>
          </c:tx>
          <c:spPr>
            <a:solidFill>
              <a:schemeClr val="accent1"/>
            </a:solidFill>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149F-4A93-B851-5676C23449B7}"/>
              </c:ext>
            </c:extLst>
          </c:dPt>
          <c:dPt>
            <c:idx val="1"/>
            <c:invertIfNegative val="0"/>
            <c:bubble3D val="0"/>
            <c:spPr>
              <a:solidFill>
                <a:schemeClr val="accent1"/>
              </a:solidFill>
              <a:ln w="28575">
                <a:noFill/>
              </a:ln>
              <a:effectLst/>
            </c:spPr>
            <c:extLst>
              <c:ext xmlns:c16="http://schemas.microsoft.com/office/drawing/2014/chart" uri="{C3380CC4-5D6E-409C-BE32-E72D297353CC}">
                <c16:uniqueId val="{00000003-149F-4A93-B851-5676C23449B7}"/>
              </c:ext>
            </c:extLst>
          </c:dPt>
          <c:dPt>
            <c:idx val="5"/>
            <c:invertIfNegative val="0"/>
            <c:bubble3D val="0"/>
            <c:spPr>
              <a:solidFill>
                <a:schemeClr val="accent1"/>
              </a:solidFill>
            </c:spPr>
            <c:extLst>
              <c:ext xmlns:c16="http://schemas.microsoft.com/office/drawing/2014/chart" uri="{C3380CC4-5D6E-409C-BE32-E72D297353CC}">
                <c16:uniqueId val="{00000005-149F-4A93-B851-5676C23449B7}"/>
              </c:ext>
            </c:extLst>
          </c:dPt>
          <c:dLbls>
            <c:numFmt formatCode="0\ %" sourceLinked="0"/>
            <c:spPr>
              <a:noFill/>
              <a:ln>
                <a:noFill/>
              </a:ln>
              <a:effectLst/>
            </c:spPr>
            <c:txPr>
              <a:bodyPr wrap="square" lIns="38100" tIns="19050" rIns="38100" bIns="19050" anchor="ctr">
                <a:spAutoFit/>
              </a:bodyPr>
              <a:lstStyle/>
              <a:p>
                <a:pPr>
                  <a:defRPr sz="1600" b="0">
                    <a:solidFill>
                      <a:schemeClr val="tx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Au moins une fois par semaine</c:v>
                </c:pt>
                <c:pt idx="1">
                  <c:v>Plusieurs fois par mois</c:v>
                </c:pt>
                <c:pt idx="2">
                  <c:v>Une fois par mois</c:v>
                </c:pt>
                <c:pt idx="3">
                  <c:v>Une fois tous les quelques mois</c:v>
                </c:pt>
                <c:pt idx="4">
                  <c:v>Une fois par année</c:v>
                </c:pt>
                <c:pt idx="5">
                  <c:v>Jamais</c:v>
                </c:pt>
              </c:strCache>
            </c:strRef>
          </c:cat>
          <c:val>
            <c:numRef>
              <c:f>Sheet1!$C$2:$C$7</c:f>
              <c:numCache>
                <c:formatCode>0%</c:formatCode>
                <c:ptCount val="6"/>
                <c:pt idx="0">
                  <c:v>0.14000000000000001</c:v>
                </c:pt>
                <c:pt idx="1">
                  <c:v>0.17</c:v>
                </c:pt>
                <c:pt idx="2">
                  <c:v>0.27</c:v>
                </c:pt>
                <c:pt idx="3">
                  <c:v>0.26</c:v>
                </c:pt>
                <c:pt idx="4">
                  <c:v>0.1</c:v>
                </c:pt>
                <c:pt idx="5">
                  <c:v>0.06</c:v>
                </c:pt>
              </c:numCache>
            </c:numRef>
          </c:val>
          <c:extLst>
            <c:ext xmlns:c16="http://schemas.microsoft.com/office/drawing/2014/chart" uri="{C3380CC4-5D6E-409C-BE32-E72D297353CC}">
              <c16:uniqueId val="{00000006-02B7-46C3-B7BA-0FC08EF9FACB}"/>
            </c:ext>
          </c:extLst>
        </c:ser>
        <c:dLbls>
          <c:showLegendKey val="0"/>
          <c:showVal val="0"/>
          <c:showCatName val="0"/>
          <c:showSerName val="0"/>
          <c:showPercent val="0"/>
          <c:showBubbleSize val="0"/>
        </c:dLbls>
        <c:gapWidth val="100"/>
        <c:overlap val="-20"/>
        <c:axId val="446995616"/>
        <c:axId val="446996600"/>
      </c:barChart>
      <c:catAx>
        <c:axId val="446995616"/>
        <c:scaling>
          <c:orientation val="maxMin"/>
        </c:scaling>
        <c:delete val="0"/>
        <c:axPos val="l"/>
        <c:numFmt formatCode="General" sourceLinked="1"/>
        <c:majorTickMark val="out"/>
        <c:minorTickMark val="none"/>
        <c:tickLblPos val="nextTo"/>
        <c:txPr>
          <a:bodyPr/>
          <a:lstStyle/>
          <a:p>
            <a:pPr>
              <a:defRPr sz="1600" b="0">
                <a:solidFill>
                  <a:schemeClr val="tx1"/>
                </a:solidFill>
              </a:defRPr>
            </a:pPr>
            <a:endParaRPr lang="en-US"/>
          </a:p>
        </c:txPr>
        <c:crossAx val="446996600"/>
        <c:crosses val="autoZero"/>
        <c:auto val="1"/>
        <c:lblAlgn val="ctr"/>
        <c:lblOffset val="100"/>
        <c:noMultiLvlLbl val="0"/>
      </c:catAx>
      <c:valAx>
        <c:axId val="446996600"/>
        <c:scaling>
          <c:orientation val="minMax"/>
        </c:scaling>
        <c:delete val="0"/>
        <c:axPos val="t"/>
        <c:numFmt formatCode="0%" sourceLinked="1"/>
        <c:majorTickMark val="none"/>
        <c:minorTickMark val="none"/>
        <c:tickLblPos val="none"/>
        <c:spPr>
          <a:noFill/>
          <a:ln>
            <a:noFill/>
          </a:ln>
        </c:spPr>
        <c:txPr>
          <a:bodyPr/>
          <a:lstStyle/>
          <a:p>
            <a:pPr>
              <a:defRPr sz="1600"/>
            </a:pPr>
            <a:endParaRPr lang="en-US"/>
          </a:p>
        </c:txPr>
        <c:crossAx val="446995616"/>
        <c:crosses val="autoZero"/>
        <c:crossBetween val="between"/>
      </c:valAx>
      <c:spPr>
        <a:noFill/>
        <a:ln>
          <a:noFill/>
        </a:ln>
        <a:effectLst/>
      </c:spPr>
    </c:plotArea>
    <c:legend>
      <c:legendPos val="t"/>
      <c:layout>
        <c:manualLayout>
          <c:xMode val="edge"/>
          <c:yMode val="edge"/>
          <c:x val="0.29766403968135768"/>
          <c:y val="1.1965752696722627E-2"/>
          <c:w val="0.51032743487709198"/>
          <c:h val="5.7336683492839012E-2"/>
        </c:manualLayout>
      </c:layout>
      <c:overlay val="0"/>
      <c:txPr>
        <a:bodyPr/>
        <a:lstStyle/>
        <a:p>
          <a:pPr>
            <a:defRPr sz="1600" b="0">
              <a:solidFill>
                <a:schemeClr val="tx1"/>
              </a:solidFill>
            </a:defRPr>
          </a:pPr>
          <a:endParaRPr lang="en-US"/>
        </a:p>
      </c:txPr>
    </c:legend>
    <c:plotVisOnly val="1"/>
    <c:dispBlanksAs val="gap"/>
    <c:showDLblsOverMax val="0"/>
  </c:chart>
  <c:spPr>
    <a:noFill/>
    <a:ln>
      <a:noFill/>
    </a:ln>
    <a:effectLst/>
  </c:spPr>
  <c:txPr>
    <a:bodyPr/>
    <a:lstStyle/>
    <a:p>
      <a:pPr>
        <a:defRPr sz="2400" b="1">
          <a:solidFill>
            <a:schemeClr val="bg1"/>
          </a:solidFill>
          <a:latin typeface="Franklin Gothic Book" panose="020B0503020102020204" pitchFamily="34" charset="0"/>
          <a:cs typeface="Arial" panose="020B0604020202020204" pitchFamily="34" charset="0"/>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0.38977</cdr:x>
      <cdr:y>0.01205</cdr:y>
    </cdr:from>
    <cdr:to>
      <cdr:x>0.564</cdr:x>
      <cdr:y>0.20205</cdr:y>
    </cdr:to>
    <cdr:sp macro="" textlink="">
      <cdr:nvSpPr>
        <cdr:cNvPr id="2" name="TextBox 1">
          <a:extLst xmlns:a="http://schemas.openxmlformats.org/drawingml/2006/main">
            <a:ext uri="{FF2B5EF4-FFF2-40B4-BE49-F238E27FC236}">
              <a16:creationId xmlns:a16="http://schemas.microsoft.com/office/drawing/2014/main" id="{EB972DEB-0DA6-46A5-8101-48FBFEA56B9C}"/>
            </a:ext>
          </a:extLst>
        </cdr:cNvPr>
        <cdr:cNvSpPr txBox="1"/>
      </cdr:nvSpPr>
      <cdr:spPr>
        <a:xfrm xmlns:a="http://schemas.openxmlformats.org/drawingml/2006/main">
          <a:off x="1681248" y="56852"/>
          <a:ext cx="751535" cy="89674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CA" sz="1600" b="1" dirty="0" err="1">
              <a:solidFill>
                <a:schemeClr val="tx1">
                  <a:lumMod val="65000"/>
                  <a:lumOff val="35000"/>
                </a:schemeClr>
              </a:solidFill>
            </a:rPr>
            <a:t>Aînés</a:t>
          </a:r>
          <a:r>
            <a:rPr lang="en-CA" sz="1600" b="1" dirty="0">
              <a:solidFill>
                <a:schemeClr val="tx1">
                  <a:lumMod val="65000"/>
                  <a:lumOff val="35000"/>
                </a:schemeClr>
              </a:solidFill>
            </a:rPr>
            <a:t> (n = 2 254)</a:t>
          </a:r>
        </a:p>
      </cdr:txBody>
    </cdr:sp>
  </cdr:relSizeAnchor>
</c:userShapes>
</file>

<file path=ppt/drawings/drawing2.xml><?xml version="1.0" encoding="utf-8"?>
<c:userShapes xmlns:c="http://schemas.openxmlformats.org/drawingml/2006/chart">
  <cdr:relSizeAnchor xmlns:cdr="http://schemas.openxmlformats.org/drawingml/2006/chartDrawing">
    <cdr:from>
      <cdr:x>0.3571</cdr:x>
      <cdr:y>0</cdr:y>
    </cdr:from>
    <cdr:to>
      <cdr:x>0.53133</cdr:x>
      <cdr:y>0.20463</cdr:y>
    </cdr:to>
    <cdr:sp macro="" textlink="">
      <cdr:nvSpPr>
        <cdr:cNvPr id="2" name="TextBox 1">
          <a:extLst xmlns:a="http://schemas.openxmlformats.org/drawingml/2006/main">
            <a:ext uri="{FF2B5EF4-FFF2-40B4-BE49-F238E27FC236}">
              <a16:creationId xmlns:a16="http://schemas.microsoft.com/office/drawing/2014/main" id="{BD2E5BD6-E9B7-496D-91D0-860206FEFF87}"/>
            </a:ext>
          </a:extLst>
        </cdr:cNvPr>
        <cdr:cNvSpPr txBox="1"/>
      </cdr:nvSpPr>
      <cdr:spPr>
        <a:xfrm xmlns:a="http://schemas.openxmlformats.org/drawingml/2006/main">
          <a:off x="1874157" y="0"/>
          <a:ext cx="914400" cy="9144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CA" sz="1600" b="1" dirty="0">
              <a:solidFill>
                <a:schemeClr val="tx1">
                  <a:lumMod val="65000"/>
                  <a:lumOff val="35000"/>
                </a:schemeClr>
              </a:solidFill>
            </a:rPr>
            <a:t>Non-</a:t>
          </a:r>
          <a:r>
            <a:rPr lang="en-CA" sz="1600" b="1" dirty="0" err="1">
              <a:solidFill>
                <a:schemeClr val="tx1">
                  <a:lumMod val="65000"/>
                  <a:lumOff val="35000"/>
                </a:schemeClr>
              </a:solidFill>
            </a:rPr>
            <a:t>aînés</a:t>
          </a:r>
          <a:r>
            <a:rPr lang="en-CA" sz="1600" b="1" dirty="0">
              <a:solidFill>
                <a:schemeClr val="tx1">
                  <a:lumMod val="65000"/>
                  <a:lumOff val="35000"/>
                </a:schemeClr>
              </a:solidFill>
            </a:rPr>
            <a:t> (n = 753)  </a:t>
          </a:r>
        </a:p>
      </cdr:txBody>
    </cdr:sp>
  </cdr:relSizeAnchor>
</c:userShapes>
</file>

<file path=ppt/drawings/drawing3.xml><?xml version="1.0" encoding="utf-8"?>
<c:userShapes xmlns:c="http://schemas.openxmlformats.org/drawingml/2006/chart">
  <cdr:relSizeAnchor xmlns:cdr="http://schemas.openxmlformats.org/drawingml/2006/chartDrawing">
    <cdr:from>
      <cdr:x>0.32397</cdr:x>
      <cdr:y>0.0848</cdr:y>
    </cdr:from>
    <cdr:to>
      <cdr:x>0.78774</cdr:x>
      <cdr:y>0.12935</cdr:y>
    </cdr:to>
    <cdr:sp macro="" textlink="">
      <cdr:nvSpPr>
        <cdr:cNvPr id="2" name="TextBox 1">
          <a:extLst xmlns:a="http://schemas.openxmlformats.org/drawingml/2006/main">
            <a:ext uri="{FF2B5EF4-FFF2-40B4-BE49-F238E27FC236}">
              <a16:creationId xmlns:a16="http://schemas.microsoft.com/office/drawing/2014/main" id="{E151F1F4-F43D-4CE3-8FF9-BCB3F5F8515A}"/>
            </a:ext>
          </a:extLst>
        </cdr:cNvPr>
        <cdr:cNvSpPr txBox="1"/>
      </cdr:nvSpPr>
      <cdr:spPr>
        <a:xfrm xmlns:a="http://schemas.openxmlformats.org/drawingml/2006/main">
          <a:off x="2914224" y="564972"/>
          <a:ext cx="4171716" cy="29679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fr-FR" b="1" dirty="0">
              <a:solidFill>
                <a:schemeClr val="tx1">
                  <a:lumMod val="65000"/>
                  <a:lumOff val="35000"/>
                </a:schemeClr>
              </a:solidFill>
            </a:rPr>
            <a:t>% des personnes qui sont modérément ou fortement en accord avec chaque énoncé</a:t>
          </a:r>
          <a:endParaRPr lang="en-CA" sz="1200" b="1" dirty="0">
            <a:solidFill>
              <a:schemeClr val="tx1">
                <a:lumMod val="65000"/>
                <a:lumOff val="35000"/>
              </a:schemeClr>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0.34797</cdr:x>
      <cdr:y>0.01699</cdr:y>
    </cdr:from>
    <cdr:to>
      <cdr:x>0.81174</cdr:x>
      <cdr:y>0.06153</cdr:y>
    </cdr:to>
    <cdr:sp macro="" textlink="">
      <cdr:nvSpPr>
        <cdr:cNvPr id="2" name="TextBox 1">
          <a:extLst xmlns:a="http://schemas.openxmlformats.org/drawingml/2006/main">
            <a:ext uri="{FF2B5EF4-FFF2-40B4-BE49-F238E27FC236}">
              <a16:creationId xmlns:a16="http://schemas.microsoft.com/office/drawing/2014/main" id="{E151F1F4-F43D-4CE3-8FF9-BCB3F5F8515A}"/>
            </a:ext>
          </a:extLst>
        </cdr:cNvPr>
        <cdr:cNvSpPr txBox="1"/>
      </cdr:nvSpPr>
      <cdr:spPr>
        <a:xfrm xmlns:a="http://schemas.openxmlformats.org/drawingml/2006/main">
          <a:off x="3130093" y="116488"/>
          <a:ext cx="4171724" cy="30551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fr-FR" sz="1200" b="1" dirty="0">
              <a:solidFill>
                <a:schemeClr val="tx1">
                  <a:lumMod val="65000"/>
                  <a:lumOff val="35000"/>
                </a:schemeClr>
              </a:solidFill>
            </a:rPr>
            <a:t>% des personnes qui sont modérément ou fortement en accord avec chaque énoncé</a:t>
          </a:r>
          <a:endParaRPr lang="en-CA" sz="1400" b="1" dirty="0">
            <a:solidFill>
              <a:schemeClr val="tx1">
                <a:lumMod val="65000"/>
                <a:lumOff val="35000"/>
              </a:schemeClr>
            </a:solidFill>
          </a:endParaRPr>
        </a:p>
      </cdr:txBody>
    </cdr:sp>
  </cdr:relSizeAnchor>
</c:userShape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4-25T20:58:42.76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9,'0'-4,"0"-1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4-25T20:58:42.76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9,'0'-4,"0"-1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4-25T20:58:42.76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9,'0'-4,"0"-1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4-25T20:58:42.76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9,'0'-4,"0"-1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4-25T20:58:42.76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9,'0'-4,"0"-1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4-25T20:58:42.76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9,'0'-4,"0"-1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4-25T20:58:42.76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9,'0'-4,"0"-1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4-25T20:58:42.76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9,'0'-4,"0"-1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4-25T20:58:42.76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9,'0'-4,"0"-1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4-25T20:58:42.761"/>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9,'0'-4,"0"-1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CA"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EA50C624-8676-4E4B-8C13-9EAC95EEAC4E}" type="datetimeFigureOut">
              <a:rPr lang="en-CA" smtClean="0"/>
              <a:t>2019-07-09</a:t>
            </a:fld>
            <a:endParaRPr lang="en-CA" dirty="0"/>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CA"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CA"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03E1F71-86C8-479F-A7CD-A6B0320A8FE2}" type="slidenum">
              <a:rPr lang="en-CA" smtClean="0"/>
              <a:t>‹#›</a:t>
            </a:fld>
            <a:endParaRPr lang="en-CA" dirty="0"/>
          </a:p>
        </p:txBody>
      </p:sp>
    </p:spTree>
    <p:extLst>
      <p:ext uri="{BB962C8B-B14F-4D97-AF65-F5344CB8AC3E}">
        <p14:creationId xmlns:p14="http://schemas.microsoft.com/office/powerpoint/2010/main" val="672341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a:t>
            </a:fld>
            <a:endParaRPr lang="en-CA" dirty="0"/>
          </a:p>
        </p:txBody>
      </p:sp>
    </p:spTree>
    <p:extLst>
      <p:ext uri="{BB962C8B-B14F-4D97-AF65-F5344CB8AC3E}">
        <p14:creationId xmlns:p14="http://schemas.microsoft.com/office/powerpoint/2010/main" val="7986000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10</a:t>
            </a:fld>
            <a:endParaRPr lang="en-CA" dirty="0"/>
          </a:p>
        </p:txBody>
      </p:sp>
    </p:spTree>
    <p:extLst>
      <p:ext uri="{BB962C8B-B14F-4D97-AF65-F5344CB8AC3E}">
        <p14:creationId xmlns:p14="http://schemas.microsoft.com/office/powerpoint/2010/main" val="33497684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11</a:t>
            </a:fld>
            <a:endParaRPr lang="en-CA" dirty="0"/>
          </a:p>
        </p:txBody>
      </p:sp>
    </p:spTree>
    <p:extLst>
      <p:ext uri="{BB962C8B-B14F-4D97-AF65-F5344CB8AC3E}">
        <p14:creationId xmlns:p14="http://schemas.microsoft.com/office/powerpoint/2010/main" val="29424268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12</a:t>
            </a:fld>
            <a:endParaRPr lang="en-CA" dirty="0"/>
          </a:p>
        </p:txBody>
      </p:sp>
    </p:spTree>
    <p:extLst>
      <p:ext uri="{BB962C8B-B14F-4D97-AF65-F5344CB8AC3E}">
        <p14:creationId xmlns:p14="http://schemas.microsoft.com/office/powerpoint/2010/main" val="6505274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13</a:t>
            </a:fld>
            <a:endParaRPr lang="en-CA" dirty="0"/>
          </a:p>
        </p:txBody>
      </p:sp>
    </p:spTree>
    <p:extLst>
      <p:ext uri="{BB962C8B-B14F-4D97-AF65-F5344CB8AC3E}">
        <p14:creationId xmlns:p14="http://schemas.microsoft.com/office/powerpoint/2010/main" val="18711486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18</a:t>
            </a:fld>
            <a:endParaRPr lang="en-CA" dirty="0"/>
          </a:p>
        </p:txBody>
      </p:sp>
    </p:spTree>
    <p:extLst>
      <p:ext uri="{BB962C8B-B14F-4D97-AF65-F5344CB8AC3E}">
        <p14:creationId xmlns:p14="http://schemas.microsoft.com/office/powerpoint/2010/main" val="9509239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19</a:t>
            </a:fld>
            <a:endParaRPr lang="en-CA" dirty="0"/>
          </a:p>
        </p:txBody>
      </p:sp>
    </p:spTree>
    <p:extLst>
      <p:ext uri="{BB962C8B-B14F-4D97-AF65-F5344CB8AC3E}">
        <p14:creationId xmlns:p14="http://schemas.microsoft.com/office/powerpoint/2010/main" val="13619545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20</a:t>
            </a:fld>
            <a:endParaRPr lang="en-CA" dirty="0"/>
          </a:p>
        </p:txBody>
      </p:sp>
    </p:spTree>
    <p:extLst>
      <p:ext uri="{BB962C8B-B14F-4D97-AF65-F5344CB8AC3E}">
        <p14:creationId xmlns:p14="http://schemas.microsoft.com/office/powerpoint/2010/main" val="7143783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21</a:t>
            </a:fld>
            <a:endParaRPr lang="en-CA" dirty="0"/>
          </a:p>
        </p:txBody>
      </p:sp>
    </p:spTree>
    <p:extLst>
      <p:ext uri="{BB962C8B-B14F-4D97-AF65-F5344CB8AC3E}">
        <p14:creationId xmlns:p14="http://schemas.microsoft.com/office/powerpoint/2010/main" val="12710696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22</a:t>
            </a:fld>
            <a:endParaRPr lang="en-CA" dirty="0"/>
          </a:p>
        </p:txBody>
      </p:sp>
    </p:spTree>
    <p:extLst>
      <p:ext uri="{BB962C8B-B14F-4D97-AF65-F5344CB8AC3E}">
        <p14:creationId xmlns:p14="http://schemas.microsoft.com/office/powerpoint/2010/main" val="3143929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a:t>
            </a:fld>
            <a:endParaRPr lang="en-CA" dirty="0"/>
          </a:p>
        </p:txBody>
      </p:sp>
    </p:spTree>
    <p:extLst>
      <p:ext uri="{BB962C8B-B14F-4D97-AF65-F5344CB8AC3E}">
        <p14:creationId xmlns:p14="http://schemas.microsoft.com/office/powerpoint/2010/main" val="2707288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3</a:t>
            </a:fld>
            <a:endParaRPr lang="en-CA" dirty="0"/>
          </a:p>
        </p:txBody>
      </p:sp>
    </p:spTree>
    <p:extLst>
      <p:ext uri="{BB962C8B-B14F-4D97-AF65-F5344CB8AC3E}">
        <p14:creationId xmlns:p14="http://schemas.microsoft.com/office/powerpoint/2010/main" val="614595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4</a:t>
            </a:fld>
            <a:endParaRPr lang="en-CA" dirty="0"/>
          </a:p>
        </p:txBody>
      </p:sp>
    </p:spTree>
    <p:extLst>
      <p:ext uri="{BB962C8B-B14F-4D97-AF65-F5344CB8AC3E}">
        <p14:creationId xmlns:p14="http://schemas.microsoft.com/office/powerpoint/2010/main" val="717004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5</a:t>
            </a:fld>
            <a:endParaRPr lang="en-CA" dirty="0"/>
          </a:p>
        </p:txBody>
      </p:sp>
    </p:spTree>
    <p:extLst>
      <p:ext uri="{BB962C8B-B14F-4D97-AF65-F5344CB8AC3E}">
        <p14:creationId xmlns:p14="http://schemas.microsoft.com/office/powerpoint/2010/main" val="1178599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6</a:t>
            </a:fld>
            <a:endParaRPr lang="en-CA" dirty="0"/>
          </a:p>
        </p:txBody>
      </p:sp>
    </p:spTree>
    <p:extLst>
      <p:ext uri="{BB962C8B-B14F-4D97-AF65-F5344CB8AC3E}">
        <p14:creationId xmlns:p14="http://schemas.microsoft.com/office/powerpoint/2010/main" val="2696589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7</a:t>
            </a:fld>
            <a:endParaRPr lang="en-CA" dirty="0"/>
          </a:p>
        </p:txBody>
      </p:sp>
    </p:spTree>
    <p:extLst>
      <p:ext uri="{BB962C8B-B14F-4D97-AF65-F5344CB8AC3E}">
        <p14:creationId xmlns:p14="http://schemas.microsoft.com/office/powerpoint/2010/main" val="2000940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8</a:t>
            </a:fld>
            <a:endParaRPr lang="en-CA" dirty="0"/>
          </a:p>
        </p:txBody>
      </p:sp>
    </p:spTree>
    <p:extLst>
      <p:ext uri="{BB962C8B-B14F-4D97-AF65-F5344CB8AC3E}">
        <p14:creationId xmlns:p14="http://schemas.microsoft.com/office/powerpoint/2010/main" val="42106841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9</a:t>
            </a:fld>
            <a:endParaRPr lang="en-CA" dirty="0"/>
          </a:p>
        </p:txBody>
      </p:sp>
    </p:spTree>
    <p:extLst>
      <p:ext uri="{BB962C8B-B14F-4D97-AF65-F5344CB8AC3E}">
        <p14:creationId xmlns:p14="http://schemas.microsoft.com/office/powerpoint/2010/main" val="1001774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2019-07-09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8032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2019-07-09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4035327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2019-07-09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548629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2019-07-09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094886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4452864-C574-47B0-BC2E-A80AAF93148A}" type="datetimeFigureOut">
              <a:rPr lang="en-CA" smtClean="0"/>
              <a:t>2019-07-09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784043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4452864-C574-47B0-BC2E-A80AAF93148A}" type="datetimeFigureOut">
              <a:rPr lang="en-CA" smtClean="0"/>
              <a:t>2019-07-09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348388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452864-C574-47B0-BC2E-A80AAF93148A}" type="datetimeFigureOut">
              <a:rPr lang="en-CA" smtClean="0"/>
              <a:t>2019-07-09</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226775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4452864-C574-47B0-BC2E-A80AAF93148A}" type="datetimeFigureOut">
              <a:rPr lang="en-CA" smtClean="0"/>
              <a:t>2019-07-09</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85999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52864-C574-47B0-BC2E-A80AAF93148A}" type="datetimeFigureOut">
              <a:rPr lang="en-CA" smtClean="0"/>
              <a:t>2019-07-09</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646785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452864-C574-47B0-BC2E-A80AAF93148A}" type="datetimeFigureOut">
              <a:rPr lang="en-CA" smtClean="0"/>
              <a:t>2019-07-09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846448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452864-C574-47B0-BC2E-A80AAF93148A}" type="datetimeFigureOut">
              <a:rPr lang="en-CA" smtClean="0"/>
              <a:t>2019-07-09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063269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452864-C574-47B0-BC2E-A80AAF93148A}" type="datetimeFigureOut">
              <a:rPr lang="en-CA" smtClean="0"/>
              <a:t>2019-07-09</a:t>
            </a:fld>
            <a:endParaRPr lang="en-CA"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896167-B0AF-42F4-B507-99BAC46E1B4D}" type="slidenum">
              <a:rPr lang="en-CA" smtClean="0"/>
              <a:t>‹#›</a:t>
            </a:fld>
            <a:endParaRPr lang="en-CA" dirty="0"/>
          </a:p>
        </p:txBody>
      </p:sp>
    </p:spTree>
    <p:extLst>
      <p:ext uri="{BB962C8B-B14F-4D97-AF65-F5344CB8AC3E}">
        <p14:creationId xmlns:p14="http://schemas.microsoft.com/office/powerpoint/2010/main" val="261226835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4.xml"/><Relationship Id="rId7"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ustomXml" Target="../ink/ink6.xml"/></Relationships>
</file>

<file path=ppt/slides/_rels/slide11.xml.rels><?xml version="1.0" encoding="UTF-8" standalone="yes"?>
<Relationships xmlns="http://schemas.openxmlformats.org/package/2006/relationships"><Relationship Id="rId3" Type="http://schemas.openxmlformats.org/officeDocument/2006/relationships/chart" Target="../charts/chart15.xml"/><Relationship Id="rId7"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ustomXml" Target="../ink/ink7.xml"/></Relationships>
</file>

<file path=ppt/slides/_rels/slide1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13.xml.rels><?xml version="1.0" encoding="UTF-8" standalone="yes"?>
<Relationships xmlns="http://schemas.openxmlformats.org/package/2006/relationships"><Relationship Id="rId3" Type="http://schemas.openxmlformats.org/officeDocument/2006/relationships/chart" Target="../charts/chart18.xml"/><Relationship Id="rId7"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ustomXml" Target="../ink/ink8.xml"/></Relationships>
</file>

<file path=ppt/slides/_rels/slide14.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4.xml"/><Relationship Id="rId7"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ustomXml" Target="../ink/ink9.xml"/></Relationships>
</file>

<file path=ppt/slides/_rels/slide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20.xml.rels><?xml version="1.0" encoding="UTF-8" standalone="yes"?>
<Relationships xmlns="http://schemas.openxmlformats.org/package/2006/relationships"><Relationship Id="rId3" Type="http://schemas.openxmlformats.org/officeDocument/2006/relationships/chart" Target="../charts/chart25.xml"/><Relationship Id="rId7"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customXml" Target="../ink/ink10.xml"/></Relationships>
</file>

<file path=ppt/slides/_rels/slide21.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27.xml"/></Relationships>
</file>

<file path=ppt/slides/_rels/slide22.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chart" Target="../charts/chart29.xml"/></Relationships>
</file>

<file path=ppt/slides/_rels/slide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6.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7.xml"/><Relationship Id="rId7"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ustomXml" Target="../ink/ink1.xml"/></Relationships>
</file>

<file path=ppt/slides/_rels/slide5.xml.rels><?xml version="1.0" encoding="UTF-8" standalone="yes"?>
<Relationships xmlns="http://schemas.openxmlformats.org/package/2006/relationships"><Relationship Id="rId3" Type="http://schemas.openxmlformats.org/officeDocument/2006/relationships/chart" Target="../charts/chart8.xml"/><Relationship Id="rId7"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ustomXml" Target="../ink/ink2.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7"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ustomXml" Target="../ink/ink3.xml"/></Relationships>
</file>

<file path=ppt/slides/_rels/slide7.xml.rels><?xml version="1.0" encoding="UTF-8" standalone="yes"?>
<Relationships xmlns="http://schemas.openxmlformats.org/package/2006/relationships"><Relationship Id="rId3" Type="http://schemas.openxmlformats.org/officeDocument/2006/relationships/chart" Target="../charts/chart10.xml"/><Relationship Id="rId7"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ustomXml" Target="../ink/ink4.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9.xml.rels><?xml version="1.0" encoding="UTF-8" standalone="yes"?>
<Relationships xmlns="http://schemas.openxmlformats.org/package/2006/relationships"><Relationship Id="rId3" Type="http://schemas.openxmlformats.org/officeDocument/2006/relationships/chart" Target="../charts/chart13.xml"/><Relationship Id="rId7"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ustomXml" Target="../ink/ink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982608979"/>
              </p:ext>
            </p:extLst>
          </p:nvPr>
        </p:nvGraphicFramePr>
        <p:xfrm>
          <a:off x="4642756" y="1356140"/>
          <a:ext cx="4313465" cy="5379395"/>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a:extLst>
              <a:ext uri="{FF2B5EF4-FFF2-40B4-BE49-F238E27FC236}">
                <a16:creationId xmlns:a16="http://schemas.microsoft.com/office/drawing/2014/main" id="{9B59C2F4-9A4A-4F68-9498-CA7F77284645}"/>
              </a:ext>
            </a:extLst>
          </p:cNvPr>
          <p:cNvSpPr/>
          <p:nvPr/>
        </p:nvSpPr>
        <p:spPr>
          <a:xfrm>
            <a:off x="1490478" y="597501"/>
            <a:ext cx="5841856" cy="369332"/>
          </a:xfrm>
          <a:prstGeom prst="rect">
            <a:avLst/>
          </a:prstGeom>
        </p:spPr>
        <p:txBody>
          <a:bodyPr wrap="none">
            <a:spAutoFit/>
          </a:bodyPr>
          <a:lstStyle/>
          <a:p>
            <a:r>
              <a:rPr lang="fr-FR"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rPr>
              <a:t>Qui se charge de la majorité de vos opérations bancaires?</a:t>
            </a:r>
            <a:endParaRPr lang="en-CA" i="1" dirty="0">
              <a:solidFill>
                <a:schemeClr val="tx1">
                  <a:lumMod val="65000"/>
                  <a:lumOff val="35000"/>
                </a:schemeClr>
              </a:solidFill>
            </a:endParaRPr>
          </a:p>
        </p:txBody>
      </p:sp>
      <p:graphicFrame>
        <p:nvGraphicFramePr>
          <p:cNvPr id="7" name="Chart 6">
            <a:extLst>
              <a:ext uri="{FF2B5EF4-FFF2-40B4-BE49-F238E27FC236}">
                <a16:creationId xmlns:a16="http://schemas.microsoft.com/office/drawing/2014/main" id="{030546E4-BFA9-4014-B04C-3A8C5D6D021F}"/>
              </a:ext>
            </a:extLst>
          </p:cNvPr>
          <p:cNvGraphicFramePr/>
          <p:nvPr>
            <p:extLst>
              <p:ext uri="{D42A27DB-BD31-4B8C-83A1-F6EECF244321}">
                <p14:modId xmlns:p14="http://schemas.microsoft.com/office/powerpoint/2010/main" val="2756412347"/>
              </p:ext>
            </p:extLst>
          </p:nvPr>
        </p:nvGraphicFramePr>
        <p:xfrm>
          <a:off x="-352455" y="1437200"/>
          <a:ext cx="5193876" cy="529833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28813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1098474351"/>
              </p:ext>
            </p:extLst>
          </p:nvPr>
        </p:nvGraphicFramePr>
        <p:xfrm>
          <a:off x="195944" y="566936"/>
          <a:ext cx="8858250" cy="6099685"/>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79889B7-9583-476E-AC91-7243122DBF9F}"/>
                  </a:ext>
                </a:extLst>
              </p14:cNvPr>
              <p14:cNvContentPartPr/>
              <p14:nvPr/>
            </p14:nvContentPartPr>
            <p14:xfrm>
              <a:off x="1618267" y="247635"/>
              <a:ext cx="360" cy="3600"/>
            </p14:xfrm>
          </p:contentPart>
        </mc:Choice>
        <mc:Fallback xmlns="">
          <p:pic>
            <p:nvPicPr>
              <p:cNvPr id="3" name="Ink 2">
                <a:extLst>
                  <a:ext uri="{FF2B5EF4-FFF2-40B4-BE49-F238E27FC236}">
                    <a16:creationId xmlns:a16="http://schemas.microsoft.com/office/drawing/2014/main" id="{479889B7-9583-476E-AC91-7243122DBF9F}"/>
                  </a:ext>
                </a:extLst>
              </p:cNvPr>
              <p:cNvPicPr/>
              <p:nvPr/>
            </p:nvPicPr>
            <p:blipFill>
              <a:blip r:embed="rId7"/>
              <a:stretch>
                <a:fillRect/>
              </a:stretch>
            </p:blipFill>
            <p:spPr>
              <a:xfrm>
                <a:off x="1609267" y="238635"/>
                <a:ext cx="18000" cy="21240"/>
              </a:xfrm>
              <a:prstGeom prst="rect">
                <a:avLst/>
              </a:prstGeom>
            </p:spPr>
          </p:pic>
        </mc:Fallback>
      </mc:AlternateContent>
    </p:spTree>
    <p:extLst>
      <p:ext uri="{BB962C8B-B14F-4D97-AF65-F5344CB8AC3E}">
        <p14:creationId xmlns:p14="http://schemas.microsoft.com/office/powerpoint/2010/main" val="4170619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3256094157"/>
              </p:ext>
            </p:extLst>
          </p:nvPr>
        </p:nvGraphicFramePr>
        <p:xfrm>
          <a:off x="0" y="73479"/>
          <a:ext cx="9029700" cy="6621235"/>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79889B7-9583-476E-AC91-7243122DBF9F}"/>
                  </a:ext>
                </a:extLst>
              </p14:cNvPr>
              <p14:cNvContentPartPr/>
              <p14:nvPr/>
            </p14:nvContentPartPr>
            <p14:xfrm>
              <a:off x="1618267" y="247635"/>
              <a:ext cx="360" cy="3600"/>
            </p14:xfrm>
          </p:contentPart>
        </mc:Choice>
        <mc:Fallback xmlns="">
          <p:pic>
            <p:nvPicPr>
              <p:cNvPr id="3" name="Ink 2">
                <a:extLst>
                  <a:ext uri="{FF2B5EF4-FFF2-40B4-BE49-F238E27FC236}">
                    <a16:creationId xmlns:a16="http://schemas.microsoft.com/office/drawing/2014/main" id="{479889B7-9583-476E-AC91-7243122DBF9F}"/>
                  </a:ext>
                </a:extLst>
              </p:cNvPr>
              <p:cNvPicPr/>
              <p:nvPr/>
            </p:nvPicPr>
            <p:blipFill>
              <a:blip r:embed="rId7"/>
              <a:stretch>
                <a:fillRect/>
              </a:stretch>
            </p:blipFill>
            <p:spPr>
              <a:xfrm>
                <a:off x="1609267" y="238635"/>
                <a:ext cx="18000" cy="21240"/>
              </a:xfrm>
              <a:prstGeom prst="rect">
                <a:avLst/>
              </a:prstGeom>
            </p:spPr>
          </p:pic>
        </mc:Fallback>
      </mc:AlternateContent>
    </p:spTree>
    <p:extLst>
      <p:ext uri="{BB962C8B-B14F-4D97-AF65-F5344CB8AC3E}">
        <p14:creationId xmlns:p14="http://schemas.microsoft.com/office/powerpoint/2010/main" val="1502752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940083046"/>
              </p:ext>
            </p:extLst>
          </p:nvPr>
        </p:nvGraphicFramePr>
        <p:xfrm>
          <a:off x="4237264" y="1061356"/>
          <a:ext cx="4906736" cy="5404759"/>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a:extLst>
              <a:ext uri="{FF2B5EF4-FFF2-40B4-BE49-F238E27FC236}">
                <a16:creationId xmlns:a16="http://schemas.microsoft.com/office/drawing/2014/main" id="{FA954B6B-F5B7-4C78-92CD-5DC40BDF0575}"/>
              </a:ext>
            </a:extLst>
          </p:cNvPr>
          <p:cNvSpPr/>
          <p:nvPr/>
        </p:nvSpPr>
        <p:spPr>
          <a:xfrm>
            <a:off x="100013" y="199516"/>
            <a:ext cx="8943974" cy="923330"/>
          </a:xfrm>
          <a:prstGeom prst="rect">
            <a:avLst/>
          </a:prstGeom>
        </p:spPr>
        <p:txBody>
          <a:bodyPr wrap="square">
            <a:spAutoFit/>
          </a:bodyPr>
          <a:lstStyle/>
          <a:p>
            <a:r>
              <a:rPr lang="fr-FR"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rPr>
              <a:t>Y-a-t-il des moments où vous avez reçu de l’information de votre banque qui était difficile à comprendre?</a:t>
            </a:r>
            <a:br>
              <a:rPr lang="en-CA"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rPr>
            </a:br>
            <a:endParaRPr lang="en-CA" i="1" dirty="0">
              <a:solidFill>
                <a:schemeClr val="tx1">
                  <a:lumMod val="65000"/>
                  <a:lumOff val="35000"/>
                </a:schemeClr>
              </a:solidFill>
            </a:endParaRPr>
          </a:p>
        </p:txBody>
      </p:sp>
      <p:sp>
        <p:nvSpPr>
          <p:cNvPr id="3" name="Rectangle 2">
            <a:extLst>
              <a:ext uri="{FF2B5EF4-FFF2-40B4-BE49-F238E27FC236}">
                <a16:creationId xmlns:a16="http://schemas.microsoft.com/office/drawing/2014/main" id="{86BF4771-8C5B-4141-8DC1-469E685B273D}"/>
              </a:ext>
            </a:extLst>
          </p:cNvPr>
          <p:cNvSpPr/>
          <p:nvPr/>
        </p:nvSpPr>
        <p:spPr>
          <a:xfrm>
            <a:off x="5951451" y="1122846"/>
            <a:ext cx="1667444"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Aînés (n=2 254)</a:t>
            </a:r>
            <a:endParaRPr lang="en-CA" b="1" dirty="0">
              <a:solidFill>
                <a:schemeClr val="tx1">
                  <a:lumMod val="65000"/>
                  <a:lumOff val="35000"/>
                </a:schemeClr>
              </a:solidFill>
            </a:endParaRPr>
          </a:p>
        </p:txBody>
      </p:sp>
      <p:graphicFrame>
        <p:nvGraphicFramePr>
          <p:cNvPr id="7" name="Chart 6">
            <a:extLst>
              <a:ext uri="{FF2B5EF4-FFF2-40B4-BE49-F238E27FC236}">
                <a16:creationId xmlns:a16="http://schemas.microsoft.com/office/drawing/2014/main" id="{8A9586DA-4D9D-42D5-AB44-A9F35B58D608}"/>
              </a:ext>
            </a:extLst>
          </p:cNvPr>
          <p:cNvGraphicFramePr/>
          <p:nvPr>
            <p:extLst>
              <p:ext uri="{D42A27DB-BD31-4B8C-83A1-F6EECF244321}">
                <p14:modId xmlns:p14="http://schemas.microsoft.com/office/powerpoint/2010/main" val="3701958226"/>
              </p:ext>
            </p:extLst>
          </p:nvPr>
        </p:nvGraphicFramePr>
        <p:xfrm>
          <a:off x="-166007" y="1061871"/>
          <a:ext cx="4906736" cy="5404759"/>
        </p:xfrm>
        <a:graphic>
          <a:graphicData uri="http://schemas.openxmlformats.org/drawingml/2006/chart">
            <c:chart xmlns:c="http://schemas.openxmlformats.org/drawingml/2006/chart" xmlns:r="http://schemas.openxmlformats.org/officeDocument/2006/relationships" r:id="rId4"/>
          </a:graphicData>
        </a:graphic>
      </p:graphicFrame>
      <p:sp>
        <p:nvSpPr>
          <p:cNvPr id="4" name="Rectangle 3">
            <a:extLst>
              <a:ext uri="{FF2B5EF4-FFF2-40B4-BE49-F238E27FC236}">
                <a16:creationId xmlns:a16="http://schemas.microsoft.com/office/drawing/2014/main" id="{DA050741-7B13-4320-AB25-DD64F554D341}"/>
              </a:ext>
            </a:extLst>
          </p:cNvPr>
          <p:cNvSpPr/>
          <p:nvPr/>
        </p:nvSpPr>
        <p:spPr>
          <a:xfrm>
            <a:off x="1327001" y="1122846"/>
            <a:ext cx="1941557"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Non-aînés (n=753)</a:t>
            </a:r>
            <a:endParaRPr lang="en-CA" b="1" dirty="0">
              <a:solidFill>
                <a:schemeClr val="tx1">
                  <a:lumMod val="65000"/>
                  <a:lumOff val="35000"/>
                </a:schemeClr>
              </a:solidFill>
            </a:endParaRPr>
          </a:p>
        </p:txBody>
      </p:sp>
    </p:spTree>
    <p:extLst>
      <p:ext uri="{BB962C8B-B14F-4D97-AF65-F5344CB8AC3E}">
        <p14:creationId xmlns:p14="http://schemas.microsoft.com/office/powerpoint/2010/main" val="3516668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3489207902"/>
              </p:ext>
            </p:extLst>
          </p:nvPr>
        </p:nvGraphicFramePr>
        <p:xfrm>
          <a:off x="0" y="1383737"/>
          <a:ext cx="8791575" cy="4831895"/>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79889B7-9583-476E-AC91-7243122DBF9F}"/>
                  </a:ext>
                </a:extLst>
              </p14:cNvPr>
              <p14:cNvContentPartPr/>
              <p14:nvPr/>
            </p14:nvContentPartPr>
            <p14:xfrm>
              <a:off x="1618267" y="247635"/>
              <a:ext cx="360" cy="3600"/>
            </p14:xfrm>
          </p:contentPart>
        </mc:Choice>
        <mc:Fallback xmlns="">
          <p:pic>
            <p:nvPicPr>
              <p:cNvPr id="3" name="Ink 2">
                <a:extLst>
                  <a:ext uri="{FF2B5EF4-FFF2-40B4-BE49-F238E27FC236}">
                    <a16:creationId xmlns:a16="http://schemas.microsoft.com/office/drawing/2014/main" id="{479889B7-9583-476E-AC91-7243122DBF9F}"/>
                  </a:ext>
                </a:extLst>
              </p:cNvPr>
              <p:cNvPicPr/>
              <p:nvPr/>
            </p:nvPicPr>
            <p:blipFill>
              <a:blip r:embed="rId7"/>
              <a:stretch>
                <a:fillRect/>
              </a:stretch>
            </p:blipFill>
            <p:spPr>
              <a:xfrm>
                <a:off x="1609267" y="238635"/>
                <a:ext cx="18000" cy="21240"/>
              </a:xfrm>
              <a:prstGeom prst="rect">
                <a:avLst/>
              </a:prstGeom>
            </p:spPr>
          </p:pic>
        </mc:Fallback>
      </mc:AlternateContent>
      <p:sp>
        <p:nvSpPr>
          <p:cNvPr id="2" name="Rectangle 1">
            <a:extLst>
              <a:ext uri="{FF2B5EF4-FFF2-40B4-BE49-F238E27FC236}">
                <a16:creationId xmlns:a16="http://schemas.microsoft.com/office/drawing/2014/main" id="{6C6A63DA-DCE4-41EB-AEEA-BD9B8930546F}"/>
              </a:ext>
            </a:extLst>
          </p:cNvPr>
          <p:cNvSpPr/>
          <p:nvPr/>
        </p:nvSpPr>
        <p:spPr>
          <a:xfrm>
            <a:off x="4003504" y="770555"/>
            <a:ext cx="1497526"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Aînés (n=262)</a:t>
            </a:r>
            <a:endParaRPr lang="en-CA" b="1" dirty="0">
              <a:solidFill>
                <a:schemeClr val="tx1">
                  <a:lumMod val="65000"/>
                  <a:lumOff val="35000"/>
                </a:schemeClr>
              </a:solidFill>
            </a:endParaRPr>
          </a:p>
        </p:txBody>
      </p:sp>
    </p:spTree>
    <p:extLst>
      <p:ext uri="{BB962C8B-B14F-4D97-AF65-F5344CB8AC3E}">
        <p14:creationId xmlns:p14="http://schemas.microsoft.com/office/powerpoint/2010/main" val="4233924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a:extLst>
              <a:ext uri="{FF2B5EF4-FFF2-40B4-BE49-F238E27FC236}">
                <a16:creationId xmlns:a16="http://schemas.microsoft.com/office/drawing/2014/main" id="{F5476567-CDA8-4508-BD24-A6D37DB9FDBC}"/>
              </a:ext>
            </a:extLst>
          </p:cNvPr>
          <p:cNvGraphicFramePr/>
          <p:nvPr>
            <p:extLst>
              <p:ext uri="{D42A27DB-BD31-4B8C-83A1-F6EECF244321}">
                <p14:modId xmlns:p14="http://schemas.microsoft.com/office/powerpoint/2010/main" val="3820045665"/>
              </p:ext>
            </p:extLst>
          </p:nvPr>
        </p:nvGraphicFramePr>
        <p:xfrm>
          <a:off x="148774" y="97971"/>
          <a:ext cx="8995226" cy="666205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43723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a:extLst>
              <a:ext uri="{FF2B5EF4-FFF2-40B4-BE49-F238E27FC236}">
                <a16:creationId xmlns:a16="http://schemas.microsoft.com/office/drawing/2014/main" id="{F5476567-CDA8-4508-BD24-A6D37DB9FDBC}"/>
              </a:ext>
            </a:extLst>
          </p:cNvPr>
          <p:cNvGraphicFramePr/>
          <p:nvPr>
            <p:extLst>
              <p:ext uri="{D42A27DB-BD31-4B8C-83A1-F6EECF244321}">
                <p14:modId xmlns:p14="http://schemas.microsoft.com/office/powerpoint/2010/main" val="2532289958"/>
              </p:ext>
            </p:extLst>
          </p:nvPr>
        </p:nvGraphicFramePr>
        <p:xfrm>
          <a:off x="221345" y="89807"/>
          <a:ext cx="8995226"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98740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BA37E96-E177-4BC1-8E4F-8967E64A3EEE}"/>
              </a:ext>
            </a:extLst>
          </p:cNvPr>
          <p:cNvSpPr txBox="1"/>
          <p:nvPr/>
        </p:nvSpPr>
        <p:spPr>
          <a:xfrm>
            <a:off x="1379764" y="165337"/>
            <a:ext cx="6384471" cy="1077218"/>
          </a:xfrm>
          <a:prstGeom prst="rect">
            <a:avLst/>
          </a:prstGeom>
          <a:noFill/>
        </p:spPr>
        <p:txBody>
          <a:bodyPr wrap="square" rtlCol="0">
            <a:spAutoFit/>
          </a:bodyPr>
          <a:lstStyle/>
          <a:p>
            <a:pPr algn="ctr"/>
            <a:r>
              <a:rPr lang="fr-FR" sz="1600" i="1" dirty="0">
                <a:solidFill>
                  <a:schemeClr val="tx1">
                    <a:lumMod val="50000"/>
                    <a:lumOff val="50000"/>
                  </a:schemeClr>
                </a:solidFill>
                <a:latin typeface="Franklin Gothic Book" panose="020B0503020102020204" pitchFamily="34" charset="0"/>
              </a:rPr>
              <a:t>Les employés de la banque ont les compétences et les connaissances nécessaires pour vous aider si votre banque remarque, dans vos comptes, des transactions douteuses qui pourraient être des indices d’exploitation financière, de fraude ou d’arnaque</a:t>
            </a:r>
            <a:endParaRPr lang="en-CA" sz="1600" i="1" dirty="0">
              <a:solidFill>
                <a:schemeClr val="tx1">
                  <a:lumMod val="50000"/>
                  <a:lumOff val="50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12C7E396-10EC-41B5-BE12-E5A4E4BD7270}"/>
              </a:ext>
            </a:extLst>
          </p:cNvPr>
          <p:cNvGraphicFramePr/>
          <p:nvPr>
            <p:extLst>
              <p:ext uri="{D42A27DB-BD31-4B8C-83A1-F6EECF244321}">
                <p14:modId xmlns:p14="http://schemas.microsoft.com/office/powerpoint/2010/main" val="480471275"/>
              </p:ext>
            </p:extLst>
          </p:nvPr>
        </p:nvGraphicFramePr>
        <p:xfrm>
          <a:off x="261257" y="1397000"/>
          <a:ext cx="8180614" cy="487317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3817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BA37E96-E177-4BC1-8E4F-8967E64A3EEE}"/>
              </a:ext>
            </a:extLst>
          </p:cNvPr>
          <p:cNvSpPr txBox="1"/>
          <p:nvPr/>
        </p:nvSpPr>
        <p:spPr>
          <a:xfrm>
            <a:off x="775607" y="124224"/>
            <a:ext cx="7943850" cy="830997"/>
          </a:xfrm>
          <a:prstGeom prst="rect">
            <a:avLst/>
          </a:prstGeom>
          <a:noFill/>
        </p:spPr>
        <p:txBody>
          <a:bodyPr wrap="square" rtlCol="0">
            <a:spAutoFit/>
          </a:bodyPr>
          <a:lstStyle/>
          <a:p>
            <a:pPr algn="ctr"/>
            <a:r>
              <a:rPr lang="fr-FR" sz="1600" i="1" dirty="0">
                <a:solidFill>
                  <a:schemeClr val="tx1">
                    <a:lumMod val="50000"/>
                    <a:lumOff val="50000"/>
                  </a:schemeClr>
                </a:solidFill>
                <a:latin typeface="Franklin Gothic Book" panose="020B0503020102020204" pitchFamily="34" charset="0"/>
              </a:rPr>
              <a:t>Les employés de la banque ont les compétences et les connaissances nécessaires pour vous aider si votre banque remarque, dans vos comptes, des transactions douteuses qui pourraient être des indices d’exploitation financière, de fraude ou d’arnaque</a:t>
            </a:r>
            <a:endParaRPr lang="en-CA" sz="1600" i="1" dirty="0">
              <a:solidFill>
                <a:schemeClr val="tx1">
                  <a:lumMod val="50000"/>
                  <a:lumOff val="50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12C7E396-10EC-41B5-BE12-E5A4E4BD7270}"/>
              </a:ext>
            </a:extLst>
          </p:cNvPr>
          <p:cNvGraphicFramePr/>
          <p:nvPr>
            <p:extLst>
              <p:ext uri="{D42A27DB-BD31-4B8C-83A1-F6EECF244321}">
                <p14:modId xmlns:p14="http://schemas.microsoft.com/office/powerpoint/2010/main" val="2602656774"/>
              </p:ext>
            </p:extLst>
          </p:nvPr>
        </p:nvGraphicFramePr>
        <p:xfrm>
          <a:off x="391887" y="1397000"/>
          <a:ext cx="8262256" cy="4814669"/>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1">
            <a:extLst>
              <a:ext uri="{FF2B5EF4-FFF2-40B4-BE49-F238E27FC236}">
                <a16:creationId xmlns:a16="http://schemas.microsoft.com/office/drawing/2014/main" id="{8760FC05-524D-4371-81DE-1EEE7E3B159E}"/>
              </a:ext>
            </a:extLst>
          </p:cNvPr>
          <p:cNvSpPr txBox="1"/>
          <p:nvPr/>
        </p:nvSpPr>
        <p:spPr>
          <a:xfrm>
            <a:off x="2363673" y="1115683"/>
            <a:ext cx="4171724" cy="281317"/>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600" b="1" dirty="0">
                <a:solidFill>
                  <a:schemeClr val="tx1">
                    <a:lumMod val="65000"/>
                    <a:lumOff val="35000"/>
                  </a:schemeClr>
                </a:solidFill>
              </a:rPr>
              <a:t>% qui sont fortement d’accord avec l’énoncé</a:t>
            </a:r>
            <a:endParaRPr lang="en-CA" sz="1600" b="1" dirty="0">
              <a:solidFill>
                <a:schemeClr val="tx1">
                  <a:lumMod val="65000"/>
                  <a:lumOff val="35000"/>
                </a:schemeClr>
              </a:solidFill>
            </a:endParaRPr>
          </a:p>
        </p:txBody>
      </p:sp>
    </p:spTree>
    <p:extLst>
      <p:ext uri="{BB962C8B-B14F-4D97-AF65-F5344CB8AC3E}">
        <p14:creationId xmlns:p14="http://schemas.microsoft.com/office/powerpoint/2010/main" val="2453698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D7A692-62BA-4DE1-911A-C921185E0AAB}"/>
              </a:ext>
            </a:extLst>
          </p:cNvPr>
          <p:cNvSpPr/>
          <p:nvPr/>
        </p:nvSpPr>
        <p:spPr>
          <a:xfrm>
            <a:off x="297315" y="0"/>
            <a:ext cx="8924925" cy="923330"/>
          </a:xfrm>
          <a:prstGeom prst="rect">
            <a:avLst/>
          </a:prstGeom>
        </p:spPr>
        <p:txBody>
          <a:bodyPr wrap="square">
            <a:spAutoFit/>
          </a:bodyPr>
          <a:lstStyle/>
          <a:p>
            <a:r>
              <a:rPr lang="fr-FR"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rPr>
              <a:t>Votre banque vous a-t-elle déjà fourni de l’information pour que vous puissiez vous protéger contre l’exploitation financière, la fraude ou les arnaques?</a:t>
            </a:r>
            <a:br>
              <a:rPr lang="en-CA"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rPr>
            </a:br>
            <a:endParaRPr lang="en-CA" i="1" dirty="0">
              <a:solidFill>
                <a:schemeClr val="tx1">
                  <a:lumMod val="65000"/>
                  <a:lumOff val="35000"/>
                </a:schemeClr>
              </a:solidFill>
            </a:endParaRPr>
          </a:p>
        </p:txBody>
      </p:sp>
      <p:graphicFrame>
        <p:nvGraphicFramePr>
          <p:cNvPr id="7" name="Chart 6">
            <a:extLst>
              <a:ext uri="{FF2B5EF4-FFF2-40B4-BE49-F238E27FC236}">
                <a16:creationId xmlns:a16="http://schemas.microsoft.com/office/drawing/2014/main" id="{9DCC67F0-0A4B-4077-A426-1B40AA427760}"/>
              </a:ext>
            </a:extLst>
          </p:cNvPr>
          <p:cNvGraphicFramePr/>
          <p:nvPr>
            <p:extLst>
              <p:ext uri="{D42A27DB-BD31-4B8C-83A1-F6EECF244321}">
                <p14:modId xmlns:p14="http://schemas.microsoft.com/office/powerpoint/2010/main" val="1788401652"/>
              </p:ext>
            </p:extLst>
          </p:nvPr>
        </p:nvGraphicFramePr>
        <p:xfrm>
          <a:off x="331333" y="1204647"/>
          <a:ext cx="8567738" cy="5238713"/>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1">
            <a:extLst>
              <a:ext uri="{FF2B5EF4-FFF2-40B4-BE49-F238E27FC236}">
                <a16:creationId xmlns:a16="http://schemas.microsoft.com/office/drawing/2014/main" id="{D025DE29-21E9-484A-A90F-FAC0DBA211CF}"/>
              </a:ext>
            </a:extLst>
          </p:cNvPr>
          <p:cNvSpPr txBox="1"/>
          <p:nvPr/>
        </p:nvSpPr>
        <p:spPr>
          <a:xfrm>
            <a:off x="2731066" y="923330"/>
            <a:ext cx="4171724" cy="281317"/>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600" b="1" dirty="0">
                <a:solidFill>
                  <a:schemeClr val="tx1">
                    <a:lumMod val="65000"/>
                    <a:lumOff val="35000"/>
                  </a:schemeClr>
                </a:solidFill>
              </a:rPr>
              <a:t>% de ceux qui n’ont pas obtenu d’information</a:t>
            </a:r>
            <a:endParaRPr lang="en-CA" sz="1600" b="1" dirty="0">
              <a:solidFill>
                <a:schemeClr val="tx1">
                  <a:lumMod val="65000"/>
                  <a:lumOff val="35000"/>
                </a:schemeClr>
              </a:solidFill>
            </a:endParaRPr>
          </a:p>
        </p:txBody>
      </p:sp>
      <p:sp>
        <p:nvSpPr>
          <p:cNvPr id="3" name="Rectangle 2">
            <a:extLst>
              <a:ext uri="{FF2B5EF4-FFF2-40B4-BE49-F238E27FC236}">
                <a16:creationId xmlns:a16="http://schemas.microsoft.com/office/drawing/2014/main" id="{E4A7BA5B-2EEC-4030-BC1B-188B222A2A6C}"/>
              </a:ext>
            </a:extLst>
          </p:cNvPr>
          <p:cNvSpPr/>
          <p:nvPr/>
        </p:nvSpPr>
        <p:spPr>
          <a:xfrm>
            <a:off x="1314450" y="2522764"/>
            <a:ext cx="1012371" cy="3347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5" name="Straight Connector 4">
            <a:extLst>
              <a:ext uri="{FF2B5EF4-FFF2-40B4-BE49-F238E27FC236}">
                <a16:creationId xmlns:a16="http://schemas.microsoft.com/office/drawing/2014/main" id="{E07CAFA2-37C2-489A-9EF8-4B35B97D7A40}"/>
              </a:ext>
            </a:extLst>
          </p:cNvPr>
          <p:cNvCxnSpPr/>
          <p:nvPr/>
        </p:nvCxnSpPr>
        <p:spPr>
          <a:xfrm>
            <a:off x="751114" y="2767693"/>
            <a:ext cx="759278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2072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3334118499"/>
              </p:ext>
            </p:extLst>
          </p:nvPr>
        </p:nvGraphicFramePr>
        <p:xfrm>
          <a:off x="423175" y="377229"/>
          <a:ext cx="8581556" cy="6222336"/>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79889B7-9583-476E-AC91-7243122DBF9F}"/>
                  </a:ext>
                </a:extLst>
              </p14:cNvPr>
              <p14:cNvContentPartPr/>
              <p14:nvPr/>
            </p14:nvContentPartPr>
            <p14:xfrm>
              <a:off x="1618267" y="247635"/>
              <a:ext cx="360" cy="3600"/>
            </p14:xfrm>
          </p:contentPart>
        </mc:Choice>
        <mc:Fallback xmlns="">
          <p:pic>
            <p:nvPicPr>
              <p:cNvPr id="3" name="Ink 2">
                <a:extLst>
                  <a:ext uri="{FF2B5EF4-FFF2-40B4-BE49-F238E27FC236}">
                    <a16:creationId xmlns:a16="http://schemas.microsoft.com/office/drawing/2014/main" id="{479889B7-9583-476E-AC91-7243122DBF9F}"/>
                  </a:ext>
                </a:extLst>
              </p:cNvPr>
              <p:cNvPicPr/>
              <p:nvPr/>
            </p:nvPicPr>
            <p:blipFill>
              <a:blip r:embed="rId7"/>
              <a:stretch>
                <a:fillRect/>
              </a:stretch>
            </p:blipFill>
            <p:spPr>
              <a:xfrm>
                <a:off x="1609267" y="238635"/>
                <a:ext cx="18000" cy="21240"/>
              </a:xfrm>
              <a:prstGeom prst="rect">
                <a:avLst/>
              </a:prstGeom>
            </p:spPr>
          </p:pic>
        </mc:Fallback>
      </mc:AlternateContent>
    </p:spTree>
    <p:extLst>
      <p:ext uri="{BB962C8B-B14F-4D97-AF65-F5344CB8AC3E}">
        <p14:creationId xmlns:p14="http://schemas.microsoft.com/office/powerpoint/2010/main" val="422892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2969715487"/>
              </p:ext>
            </p:extLst>
          </p:nvPr>
        </p:nvGraphicFramePr>
        <p:xfrm>
          <a:off x="4283529" y="744514"/>
          <a:ext cx="4891455" cy="6114593"/>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a:extLst>
              <a:ext uri="{FF2B5EF4-FFF2-40B4-BE49-F238E27FC236}">
                <a16:creationId xmlns:a16="http://schemas.microsoft.com/office/drawing/2014/main" id="{CBF8ABD4-B335-4FD1-BE2F-04B6F072D648}"/>
              </a:ext>
            </a:extLst>
          </p:cNvPr>
          <p:cNvSpPr/>
          <p:nvPr/>
        </p:nvSpPr>
        <p:spPr>
          <a:xfrm>
            <a:off x="876299" y="265771"/>
            <a:ext cx="7876863" cy="646331"/>
          </a:xfrm>
          <a:prstGeom prst="rect">
            <a:avLst/>
          </a:prstGeom>
        </p:spPr>
        <p:txBody>
          <a:bodyPr wrap="square">
            <a:spAutoFit/>
          </a:bodyPr>
          <a:lstStyle/>
          <a:p>
            <a:r>
              <a:rPr lang="fr-FR"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rPr>
              <a:t>À l’heure actuelle, effectuez-vous des opérations bancaires pour le compte d’une autre personne?</a:t>
            </a:r>
            <a:endParaRPr lang="en-CA" i="1" dirty="0">
              <a:solidFill>
                <a:schemeClr val="tx1">
                  <a:lumMod val="65000"/>
                  <a:lumOff val="35000"/>
                </a:schemeClr>
              </a:solidFill>
            </a:endParaRPr>
          </a:p>
        </p:txBody>
      </p:sp>
      <p:sp>
        <p:nvSpPr>
          <p:cNvPr id="5" name="Rectangle 4">
            <a:extLst>
              <a:ext uri="{FF2B5EF4-FFF2-40B4-BE49-F238E27FC236}">
                <a16:creationId xmlns:a16="http://schemas.microsoft.com/office/drawing/2014/main" id="{6D30F1F4-53C4-494D-B61A-40B6CA2C497F}"/>
              </a:ext>
            </a:extLst>
          </p:cNvPr>
          <p:cNvSpPr/>
          <p:nvPr/>
        </p:nvSpPr>
        <p:spPr>
          <a:xfrm>
            <a:off x="1298180" y="1076332"/>
            <a:ext cx="1941557"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Non-aînés (n=753)</a:t>
            </a:r>
            <a:endParaRPr lang="en-CA" b="1" dirty="0">
              <a:solidFill>
                <a:schemeClr val="tx1">
                  <a:lumMod val="65000"/>
                  <a:lumOff val="35000"/>
                </a:schemeClr>
              </a:solidFill>
            </a:endParaRPr>
          </a:p>
        </p:txBody>
      </p:sp>
      <p:sp>
        <p:nvSpPr>
          <p:cNvPr id="7" name="Rectangle 6">
            <a:extLst>
              <a:ext uri="{FF2B5EF4-FFF2-40B4-BE49-F238E27FC236}">
                <a16:creationId xmlns:a16="http://schemas.microsoft.com/office/drawing/2014/main" id="{50379F3B-496C-4FE6-9CE0-ADF50E9B70D3}"/>
              </a:ext>
            </a:extLst>
          </p:cNvPr>
          <p:cNvSpPr/>
          <p:nvPr/>
        </p:nvSpPr>
        <p:spPr>
          <a:xfrm>
            <a:off x="6178376" y="1121619"/>
            <a:ext cx="1667444"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Aînés (n=2 254)</a:t>
            </a:r>
            <a:endParaRPr lang="en-CA" b="1" dirty="0">
              <a:solidFill>
                <a:schemeClr val="tx1">
                  <a:lumMod val="65000"/>
                  <a:lumOff val="35000"/>
                </a:schemeClr>
              </a:solidFill>
            </a:endParaRPr>
          </a:p>
        </p:txBody>
      </p:sp>
      <p:graphicFrame>
        <p:nvGraphicFramePr>
          <p:cNvPr id="11" name="Chart 10">
            <a:extLst>
              <a:ext uri="{FF2B5EF4-FFF2-40B4-BE49-F238E27FC236}">
                <a16:creationId xmlns:a16="http://schemas.microsoft.com/office/drawing/2014/main" id="{0078FF31-37FB-4662-99BE-539D39D7B66F}"/>
              </a:ext>
            </a:extLst>
          </p:cNvPr>
          <p:cNvGraphicFramePr/>
          <p:nvPr>
            <p:extLst>
              <p:ext uri="{D42A27DB-BD31-4B8C-83A1-F6EECF244321}">
                <p14:modId xmlns:p14="http://schemas.microsoft.com/office/powerpoint/2010/main" val="2026426350"/>
              </p:ext>
            </p:extLst>
          </p:nvPr>
        </p:nvGraphicFramePr>
        <p:xfrm>
          <a:off x="-156543" y="1445665"/>
          <a:ext cx="4728543" cy="541233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51528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1607998079"/>
              </p:ext>
            </p:extLst>
          </p:nvPr>
        </p:nvGraphicFramePr>
        <p:xfrm>
          <a:off x="119062" y="518118"/>
          <a:ext cx="9024938" cy="6148503"/>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79889B7-9583-476E-AC91-7243122DBF9F}"/>
                  </a:ext>
                </a:extLst>
              </p14:cNvPr>
              <p14:cNvContentPartPr/>
              <p14:nvPr/>
            </p14:nvContentPartPr>
            <p14:xfrm>
              <a:off x="1618267" y="247635"/>
              <a:ext cx="360" cy="3600"/>
            </p14:xfrm>
          </p:contentPart>
        </mc:Choice>
        <mc:Fallback xmlns="">
          <p:pic>
            <p:nvPicPr>
              <p:cNvPr id="3" name="Ink 2">
                <a:extLst>
                  <a:ext uri="{FF2B5EF4-FFF2-40B4-BE49-F238E27FC236}">
                    <a16:creationId xmlns:a16="http://schemas.microsoft.com/office/drawing/2014/main" id="{479889B7-9583-476E-AC91-7243122DBF9F}"/>
                  </a:ext>
                </a:extLst>
              </p:cNvPr>
              <p:cNvPicPr/>
              <p:nvPr/>
            </p:nvPicPr>
            <p:blipFill>
              <a:blip r:embed="rId7"/>
              <a:stretch>
                <a:fillRect/>
              </a:stretch>
            </p:blipFill>
            <p:spPr>
              <a:xfrm>
                <a:off x="1609267" y="238635"/>
                <a:ext cx="18000" cy="21240"/>
              </a:xfrm>
              <a:prstGeom prst="rect">
                <a:avLst/>
              </a:prstGeom>
            </p:spPr>
          </p:pic>
        </mc:Fallback>
      </mc:AlternateContent>
      <p:sp>
        <p:nvSpPr>
          <p:cNvPr id="2" name="Rectangle 1">
            <a:extLst>
              <a:ext uri="{FF2B5EF4-FFF2-40B4-BE49-F238E27FC236}">
                <a16:creationId xmlns:a16="http://schemas.microsoft.com/office/drawing/2014/main" id="{6EC823EF-47CF-419D-B714-8428A9B40350}"/>
              </a:ext>
            </a:extLst>
          </p:cNvPr>
          <p:cNvSpPr/>
          <p:nvPr/>
        </p:nvSpPr>
        <p:spPr>
          <a:xfrm>
            <a:off x="4816615" y="148786"/>
            <a:ext cx="1667444" cy="369332"/>
          </a:xfrm>
          <a:prstGeom prst="rect">
            <a:avLst/>
          </a:prstGeom>
        </p:spPr>
        <p:txBody>
          <a:bodyPr wrap="none">
            <a:spAutoFit/>
          </a:bodyPr>
          <a:lstStyle/>
          <a:p>
            <a:r>
              <a:rPr lang="fr-CA" b="1" dirty="0">
                <a:latin typeface="Calibri" panose="020F0502020204030204" pitchFamily="34" charset="0"/>
                <a:ea typeface="Calibri" panose="020F0502020204030204" pitchFamily="34" charset="0"/>
                <a:cs typeface="Times New Roman" panose="02020603050405020304" pitchFamily="18" charset="0"/>
              </a:rPr>
              <a:t>Aînés (n=1 402)</a:t>
            </a:r>
            <a:endParaRPr lang="en-CA" b="1" dirty="0"/>
          </a:p>
        </p:txBody>
      </p:sp>
    </p:spTree>
    <p:extLst>
      <p:ext uri="{BB962C8B-B14F-4D97-AF65-F5344CB8AC3E}">
        <p14:creationId xmlns:p14="http://schemas.microsoft.com/office/powerpoint/2010/main" val="18183812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100439251"/>
              </p:ext>
            </p:extLst>
          </p:nvPr>
        </p:nvGraphicFramePr>
        <p:xfrm>
          <a:off x="3061922" y="930728"/>
          <a:ext cx="6660386" cy="5602973"/>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a:extLst>
              <a:ext uri="{FF2B5EF4-FFF2-40B4-BE49-F238E27FC236}">
                <a16:creationId xmlns:a16="http://schemas.microsoft.com/office/drawing/2014/main" id="{B5952015-2776-403F-A475-CE84323AB2FD}"/>
              </a:ext>
            </a:extLst>
          </p:cNvPr>
          <p:cNvSpPr/>
          <p:nvPr/>
        </p:nvSpPr>
        <p:spPr>
          <a:xfrm>
            <a:off x="55534" y="153688"/>
            <a:ext cx="8515039" cy="646331"/>
          </a:xfrm>
          <a:prstGeom prst="rect">
            <a:avLst/>
          </a:prstGeom>
        </p:spPr>
        <p:txBody>
          <a:bodyPr wrap="square">
            <a:spAutoFit/>
          </a:bodyPr>
          <a:lstStyle/>
          <a:p>
            <a:r>
              <a:rPr lang="fr-FR"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rPr>
              <a:t>Avez-vous éprouvé des problèmes de santé qui ont rendu difficile l’accès aux produits ou aux services de votre banque?</a:t>
            </a:r>
            <a:endParaRPr lang="en-CA"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endParaRPr>
          </a:p>
        </p:txBody>
      </p:sp>
      <p:sp>
        <p:nvSpPr>
          <p:cNvPr id="3" name="Rectangle 2">
            <a:extLst>
              <a:ext uri="{FF2B5EF4-FFF2-40B4-BE49-F238E27FC236}">
                <a16:creationId xmlns:a16="http://schemas.microsoft.com/office/drawing/2014/main" id="{274A464C-3C80-4E78-BD16-309901F457F7}"/>
              </a:ext>
            </a:extLst>
          </p:cNvPr>
          <p:cNvSpPr/>
          <p:nvPr/>
        </p:nvSpPr>
        <p:spPr>
          <a:xfrm>
            <a:off x="6082079" y="820686"/>
            <a:ext cx="1667444"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Aînés (n=2 254)</a:t>
            </a:r>
            <a:endParaRPr lang="en-CA" b="1" dirty="0">
              <a:solidFill>
                <a:schemeClr val="tx1">
                  <a:lumMod val="65000"/>
                  <a:lumOff val="35000"/>
                </a:schemeClr>
              </a:solidFill>
            </a:endParaRPr>
          </a:p>
        </p:txBody>
      </p:sp>
      <p:graphicFrame>
        <p:nvGraphicFramePr>
          <p:cNvPr id="7" name="Chart 6">
            <a:extLst>
              <a:ext uri="{FF2B5EF4-FFF2-40B4-BE49-F238E27FC236}">
                <a16:creationId xmlns:a16="http://schemas.microsoft.com/office/drawing/2014/main" id="{EEE798D1-2DEE-44CA-BDC7-0C7FA70D4C54}"/>
              </a:ext>
            </a:extLst>
          </p:cNvPr>
          <p:cNvGraphicFramePr/>
          <p:nvPr>
            <p:extLst>
              <p:ext uri="{D42A27DB-BD31-4B8C-83A1-F6EECF244321}">
                <p14:modId xmlns:p14="http://schemas.microsoft.com/office/powerpoint/2010/main" val="2979695047"/>
              </p:ext>
            </p:extLst>
          </p:nvPr>
        </p:nvGraphicFramePr>
        <p:xfrm>
          <a:off x="-1455964" y="1005352"/>
          <a:ext cx="6660386" cy="5602973"/>
        </p:xfrm>
        <a:graphic>
          <a:graphicData uri="http://schemas.openxmlformats.org/drawingml/2006/chart">
            <c:chart xmlns:c="http://schemas.openxmlformats.org/drawingml/2006/chart" xmlns:r="http://schemas.openxmlformats.org/officeDocument/2006/relationships" r:id="rId4"/>
          </a:graphicData>
        </a:graphic>
      </p:graphicFrame>
      <p:sp>
        <p:nvSpPr>
          <p:cNvPr id="4" name="Rectangle 3">
            <a:extLst>
              <a:ext uri="{FF2B5EF4-FFF2-40B4-BE49-F238E27FC236}">
                <a16:creationId xmlns:a16="http://schemas.microsoft.com/office/drawing/2014/main" id="{A2D69AD5-E364-4D31-B14A-EA3049DE7F2F}"/>
              </a:ext>
            </a:extLst>
          </p:cNvPr>
          <p:cNvSpPr/>
          <p:nvPr/>
        </p:nvSpPr>
        <p:spPr>
          <a:xfrm>
            <a:off x="1203176" y="910061"/>
            <a:ext cx="1941557"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Non-aînés (n=753)</a:t>
            </a:r>
            <a:endParaRPr lang="en-CA" b="1" dirty="0">
              <a:solidFill>
                <a:schemeClr val="tx1">
                  <a:lumMod val="65000"/>
                  <a:lumOff val="35000"/>
                </a:schemeClr>
              </a:solidFill>
            </a:endParaRPr>
          </a:p>
        </p:txBody>
      </p:sp>
    </p:spTree>
    <p:extLst>
      <p:ext uri="{BB962C8B-B14F-4D97-AF65-F5344CB8AC3E}">
        <p14:creationId xmlns:p14="http://schemas.microsoft.com/office/powerpoint/2010/main" val="3241818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EFCBB47-8776-4870-86CE-D732F96BFBDE}"/>
              </a:ext>
            </a:extLst>
          </p:cNvPr>
          <p:cNvSpPr/>
          <p:nvPr/>
        </p:nvSpPr>
        <p:spPr>
          <a:xfrm>
            <a:off x="987879" y="285725"/>
            <a:ext cx="7486650" cy="369332"/>
          </a:xfrm>
          <a:prstGeom prst="rect">
            <a:avLst/>
          </a:prstGeom>
        </p:spPr>
        <p:txBody>
          <a:bodyPr wrap="square">
            <a:spAutoFit/>
          </a:bodyPr>
          <a:lstStyle/>
          <a:p>
            <a:r>
              <a:rPr lang="fr-FR"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rPr>
              <a:t>Avez-vous été affecté(e) par la fermeture de votre succursale bancaire?</a:t>
            </a:r>
            <a:endParaRPr lang="en-CA"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endParaRPr>
          </a:p>
        </p:txBody>
      </p:sp>
      <p:graphicFrame>
        <p:nvGraphicFramePr>
          <p:cNvPr id="7" name="Chart 6">
            <a:extLst>
              <a:ext uri="{FF2B5EF4-FFF2-40B4-BE49-F238E27FC236}">
                <a16:creationId xmlns:a16="http://schemas.microsoft.com/office/drawing/2014/main" id="{3975677D-0BE2-4C3A-85C1-39571D238019}"/>
              </a:ext>
            </a:extLst>
          </p:cNvPr>
          <p:cNvGraphicFramePr/>
          <p:nvPr>
            <p:extLst>
              <p:ext uri="{D42A27DB-BD31-4B8C-83A1-F6EECF244321}">
                <p14:modId xmlns:p14="http://schemas.microsoft.com/office/powerpoint/2010/main" val="1760541684"/>
              </p:ext>
            </p:extLst>
          </p:nvPr>
        </p:nvGraphicFramePr>
        <p:xfrm>
          <a:off x="3058095" y="1112739"/>
          <a:ext cx="6660386" cy="5602973"/>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a:extLst>
              <a:ext uri="{FF2B5EF4-FFF2-40B4-BE49-F238E27FC236}">
                <a16:creationId xmlns:a16="http://schemas.microsoft.com/office/drawing/2014/main" id="{2B668E9A-ED5D-4CDD-ADED-F5E46EFB4734}"/>
              </a:ext>
            </a:extLst>
          </p:cNvPr>
          <p:cNvSpPr/>
          <p:nvPr/>
        </p:nvSpPr>
        <p:spPr>
          <a:xfrm>
            <a:off x="6046387" y="928073"/>
            <a:ext cx="1667444"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Aînés (n=2 254)</a:t>
            </a:r>
            <a:endParaRPr lang="en-CA" b="1" dirty="0">
              <a:solidFill>
                <a:schemeClr val="tx1">
                  <a:lumMod val="65000"/>
                  <a:lumOff val="35000"/>
                </a:schemeClr>
              </a:solidFill>
            </a:endParaRPr>
          </a:p>
        </p:txBody>
      </p:sp>
      <p:sp>
        <p:nvSpPr>
          <p:cNvPr id="4" name="Rectangle 3">
            <a:extLst>
              <a:ext uri="{FF2B5EF4-FFF2-40B4-BE49-F238E27FC236}">
                <a16:creationId xmlns:a16="http://schemas.microsoft.com/office/drawing/2014/main" id="{FEBC5695-52B3-4161-92F8-D49DCCBDDE69}"/>
              </a:ext>
            </a:extLst>
          </p:cNvPr>
          <p:cNvSpPr/>
          <p:nvPr/>
        </p:nvSpPr>
        <p:spPr>
          <a:xfrm>
            <a:off x="1430169" y="883898"/>
            <a:ext cx="1941557"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Non-aînés (n=753)</a:t>
            </a:r>
            <a:endParaRPr lang="en-CA" b="1" dirty="0">
              <a:solidFill>
                <a:schemeClr val="tx1">
                  <a:lumMod val="65000"/>
                  <a:lumOff val="35000"/>
                </a:schemeClr>
              </a:solidFill>
            </a:endParaRPr>
          </a:p>
        </p:txBody>
      </p:sp>
      <p:graphicFrame>
        <p:nvGraphicFramePr>
          <p:cNvPr id="11" name="Chart 10">
            <a:extLst>
              <a:ext uri="{FF2B5EF4-FFF2-40B4-BE49-F238E27FC236}">
                <a16:creationId xmlns:a16="http://schemas.microsoft.com/office/drawing/2014/main" id="{93107544-5EF2-446A-B121-ADEF9523B8A7}"/>
              </a:ext>
            </a:extLst>
          </p:cNvPr>
          <p:cNvGraphicFramePr/>
          <p:nvPr>
            <p:extLst>
              <p:ext uri="{D42A27DB-BD31-4B8C-83A1-F6EECF244321}">
                <p14:modId xmlns:p14="http://schemas.microsoft.com/office/powerpoint/2010/main" val="2765378153"/>
              </p:ext>
            </p:extLst>
          </p:nvPr>
        </p:nvGraphicFramePr>
        <p:xfrm>
          <a:off x="-1427962" y="1068564"/>
          <a:ext cx="6660386" cy="560297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47644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1558676708"/>
              </p:ext>
            </p:extLst>
          </p:nvPr>
        </p:nvGraphicFramePr>
        <p:xfrm>
          <a:off x="3526971" y="1293069"/>
          <a:ext cx="6106886" cy="5336331"/>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a:extLst>
              <a:ext uri="{FF2B5EF4-FFF2-40B4-BE49-F238E27FC236}">
                <a16:creationId xmlns:a16="http://schemas.microsoft.com/office/drawing/2014/main" id="{8D35BF8A-FBFC-44DA-9AEE-7AD7A45FA09E}"/>
              </a:ext>
            </a:extLst>
          </p:cNvPr>
          <p:cNvSpPr/>
          <p:nvPr/>
        </p:nvSpPr>
        <p:spPr>
          <a:xfrm>
            <a:off x="290512" y="114174"/>
            <a:ext cx="8677275" cy="923330"/>
          </a:xfrm>
          <a:prstGeom prst="rect">
            <a:avLst/>
          </a:prstGeom>
        </p:spPr>
        <p:txBody>
          <a:bodyPr wrap="square">
            <a:spAutoFit/>
          </a:bodyPr>
          <a:lstStyle/>
          <a:p>
            <a:r>
              <a:rPr lang="fr-FR"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rPr>
              <a:t>Donneriez-vous la permission à votre banque de communiquer avec quelqu’un en qui vous avez confiance si la banque avait des inquiétudes concernant votre bien-être ou remarquait des transactions douteuses dans vos comptes?</a:t>
            </a:r>
            <a:endParaRPr lang="en-CA"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endParaRPr>
          </a:p>
        </p:txBody>
      </p:sp>
      <p:pic>
        <p:nvPicPr>
          <p:cNvPr id="7" name="Picture 6">
            <a:extLst>
              <a:ext uri="{FF2B5EF4-FFF2-40B4-BE49-F238E27FC236}">
                <a16:creationId xmlns:a16="http://schemas.microsoft.com/office/drawing/2014/main" id="{67FA7F7E-5EBB-4B16-B231-36F9A65C711E}"/>
              </a:ext>
            </a:extLst>
          </p:cNvPr>
          <p:cNvPicPr/>
          <p:nvPr/>
        </p:nvPicPr>
        <p:blipFill rotWithShape="1">
          <a:blip r:embed="rId4"/>
          <a:srcRect l="-1" t="86657" r="-554"/>
          <a:stretch/>
        </p:blipFill>
        <p:spPr bwMode="auto">
          <a:xfrm>
            <a:off x="1159328" y="6198235"/>
            <a:ext cx="6629400" cy="659765"/>
          </a:xfrm>
          <a:prstGeom prst="rect">
            <a:avLst/>
          </a:prstGeom>
          <a:ln>
            <a:noFill/>
          </a:ln>
          <a:extLst>
            <a:ext uri="{53640926-AAD7-44D8-BBD7-CCE9431645EC}">
              <a14:shadowObscured xmlns:a14="http://schemas.microsoft.com/office/drawing/2010/main"/>
            </a:ext>
          </a:extLst>
        </p:spPr>
      </p:pic>
      <p:sp>
        <p:nvSpPr>
          <p:cNvPr id="4" name="Rectangle 3">
            <a:extLst>
              <a:ext uri="{FF2B5EF4-FFF2-40B4-BE49-F238E27FC236}">
                <a16:creationId xmlns:a16="http://schemas.microsoft.com/office/drawing/2014/main" id="{84327D14-5D59-4E00-A079-FCFCF0F638A1}"/>
              </a:ext>
            </a:extLst>
          </p:cNvPr>
          <p:cNvSpPr/>
          <p:nvPr/>
        </p:nvSpPr>
        <p:spPr>
          <a:xfrm>
            <a:off x="5665701" y="1293069"/>
            <a:ext cx="1667444"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Aînés (n=2 254)</a:t>
            </a:r>
            <a:endParaRPr lang="en-CA" b="1" dirty="0">
              <a:solidFill>
                <a:schemeClr val="tx1">
                  <a:lumMod val="65000"/>
                  <a:lumOff val="35000"/>
                </a:schemeClr>
              </a:solidFill>
            </a:endParaRPr>
          </a:p>
        </p:txBody>
      </p:sp>
      <p:graphicFrame>
        <p:nvGraphicFramePr>
          <p:cNvPr id="11" name="Chart 10">
            <a:extLst>
              <a:ext uri="{FF2B5EF4-FFF2-40B4-BE49-F238E27FC236}">
                <a16:creationId xmlns:a16="http://schemas.microsoft.com/office/drawing/2014/main" id="{4A5261B0-8998-49D0-9B3F-50D9D1D2EB9C}"/>
              </a:ext>
            </a:extLst>
          </p:cNvPr>
          <p:cNvGraphicFramePr/>
          <p:nvPr>
            <p:extLst>
              <p:ext uri="{D42A27DB-BD31-4B8C-83A1-F6EECF244321}">
                <p14:modId xmlns:p14="http://schemas.microsoft.com/office/powerpoint/2010/main" val="690311602"/>
              </p:ext>
            </p:extLst>
          </p:nvPr>
        </p:nvGraphicFramePr>
        <p:xfrm>
          <a:off x="-685801" y="1420586"/>
          <a:ext cx="5842908" cy="5220275"/>
        </p:xfrm>
        <a:graphic>
          <a:graphicData uri="http://schemas.openxmlformats.org/drawingml/2006/chart">
            <c:chart xmlns:c="http://schemas.openxmlformats.org/drawingml/2006/chart" xmlns:r="http://schemas.openxmlformats.org/officeDocument/2006/relationships" r:id="rId5"/>
          </a:graphicData>
        </a:graphic>
      </p:graphicFrame>
      <p:sp>
        <p:nvSpPr>
          <p:cNvPr id="5" name="Rectangle 4">
            <a:extLst>
              <a:ext uri="{FF2B5EF4-FFF2-40B4-BE49-F238E27FC236}">
                <a16:creationId xmlns:a16="http://schemas.microsoft.com/office/drawing/2014/main" id="{2D5C498B-AD9E-4E37-9146-A1E55353F640}"/>
              </a:ext>
            </a:extLst>
          </p:cNvPr>
          <p:cNvSpPr/>
          <p:nvPr/>
        </p:nvSpPr>
        <p:spPr>
          <a:xfrm>
            <a:off x="1049877" y="1219776"/>
            <a:ext cx="1941557"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Non-aînés (n=753)</a:t>
            </a:r>
            <a:endParaRPr lang="en-CA" b="1" dirty="0">
              <a:solidFill>
                <a:schemeClr val="tx1">
                  <a:lumMod val="65000"/>
                  <a:lumOff val="35000"/>
                </a:schemeClr>
              </a:solidFill>
            </a:endParaRPr>
          </a:p>
        </p:txBody>
      </p:sp>
    </p:spTree>
    <p:extLst>
      <p:ext uri="{BB962C8B-B14F-4D97-AF65-F5344CB8AC3E}">
        <p14:creationId xmlns:p14="http://schemas.microsoft.com/office/powerpoint/2010/main" val="2786304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2886254834"/>
              </p:ext>
            </p:extLst>
          </p:nvPr>
        </p:nvGraphicFramePr>
        <p:xfrm>
          <a:off x="423174" y="490650"/>
          <a:ext cx="8282316" cy="6101715"/>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79889B7-9583-476E-AC91-7243122DBF9F}"/>
                  </a:ext>
                </a:extLst>
              </p14:cNvPr>
              <p14:cNvContentPartPr/>
              <p14:nvPr/>
            </p14:nvContentPartPr>
            <p14:xfrm>
              <a:off x="1618267" y="247635"/>
              <a:ext cx="360" cy="3600"/>
            </p14:xfrm>
          </p:contentPart>
        </mc:Choice>
        <mc:Fallback xmlns="">
          <p:pic>
            <p:nvPicPr>
              <p:cNvPr id="3" name="Ink 2">
                <a:extLst>
                  <a:ext uri="{FF2B5EF4-FFF2-40B4-BE49-F238E27FC236}">
                    <a16:creationId xmlns:a16="http://schemas.microsoft.com/office/drawing/2014/main" id="{479889B7-9583-476E-AC91-7243122DBF9F}"/>
                  </a:ext>
                </a:extLst>
              </p:cNvPr>
              <p:cNvPicPr/>
              <p:nvPr/>
            </p:nvPicPr>
            <p:blipFill>
              <a:blip r:embed="rId7"/>
              <a:stretch>
                <a:fillRect/>
              </a:stretch>
            </p:blipFill>
            <p:spPr>
              <a:xfrm>
                <a:off x="1609267" y="238635"/>
                <a:ext cx="18000" cy="21240"/>
              </a:xfrm>
              <a:prstGeom prst="rect">
                <a:avLst/>
              </a:prstGeom>
            </p:spPr>
          </p:pic>
        </mc:Fallback>
      </mc:AlternateContent>
    </p:spTree>
    <p:extLst>
      <p:ext uri="{BB962C8B-B14F-4D97-AF65-F5344CB8AC3E}">
        <p14:creationId xmlns:p14="http://schemas.microsoft.com/office/powerpoint/2010/main" val="1927244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2425306331"/>
              </p:ext>
            </p:extLst>
          </p:nvPr>
        </p:nvGraphicFramePr>
        <p:xfrm>
          <a:off x="0" y="106136"/>
          <a:ext cx="9144000" cy="6656614"/>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79889B7-9583-476E-AC91-7243122DBF9F}"/>
                  </a:ext>
                </a:extLst>
              </p14:cNvPr>
              <p14:cNvContentPartPr/>
              <p14:nvPr/>
            </p14:nvContentPartPr>
            <p14:xfrm>
              <a:off x="1618267" y="247635"/>
              <a:ext cx="360" cy="3600"/>
            </p14:xfrm>
          </p:contentPart>
        </mc:Choice>
        <mc:Fallback xmlns="">
          <p:pic>
            <p:nvPicPr>
              <p:cNvPr id="3" name="Ink 2">
                <a:extLst>
                  <a:ext uri="{FF2B5EF4-FFF2-40B4-BE49-F238E27FC236}">
                    <a16:creationId xmlns:a16="http://schemas.microsoft.com/office/drawing/2014/main" id="{479889B7-9583-476E-AC91-7243122DBF9F}"/>
                  </a:ext>
                </a:extLst>
              </p:cNvPr>
              <p:cNvPicPr/>
              <p:nvPr/>
            </p:nvPicPr>
            <p:blipFill>
              <a:blip r:embed="rId7"/>
              <a:stretch>
                <a:fillRect/>
              </a:stretch>
            </p:blipFill>
            <p:spPr>
              <a:xfrm>
                <a:off x="1609267" y="238635"/>
                <a:ext cx="18000" cy="21240"/>
              </a:xfrm>
              <a:prstGeom prst="rect">
                <a:avLst/>
              </a:prstGeom>
            </p:spPr>
          </p:pic>
        </mc:Fallback>
      </mc:AlternateContent>
    </p:spTree>
    <p:extLst>
      <p:ext uri="{BB962C8B-B14F-4D97-AF65-F5344CB8AC3E}">
        <p14:creationId xmlns:p14="http://schemas.microsoft.com/office/powerpoint/2010/main" val="3630156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1749452493"/>
              </p:ext>
            </p:extLst>
          </p:nvPr>
        </p:nvGraphicFramePr>
        <p:xfrm>
          <a:off x="272056" y="480729"/>
          <a:ext cx="8782138" cy="6126036"/>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79889B7-9583-476E-AC91-7243122DBF9F}"/>
                  </a:ext>
                </a:extLst>
              </p14:cNvPr>
              <p14:cNvContentPartPr/>
              <p14:nvPr/>
            </p14:nvContentPartPr>
            <p14:xfrm>
              <a:off x="1618267" y="247635"/>
              <a:ext cx="360" cy="3600"/>
            </p14:xfrm>
          </p:contentPart>
        </mc:Choice>
        <mc:Fallback xmlns="">
          <p:pic>
            <p:nvPicPr>
              <p:cNvPr id="3" name="Ink 2">
                <a:extLst>
                  <a:ext uri="{FF2B5EF4-FFF2-40B4-BE49-F238E27FC236}">
                    <a16:creationId xmlns:a16="http://schemas.microsoft.com/office/drawing/2014/main" id="{479889B7-9583-476E-AC91-7243122DBF9F}"/>
                  </a:ext>
                </a:extLst>
              </p:cNvPr>
              <p:cNvPicPr/>
              <p:nvPr/>
            </p:nvPicPr>
            <p:blipFill>
              <a:blip r:embed="rId7"/>
              <a:stretch>
                <a:fillRect/>
              </a:stretch>
            </p:blipFill>
            <p:spPr>
              <a:xfrm>
                <a:off x="1609267" y="238635"/>
                <a:ext cx="18000" cy="21240"/>
              </a:xfrm>
              <a:prstGeom prst="rect">
                <a:avLst/>
              </a:prstGeom>
            </p:spPr>
          </p:pic>
        </mc:Fallback>
      </mc:AlternateContent>
    </p:spTree>
    <p:extLst>
      <p:ext uri="{BB962C8B-B14F-4D97-AF65-F5344CB8AC3E}">
        <p14:creationId xmlns:p14="http://schemas.microsoft.com/office/powerpoint/2010/main" val="2051986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3748690565"/>
              </p:ext>
            </p:extLst>
          </p:nvPr>
        </p:nvGraphicFramePr>
        <p:xfrm>
          <a:off x="0" y="646087"/>
          <a:ext cx="9804269" cy="6020534"/>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79889B7-9583-476E-AC91-7243122DBF9F}"/>
                  </a:ext>
                </a:extLst>
              </p14:cNvPr>
              <p14:cNvContentPartPr/>
              <p14:nvPr/>
            </p14:nvContentPartPr>
            <p14:xfrm>
              <a:off x="1618267" y="247635"/>
              <a:ext cx="360" cy="3600"/>
            </p14:xfrm>
          </p:contentPart>
        </mc:Choice>
        <mc:Fallback xmlns="">
          <p:pic>
            <p:nvPicPr>
              <p:cNvPr id="3" name="Ink 2">
                <a:extLst>
                  <a:ext uri="{FF2B5EF4-FFF2-40B4-BE49-F238E27FC236}">
                    <a16:creationId xmlns:a16="http://schemas.microsoft.com/office/drawing/2014/main" id="{479889B7-9583-476E-AC91-7243122DBF9F}"/>
                  </a:ext>
                </a:extLst>
              </p:cNvPr>
              <p:cNvPicPr/>
              <p:nvPr/>
            </p:nvPicPr>
            <p:blipFill>
              <a:blip r:embed="rId7"/>
              <a:stretch>
                <a:fillRect/>
              </a:stretch>
            </p:blipFill>
            <p:spPr>
              <a:xfrm>
                <a:off x="1609267" y="238635"/>
                <a:ext cx="18000" cy="21240"/>
              </a:xfrm>
              <a:prstGeom prst="rect">
                <a:avLst/>
              </a:prstGeom>
            </p:spPr>
          </p:pic>
        </mc:Fallback>
      </mc:AlternateContent>
      <p:sp>
        <p:nvSpPr>
          <p:cNvPr id="2" name="Rectangle 1">
            <a:extLst>
              <a:ext uri="{FF2B5EF4-FFF2-40B4-BE49-F238E27FC236}">
                <a16:creationId xmlns:a16="http://schemas.microsoft.com/office/drawing/2014/main" id="{EA6C89A1-A0AE-4904-9B37-94556393CDE3}"/>
              </a:ext>
            </a:extLst>
          </p:cNvPr>
          <p:cNvSpPr/>
          <p:nvPr/>
        </p:nvSpPr>
        <p:spPr>
          <a:xfrm>
            <a:off x="4572000" y="247635"/>
            <a:ext cx="1667444"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Aînés (n=2 254)</a:t>
            </a:r>
            <a:endParaRPr lang="en-CA" b="1" dirty="0">
              <a:solidFill>
                <a:schemeClr val="tx1">
                  <a:lumMod val="65000"/>
                  <a:lumOff val="35000"/>
                </a:schemeClr>
              </a:solidFill>
            </a:endParaRPr>
          </a:p>
        </p:txBody>
      </p:sp>
    </p:spTree>
    <p:extLst>
      <p:ext uri="{BB962C8B-B14F-4D97-AF65-F5344CB8AC3E}">
        <p14:creationId xmlns:p14="http://schemas.microsoft.com/office/powerpoint/2010/main" val="1516755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3927986826"/>
              </p:ext>
            </p:extLst>
          </p:nvPr>
        </p:nvGraphicFramePr>
        <p:xfrm>
          <a:off x="3731079" y="867056"/>
          <a:ext cx="5579454" cy="5579324"/>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a:extLst>
              <a:ext uri="{FF2B5EF4-FFF2-40B4-BE49-F238E27FC236}">
                <a16:creationId xmlns:a16="http://schemas.microsoft.com/office/drawing/2014/main" id="{7C80FAAD-CFA3-4ABD-B507-0DA0BF803280}"/>
              </a:ext>
            </a:extLst>
          </p:cNvPr>
          <p:cNvSpPr/>
          <p:nvPr/>
        </p:nvSpPr>
        <p:spPr>
          <a:xfrm>
            <a:off x="316784" y="220725"/>
            <a:ext cx="8510432" cy="646331"/>
          </a:xfrm>
          <a:prstGeom prst="rect">
            <a:avLst/>
          </a:prstGeom>
        </p:spPr>
        <p:txBody>
          <a:bodyPr wrap="square">
            <a:spAutoFit/>
          </a:bodyPr>
          <a:lstStyle/>
          <a:p>
            <a:r>
              <a:rPr lang="fr-FR" i="1" dirty="0">
                <a:solidFill>
                  <a:schemeClr val="tx1">
                    <a:lumMod val="65000"/>
                    <a:lumOff val="35000"/>
                  </a:schemeClr>
                </a:solidFill>
                <a:latin typeface="Franklin Gothic Book" panose="020B0503020102020204" pitchFamily="34" charset="0"/>
                <a:ea typeface="Microsoft JhengHei" panose="020B0604030504040204" pitchFamily="34" charset="-120"/>
                <a:cs typeface="Arial" panose="020B0604020202020204" pitchFamily="34" charset="0"/>
              </a:rPr>
              <a:t>Avez-vous éprouvés des problèmes lorsque vous avez utilisé ces produits ou services bancaires?</a:t>
            </a:r>
            <a:endParaRPr lang="en-CA" i="1" dirty="0">
              <a:solidFill>
                <a:schemeClr val="tx1">
                  <a:lumMod val="65000"/>
                  <a:lumOff val="35000"/>
                </a:schemeClr>
              </a:solidFill>
            </a:endParaRPr>
          </a:p>
        </p:txBody>
      </p:sp>
      <p:sp>
        <p:nvSpPr>
          <p:cNvPr id="3" name="Rectangle 2">
            <a:extLst>
              <a:ext uri="{FF2B5EF4-FFF2-40B4-BE49-F238E27FC236}">
                <a16:creationId xmlns:a16="http://schemas.microsoft.com/office/drawing/2014/main" id="{58BA47AF-0F7C-435B-9FB5-17C8E74291F2}"/>
              </a:ext>
            </a:extLst>
          </p:cNvPr>
          <p:cNvSpPr/>
          <p:nvPr/>
        </p:nvSpPr>
        <p:spPr>
          <a:xfrm>
            <a:off x="5967779" y="836630"/>
            <a:ext cx="1667444"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Aînés (n=2 219)</a:t>
            </a:r>
            <a:endParaRPr lang="en-CA" b="1" dirty="0">
              <a:solidFill>
                <a:schemeClr val="tx1">
                  <a:lumMod val="65000"/>
                  <a:lumOff val="35000"/>
                </a:schemeClr>
              </a:solidFill>
            </a:endParaRPr>
          </a:p>
        </p:txBody>
      </p:sp>
      <p:graphicFrame>
        <p:nvGraphicFramePr>
          <p:cNvPr id="7" name="Chart 6">
            <a:extLst>
              <a:ext uri="{FF2B5EF4-FFF2-40B4-BE49-F238E27FC236}">
                <a16:creationId xmlns:a16="http://schemas.microsoft.com/office/drawing/2014/main" id="{01B2202D-2C22-4ADA-9717-EBF4E2F22B88}"/>
              </a:ext>
            </a:extLst>
          </p:cNvPr>
          <p:cNvGraphicFramePr/>
          <p:nvPr>
            <p:extLst>
              <p:ext uri="{D42A27DB-BD31-4B8C-83A1-F6EECF244321}">
                <p14:modId xmlns:p14="http://schemas.microsoft.com/office/powerpoint/2010/main" val="3811717895"/>
              </p:ext>
            </p:extLst>
          </p:nvPr>
        </p:nvGraphicFramePr>
        <p:xfrm>
          <a:off x="-803668" y="981235"/>
          <a:ext cx="5579454" cy="5579324"/>
        </p:xfrm>
        <a:graphic>
          <a:graphicData uri="http://schemas.openxmlformats.org/drawingml/2006/chart">
            <c:chart xmlns:c="http://schemas.openxmlformats.org/drawingml/2006/chart" xmlns:r="http://schemas.openxmlformats.org/officeDocument/2006/relationships" r:id="rId4"/>
          </a:graphicData>
        </a:graphic>
      </p:graphicFrame>
      <p:sp>
        <p:nvSpPr>
          <p:cNvPr id="4" name="Rectangle 3">
            <a:extLst>
              <a:ext uri="{FF2B5EF4-FFF2-40B4-BE49-F238E27FC236}">
                <a16:creationId xmlns:a16="http://schemas.microsoft.com/office/drawing/2014/main" id="{41D6C6E6-A239-49EA-8E9D-3CE7B9118AD4}"/>
              </a:ext>
            </a:extLst>
          </p:cNvPr>
          <p:cNvSpPr/>
          <p:nvPr/>
        </p:nvSpPr>
        <p:spPr>
          <a:xfrm>
            <a:off x="1221562" y="981235"/>
            <a:ext cx="1941557"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Non-aînés (n=738)</a:t>
            </a:r>
            <a:endParaRPr lang="en-CA" b="1" dirty="0">
              <a:solidFill>
                <a:schemeClr val="tx1">
                  <a:lumMod val="65000"/>
                  <a:lumOff val="35000"/>
                </a:schemeClr>
              </a:solidFill>
            </a:endParaRPr>
          </a:p>
        </p:txBody>
      </p:sp>
    </p:spTree>
    <p:extLst>
      <p:ext uri="{BB962C8B-B14F-4D97-AF65-F5344CB8AC3E}">
        <p14:creationId xmlns:p14="http://schemas.microsoft.com/office/powerpoint/2010/main" val="294150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D6457EF2-5EFB-4BF2-A69A-7026E40DE0DF}"/>
              </a:ext>
            </a:extLst>
          </p:cNvPr>
          <p:cNvGraphicFramePr/>
          <p:nvPr>
            <p:extLst>
              <p:ext uri="{D42A27DB-BD31-4B8C-83A1-F6EECF244321}">
                <p14:modId xmlns:p14="http://schemas.microsoft.com/office/powerpoint/2010/main" val="3500839470"/>
              </p:ext>
            </p:extLst>
          </p:nvPr>
        </p:nvGraphicFramePr>
        <p:xfrm>
          <a:off x="114300" y="627686"/>
          <a:ext cx="9029700" cy="6028135"/>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479889B7-9583-476E-AC91-7243122DBF9F}"/>
                  </a:ext>
                </a:extLst>
              </p14:cNvPr>
              <p14:cNvContentPartPr/>
              <p14:nvPr/>
            </p14:nvContentPartPr>
            <p14:xfrm>
              <a:off x="1618267" y="247635"/>
              <a:ext cx="360" cy="3600"/>
            </p14:xfrm>
          </p:contentPart>
        </mc:Choice>
        <mc:Fallback xmlns="">
          <p:pic>
            <p:nvPicPr>
              <p:cNvPr id="3" name="Ink 2">
                <a:extLst>
                  <a:ext uri="{FF2B5EF4-FFF2-40B4-BE49-F238E27FC236}">
                    <a16:creationId xmlns:a16="http://schemas.microsoft.com/office/drawing/2014/main" id="{479889B7-9583-476E-AC91-7243122DBF9F}"/>
                  </a:ext>
                </a:extLst>
              </p:cNvPr>
              <p:cNvPicPr/>
              <p:nvPr/>
            </p:nvPicPr>
            <p:blipFill>
              <a:blip r:embed="rId7"/>
              <a:stretch>
                <a:fillRect/>
              </a:stretch>
            </p:blipFill>
            <p:spPr>
              <a:xfrm>
                <a:off x="1609267" y="238635"/>
                <a:ext cx="18000" cy="21240"/>
              </a:xfrm>
              <a:prstGeom prst="rect">
                <a:avLst/>
              </a:prstGeom>
            </p:spPr>
          </p:pic>
        </mc:Fallback>
      </mc:AlternateContent>
      <p:sp>
        <p:nvSpPr>
          <p:cNvPr id="2" name="Rectangle 1">
            <a:extLst>
              <a:ext uri="{FF2B5EF4-FFF2-40B4-BE49-F238E27FC236}">
                <a16:creationId xmlns:a16="http://schemas.microsoft.com/office/drawing/2014/main" id="{2BAF8E4B-F4A5-44AA-A999-5E0782734A00}"/>
              </a:ext>
            </a:extLst>
          </p:cNvPr>
          <p:cNvSpPr/>
          <p:nvPr/>
        </p:nvSpPr>
        <p:spPr>
          <a:xfrm>
            <a:off x="4044326" y="202179"/>
            <a:ext cx="1497526" cy="369332"/>
          </a:xfrm>
          <a:prstGeom prst="rect">
            <a:avLst/>
          </a:prstGeom>
        </p:spPr>
        <p:txBody>
          <a:bodyPr wrap="none">
            <a:spAutoFit/>
          </a:bodyPr>
          <a:lstStyle/>
          <a:p>
            <a:r>
              <a:rPr lang="fr-CA" b="1" dirty="0">
                <a:solidFill>
                  <a:schemeClr val="tx1">
                    <a:lumMod val="65000"/>
                    <a:lumOff val="35000"/>
                  </a:schemeClr>
                </a:solidFill>
                <a:latin typeface="Calibri" panose="020F0502020204030204" pitchFamily="34" charset="0"/>
                <a:ea typeface="Calibri" panose="020F0502020204030204" pitchFamily="34" charset="0"/>
                <a:cs typeface="Times New Roman" panose="02020603050405020304" pitchFamily="18" charset="0"/>
              </a:rPr>
              <a:t>Aînés (n=170)</a:t>
            </a:r>
            <a:endParaRPr lang="en-CA" b="1" dirty="0">
              <a:solidFill>
                <a:schemeClr val="tx1">
                  <a:lumMod val="65000"/>
                  <a:lumOff val="35000"/>
                </a:schemeClr>
              </a:solidFill>
            </a:endParaRPr>
          </a:p>
        </p:txBody>
      </p:sp>
    </p:spTree>
    <p:extLst>
      <p:ext uri="{BB962C8B-B14F-4D97-AF65-F5344CB8AC3E}">
        <p14:creationId xmlns:p14="http://schemas.microsoft.com/office/powerpoint/2010/main" val="24838544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26406</TotalTime>
  <Words>420</Words>
  <Application>Microsoft Office PowerPoint</Application>
  <PresentationFormat>On-screen Show (4:3)</PresentationFormat>
  <Paragraphs>65</Paragraphs>
  <Slides>22</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Franklin Gothic Book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Alethea Woods</dc:creator>
  <cp:lastModifiedBy>Alethea Woods</cp:lastModifiedBy>
  <cp:revision>391</cp:revision>
  <cp:lastPrinted>2018-01-02T14:07:10Z</cp:lastPrinted>
  <dcterms:created xsi:type="dcterms:W3CDTF">2016-12-01T16:56:59Z</dcterms:created>
  <dcterms:modified xsi:type="dcterms:W3CDTF">2019-07-09T15:15:34Z</dcterms:modified>
</cp:coreProperties>
</file>